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sldIdLst>
    <p:sldId id="340" r:id="rId2"/>
    <p:sldId id="338" r:id="rId3"/>
    <p:sldId id="260"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339" r:id="rId39"/>
    <p:sldId id="274" r:id="rId40"/>
    <p:sldId id="329" r:id="rId41"/>
    <p:sldId id="330" r:id="rId42"/>
    <p:sldId id="331" r:id="rId43"/>
    <p:sldId id="332" r:id="rId44"/>
    <p:sldId id="333" r:id="rId45"/>
    <p:sldId id="334" r:id="rId46"/>
    <p:sldId id="335" r:id="rId47"/>
    <p:sldId id="336" r:id="rId48"/>
    <p:sldId id="337"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3300"/>
    <a:srgbClr val="990000"/>
    <a:srgbClr val="996633"/>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708" autoAdjust="0"/>
  </p:normalViewPr>
  <p:slideViewPr>
    <p:cSldViewPr>
      <p:cViewPr varScale="1">
        <p:scale>
          <a:sx n="70" d="100"/>
          <a:sy n="70" d="100"/>
        </p:scale>
        <p:origin x="-1386"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Lst>
  </p:outlineViewPr>
  <p:notesTextViewPr>
    <p:cViewPr>
      <p:scale>
        <a:sx n="100" d="100"/>
        <a:sy n="100" d="100"/>
      </p:scale>
      <p:origin x="0" y="0"/>
    </p:cViewPr>
  </p:notesTextViewPr>
  <p:sorterViewPr>
    <p:cViewPr>
      <p:scale>
        <a:sx n="66" d="100"/>
        <a:sy n="66" d="100"/>
      </p:scale>
      <p:origin x="0" y="41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72520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253088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80399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051726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74163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5070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6259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3861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26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9610294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2049800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5000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6146" name="Text Box 2"/>
          <p:cNvSpPr txBox="1">
            <a:spLocks noChangeArrowheads="1"/>
          </p:cNvSpPr>
          <p:nvPr userDrawn="1"/>
        </p:nvSpPr>
        <p:spPr bwMode="auto">
          <a:xfrm>
            <a:off x="0" y="6356350"/>
            <a:ext cx="230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zh-CN" altLang="en-US" b="1">
                <a:solidFill>
                  <a:schemeClr val="folHlink"/>
                </a:solidFill>
                <a:ea typeface="方正舒体" pitchFamily="2" charset="-122"/>
              </a:rPr>
              <a:t>无机化学</a:t>
            </a:r>
          </a:p>
        </p:txBody>
      </p:sp>
      <p:sp>
        <p:nvSpPr>
          <p:cNvPr id="6147" name="Line 3"/>
          <p:cNvSpPr>
            <a:spLocks noChangeShapeType="1"/>
          </p:cNvSpPr>
          <p:nvPr userDrawn="1"/>
        </p:nvSpPr>
        <p:spPr bwMode="auto">
          <a:xfrm>
            <a:off x="0" y="6400800"/>
            <a:ext cx="9144000"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50" name="Line 6"/>
          <p:cNvSpPr>
            <a:spLocks noChangeShapeType="1"/>
          </p:cNvSpPr>
          <p:nvPr userDrawn="1"/>
        </p:nvSpPr>
        <p:spPr bwMode="auto">
          <a:xfrm>
            <a:off x="0" y="609600"/>
            <a:ext cx="9144000" cy="0"/>
          </a:xfrm>
          <a:prstGeom prst="line">
            <a:avLst/>
          </a:prstGeom>
          <a:noFill/>
          <a:ln w="381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52" name="WordArt 8"/>
          <p:cNvSpPr>
            <a:spLocks noChangeArrowheads="1" noChangeShapeType="1" noTextEdit="1"/>
          </p:cNvSpPr>
          <p:nvPr userDrawn="1"/>
        </p:nvSpPr>
        <p:spPr bwMode="auto">
          <a:xfrm>
            <a:off x="7010400" y="76200"/>
            <a:ext cx="1981200" cy="4619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zh-CN" altLang="en-US" sz="3600" kern="10">
                <a:gradFill rotWithShape="0">
                  <a:gsLst>
                    <a:gs pos="0">
                      <a:srgbClr val="9999FF"/>
                    </a:gs>
                    <a:gs pos="100000">
                      <a:srgbClr val="009999"/>
                    </a:gs>
                  </a:gsLst>
                  <a:lin ang="5400000" scaled="1"/>
                </a:gradFill>
                <a:effectLst>
                  <a:outerShdw dist="53882" dir="2700000" algn="ctr" rotWithShape="0">
                    <a:srgbClr val="C0C0C0"/>
                  </a:outerShdw>
                </a:effectLst>
                <a:latin typeface="宋体"/>
                <a:ea typeface="宋体"/>
              </a:rPr>
              <a:t>第</a:t>
            </a:r>
            <a:r>
              <a:rPr lang="en-US" altLang="zh-CN" sz="3600" kern="10">
                <a:gradFill rotWithShape="0">
                  <a:gsLst>
                    <a:gs pos="0">
                      <a:srgbClr val="9999FF"/>
                    </a:gs>
                    <a:gs pos="100000">
                      <a:srgbClr val="009999"/>
                    </a:gs>
                  </a:gsLst>
                  <a:lin ang="5400000" scaled="1"/>
                </a:gradFill>
                <a:effectLst>
                  <a:outerShdw dist="53882" dir="2700000" algn="ctr" rotWithShape="0">
                    <a:srgbClr val="C0C0C0"/>
                  </a:outerShdw>
                </a:effectLst>
                <a:latin typeface="宋体"/>
                <a:ea typeface="宋体"/>
              </a:rPr>
              <a:t>18</a:t>
            </a:r>
            <a:r>
              <a:rPr lang="zh-CN" altLang="en-US" sz="3600" kern="10">
                <a:gradFill rotWithShape="0">
                  <a:gsLst>
                    <a:gs pos="0">
                      <a:srgbClr val="9999FF"/>
                    </a:gs>
                    <a:gs pos="100000">
                      <a:srgbClr val="009999"/>
                    </a:gs>
                  </a:gsLst>
                  <a:lin ang="5400000" scaled="1"/>
                </a:gradFill>
                <a:effectLst>
                  <a:outerShdw dist="53882" dir="2700000" algn="ctr" rotWithShape="0">
                    <a:srgbClr val="C0C0C0"/>
                  </a:outerShdw>
                </a:effectLst>
                <a:latin typeface="宋体"/>
                <a:ea typeface="宋体"/>
              </a:rPr>
              <a:t>章  </a:t>
            </a:r>
            <a:r>
              <a:rPr lang="en-US" altLang="zh-CN" sz="3600" kern="10">
                <a:gradFill rotWithShape="0">
                  <a:gsLst>
                    <a:gs pos="0">
                      <a:srgbClr val="9999FF"/>
                    </a:gs>
                    <a:gs pos="100000">
                      <a:srgbClr val="009999"/>
                    </a:gs>
                  </a:gsLst>
                  <a:lin ang="5400000" scaled="1"/>
                </a:gradFill>
                <a:effectLst>
                  <a:outerShdw dist="53882" dir="2700000" algn="ctr" rotWithShape="0">
                    <a:srgbClr val="C0C0C0"/>
                  </a:outerShdw>
                </a:effectLst>
                <a:latin typeface="宋体"/>
                <a:ea typeface="宋体"/>
              </a:rPr>
              <a:t>f</a:t>
            </a:r>
            <a:r>
              <a:rPr lang="zh-CN" altLang="en-US" sz="3600" kern="10">
                <a:gradFill rotWithShape="0">
                  <a:gsLst>
                    <a:gs pos="0">
                      <a:srgbClr val="9999FF"/>
                    </a:gs>
                    <a:gs pos="100000">
                      <a:srgbClr val="009999"/>
                    </a:gs>
                  </a:gsLst>
                  <a:lin ang="5400000" scaled="1"/>
                </a:gradFill>
                <a:effectLst>
                  <a:outerShdw dist="53882" dir="2700000" algn="ctr" rotWithShape="0">
                    <a:srgbClr val="C0C0C0"/>
                  </a:outerShdw>
                </a:effectLst>
                <a:latin typeface="宋体"/>
                <a:ea typeface="宋体"/>
              </a:rPr>
              <a:t>区元素</a:t>
            </a:r>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ea typeface="宋体" pitchFamily="2" charset="-122"/>
        </a:defRPr>
      </a:lvl2pPr>
      <a:lvl3pPr algn="l" rtl="0" fontAlgn="base">
        <a:spcBef>
          <a:spcPct val="0"/>
        </a:spcBef>
        <a:spcAft>
          <a:spcPct val="0"/>
        </a:spcAft>
        <a:defRPr sz="2800">
          <a:solidFill>
            <a:schemeClr val="tx2"/>
          </a:solidFill>
          <a:latin typeface="Arial" charset="0"/>
          <a:ea typeface="宋体" pitchFamily="2" charset="-122"/>
        </a:defRPr>
      </a:lvl3pPr>
      <a:lvl4pPr algn="l" rtl="0" fontAlgn="base">
        <a:spcBef>
          <a:spcPct val="0"/>
        </a:spcBef>
        <a:spcAft>
          <a:spcPct val="0"/>
        </a:spcAft>
        <a:defRPr sz="2800">
          <a:solidFill>
            <a:schemeClr val="tx2"/>
          </a:solidFill>
          <a:latin typeface="Arial" charset="0"/>
          <a:ea typeface="宋体" pitchFamily="2" charset="-122"/>
        </a:defRPr>
      </a:lvl4pPr>
      <a:lvl5pPr algn="l" rtl="0" fontAlgn="base">
        <a:spcBef>
          <a:spcPct val="0"/>
        </a:spcBef>
        <a:spcAft>
          <a:spcPct val="0"/>
        </a:spcAft>
        <a:defRPr sz="2800">
          <a:solidFill>
            <a:schemeClr val="tx2"/>
          </a:solidFill>
          <a:latin typeface="Arial" charset="0"/>
          <a:ea typeface="宋体" pitchFamily="2" charset="-122"/>
        </a:defRPr>
      </a:lvl5pPr>
      <a:lvl6pPr marL="457200" algn="l" rtl="0" fontAlgn="base">
        <a:spcBef>
          <a:spcPct val="0"/>
        </a:spcBef>
        <a:spcAft>
          <a:spcPct val="0"/>
        </a:spcAft>
        <a:defRPr sz="2800">
          <a:solidFill>
            <a:schemeClr val="tx2"/>
          </a:solidFill>
          <a:latin typeface="Arial" charset="0"/>
          <a:ea typeface="宋体" pitchFamily="2" charset="-122"/>
        </a:defRPr>
      </a:lvl6pPr>
      <a:lvl7pPr marL="914400" algn="l" rtl="0" fontAlgn="base">
        <a:spcBef>
          <a:spcPct val="0"/>
        </a:spcBef>
        <a:spcAft>
          <a:spcPct val="0"/>
        </a:spcAft>
        <a:defRPr sz="2800">
          <a:solidFill>
            <a:schemeClr val="tx2"/>
          </a:solidFill>
          <a:latin typeface="Arial" charset="0"/>
          <a:ea typeface="宋体" pitchFamily="2" charset="-122"/>
        </a:defRPr>
      </a:lvl7pPr>
      <a:lvl8pPr marL="1371600" algn="l" rtl="0" fontAlgn="base">
        <a:spcBef>
          <a:spcPct val="0"/>
        </a:spcBef>
        <a:spcAft>
          <a:spcPct val="0"/>
        </a:spcAft>
        <a:defRPr sz="2800">
          <a:solidFill>
            <a:schemeClr val="tx2"/>
          </a:solidFill>
          <a:latin typeface="Arial" charset="0"/>
          <a:ea typeface="宋体" pitchFamily="2" charset="-122"/>
        </a:defRPr>
      </a:lvl8pPr>
      <a:lvl9pPr marL="1828800" algn="l" rtl="0" fontAlgn="base">
        <a:spcBef>
          <a:spcPct val="0"/>
        </a:spcBef>
        <a:spcAft>
          <a:spcPct val="0"/>
        </a:spcAft>
        <a:defRPr sz="2800">
          <a:solidFill>
            <a:schemeClr val="tx2"/>
          </a:solidFill>
          <a:latin typeface="Arial" charset="0"/>
          <a:ea typeface="宋体" pitchFamily="2" charset="-122"/>
        </a:defRPr>
      </a:lvl9pPr>
    </p:titleStyle>
    <p:bodyStyle>
      <a:lvl1pPr marL="342900" indent="-342900" algn="l" rtl="0" fontAlgn="base">
        <a:spcBef>
          <a:spcPct val="20000"/>
        </a:spcBef>
        <a:spcAft>
          <a:spcPct val="0"/>
        </a:spcAft>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oleObject" Target="../embeddings/oleObject8.bin"/><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10.bin"/><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88" y="1239590"/>
            <a:ext cx="9145588" cy="1757362"/>
          </a:xfrm>
          <a:prstGeom prst="rect">
            <a:avLst/>
          </a:prstGeom>
          <a:solidFill>
            <a:schemeClr val="accent5">
              <a:lumMod val="9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98" name="Rectangle 2"/>
          <p:cNvSpPr>
            <a:spLocks noChangeArrowheads="1"/>
          </p:cNvSpPr>
          <p:nvPr/>
        </p:nvSpPr>
        <p:spPr bwMode="auto">
          <a:xfrm>
            <a:off x="406400" y="1631702"/>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ctr">
              <a:defRPr/>
            </a:pPr>
            <a:r>
              <a:rPr lang="zh-CN" altLang="en-US" sz="3200" b="1" dirty="0">
                <a:solidFill>
                  <a:srgbClr val="0000CC"/>
                </a:solidFill>
                <a:latin typeface="Times New Roman" pitchFamily="18" charset="0"/>
                <a:ea typeface="+mn-ea"/>
                <a:cs typeface="Times New Roman" pitchFamily="18" charset="0"/>
              </a:rPr>
              <a:t>教学参考</a:t>
            </a:r>
            <a:r>
              <a:rPr lang="zh-CN" altLang="en-US" sz="3200" b="1" dirty="0" smtClean="0">
                <a:solidFill>
                  <a:srgbClr val="0000CC"/>
                </a:solidFill>
                <a:latin typeface="Times New Roman" pitchFamily="18" charset="0"/>
                <a:ea typeface="+mn-ea"/>
                <a:cs typeface="Times New Roman" pitchFamily="18" charset="0"/>
              </a:rPr>
              <a:t>：</a:t>
            </a:r>
            <a:r>
              <a:rPr lang="en-US" altLang="zh-CN" sz="3200" b="1" dirty="0" smtClean="0">
                <a:solidFill>
                  <a:srgbClr val="0000CC"/>
                </a:solidFill>
                <a:latin typeface="Times New Roman" pitchFamily="18" charset="0"/>
                <a:ea typeface="+mn-ea"/>
                <a:cs typeface="Times New Roman" pitchFamily="18" charset="0"/>
              </a:rPr>
              <a:t>f </a:t>
            </a:r>
            <a:r>
              <a:rPr lang="zh-CN" altLang="en-US" sz="3200" b="1" dirty="0">
                <a:solidFill>
                  <a:srgbClr val="0000CC"/>
                </a:solidFill>
                <a:latin typeface="Times New Roman" pitchFamily="18" charset="0"/>
                <a:ea typeface="+mn-ea"/>
                <a:cs typeface="Times New Roman" pitchFamily="18" charset="0"/>
              </a:rPr>
              <a:t>区元素</a:t>
            </a:r>
          </a:p>
        </p:txBody>
      </p:sp>
      <p:sp>
        <p:nvSpPr>
          <p:cNvPr id="4099" name="Text Box 3"/>
          <p:cNvSpPr txBox="1">
            <a:spLocks noChangeArrowheads="1"/>
          </p:cNvSpPr>
          <p:nvPr/>
        </p:nvSpPr>
        <p:spPr bwMode="auto">
          <a:xfrm>
            <a:off x="2438400" y="3257626"/>
            <a:ext cx="6096000" cy="139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50000"/>
              </a:lnSpc>
            </a:pPr>
            <a:r>
              <a:rPr lang="zh-CN" altLang="en-US" sz="2800" b="1" dirty="0" smtClean="0">
                <a:latin typeface="Times New Roman" pitchFamily="18" charset="0"/>
                <a:ea typeface="+mn-ea"/>
                <a:cs typeface="Times New Roman" pitchFamily="18" charset="0"/>
              </a:rPr>
              <a:t>1</a:t>
            </a:r>
            <a:r>
              <a:rPr lang="en-US" altLang="zh-CN" sz="2800" b="1" dirty="0" smtClean="0">
                <a:latin typeface="Times New Roman" pitchFamily="18" charset="0"/>
                <a:ea typeface="+mn-ea"/>
                <a:cs typeface="Times New Roman" pitchFamily="18" charset="0"/>
              </a:rPr>
              <a:t>.</a:t>
            </a:r>
            <a:r>
              <a:rPr lang="zh-CN" altLang="en-US" sz="2800" b="1" dirty="0" smtClean="0">
                <a:latin typeface="Times New Roman" pitchFamily="18" charset="0"/>
                <a:ea typeface="+mn-ea"/>
                <a:cs typeface="Times New Roman" pitchFamily="18" charset="0"/>
              </a:rPr>
              <a:t>镧系元素</a:t>
            </a:r>
            <a:r>
              <a:rPr lang="zh-CN" altLang="en-US" sz="3200" dirty="0" smtClean="0">
                <a:latin typeface="Times New Roman" pitchFamily="18" charset="0"/>
                <a:ea typeface="+mn-ea"/>
                <a:cs typeface="Times New Roman" pitchFamily="18" charset="0"/>
              </a:rPr>
              <a:t> </a:t>
            </a:r>
            <a:endParaRPr lang="zh-CN" altLang="en-US" sz="2800" b="1" dirty="0">
              <a:latin typeface="Times New Roman" pitchFamily="18" charset="0"/>
              <a:ea typeface="+mn-ea"/>
              <a:cs typeface="Times New Roman" pitchFamily="18" charset="0"/>
            </a:endParaRPr>
          </a:p>
          <a:p>
            <a:pPr>
              <a:lnSpc>
                <a:spcPct val="150000"/>
              </a:lnSpc>
            </a:pPr>
            <a:r>
              <a:rPr lang="zh-CN" altLang="en-US" sz="2800" b="1" dirty="0" smtClean="0">
                <a:latin typeface="Times New Roman" pitchFamily="18" charset="0"/>
                <a:ea typeface="+mn-ea"/>
                <a:cs typeface="Times New Roman" pitchFamily="18" charset="0"/>
              </a:rPr>
              <a:t>2</a:t>
            </a:r>
            <a:r>
              <a:rPr lang="en-US" altLang="zh-CN" sz="2800" b="1" dirty="0" smtClean="0">
                <a:latin typeface="Times New Roman" pitchFamily="18" charset="0"/>
                <a:ea typeface="+mn-ea"/>
                <a:cs typeface="Times New Roman" pitchFamily="18" charset="0"/>
              </a:rPr>
              <a:t>.</a:t>
            </a:r>
            <a:r>
              <a:rPr lang="zh-CN" altLang="en-US" sz="2800" b="1" dirty="0" smtClean="0">
                <a:latin typeface="Times New Roman" pitchFamily="18" charset="0"/>
                <a:ea typeface="+mn-ea"/>
                <a:cs typeface="Times New Roman" pitchFamily="18" charset="0"/>
              </a:rPr>
              <a:t>锕系元素简介</a:t>
            </a:r>
            <a:endParaRPr lang="zh-CN" altLang="en-US" sz="2800" b="1" dirty="0">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459118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838200" y="609600"/>
            <a:ext cx="177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a:solidFill>
                  <a:srgbClr val="FF0000"/>
                </a:solidFill>
              </a:rPr>
              <a:t>5.</a:t>
            </a:r>
            <a:r>
              <a:rPr kumimoji="1" lang="zh-CN" altLang="en-US" sz="2000" b="1">
                <a:solidFill>
                  <a:srgbClr val="FFCC99"/>
                </a:solidFill>
              </a:rPr>
              <a:t>  </a:t>
            </a:r>
            <a:r>
              <a:rPr kumimoji="1" lang="zh-CN" altLang="en-US" sz="2000" b="1">
                <a:solidFill>
                  <a:srgbClr val="0000FF"/>
                </a:solidFill>
                <a:ea typeface="黑体" pitchFamily="2" charset="-122"/>
              </a:rPr>
              <a:t>离子的颜色</a:t>
            </a:r>
            <a:endParaRPr kumimoji="1" lang="en-US" altLang="zh-CN" sz="2000" b="1">
              <a:solidFill>
                <a:srgbClr val="0000FF"/>
              </a:solidFill>
              <a:ea typeface="黑体" pitchFamily="2" charset="-122"/>
            </a:endParaRPr>
          </a:p>
        </p:txBody>
      </p:sp>
      <p:sp>
        <p:nvSpPr>
          <p:cNvPr id="64518" name="Rectangle 6"/>
          <p:cNvSpPr>
            <a:spLocks noChangeArrowheads="1"/>
          </p:cNvSpPr>
          <p:nvPr/>
        </p:nvSpPr>
        <p:spPr bwMode="auto">
          <a:xfrm>
            <a:off x="1066800" y="1143000"/>
            <a:ext cx="2628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US" altLang="zh-CN" sz="2000" b="1">
                <a:solidFill>
                  <a:srgbClr val="FF0000"/>
                </a:solidFill>
                <a:latin typeface="黑体" pitchFamily="2" charset="-122"/>
                <a:ea typeface="黑体" pitchFamily="2" charset="-122"/>
              </a:rPr>
              <a:t>●</a:t>
            </a:r>
            <a:r>
              <a:rPr kumimoji="1" lang="en-US" altLang="zh-CN" sz="2000" b="1">
                <a:latin typeface="黑体" pitchFamily="2" charset="-122"/>
                <a:ea typeface="黑体" pitchFamily="2" charset="-122"/>
              </a:rPr>
              <a:t>  </a:t>
            </a:r>
            <a:r>
              <a:rPr kumimoji="1" lang="zh-CN" altLang="en-US" sz="2000" b="1">
                <a:solidFill>
                  <a:srgbClr val="0000FF"/>
                </a:solidFill>
                <a:latin typeface="黑体" pitchFamily="2" charset="-122"/>
                <a:ea typeface="黑体" pitchFamily="2" charset="-122"/>
              </a:rPr>
              <a:t>周期性十分明显</a:t>
            </a:r>
          </a:p>
        </p:txBody>
      </p:sp>
      <p:sp>
        <p:nvSpPr>
          <p:cNvPr id="64519" name="Line 7"/>
          <p:cNvSpPr>
            <a:spLocks noChangeShapeType="1"/>
          </p:cNvSpPr>
          <p:nvPr/>
        </p:nvSpPr>
        <p:spPr bwMode="auto">
          <a:xfrm>
            <a:off x="1066800" y="1752600"/>
            <a:ext cx="6781800"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20" name="Text Box 8"/>
          <p:cNvSpPr txBox="1">
            <a:spLocks noChangeArrowheads="1"/>
          </p:cNvSpPr>
          <p:nvPr/>
        </p:nvSpPr>
        <p:spPr bwMode="auto">
          <a:xfrm>
            <a:off x="3810000" y="1219200"/>
            <a:ext cx="335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663300"/>
                </a:solidFill>
                <a:ea typeface="楷体_GB2312" pitchFamily="49" charset="-122"/>
              </a:rPr>
              <a:t>Ln</a:t>
            </a:r>
            <a:r>
              <a:rPr lang="en-US" altLang="zh-CN" sz="1600" b="1" baseline="30000">
                <a:solidFill>
                  <a:srgbClr val="663300"/>
                </a:solidFill>
                <a:ea typeface="楷体_GB2312" pitchFamily="49" charset="-122"/>
              </a:rPr>
              <a:t>3+ </a:t>
            </a:r>
            <a:r>
              <a:rPr lang="zh-CN" altLang="en-US" sz="1600" b="1">
                <a:solidFill>
                  <a:srgbClr val="663300"/>
                </a:solidFill>
                <a:ea typeface="楷体_GB2312" pitchFamily="49" charset="-122"/>
              </a:rPr>
              <a:t>离子在晶体或水溶液中的颜色</a:t>
            </a:r>
          </a:p>
        </p:txBody>
      </p:sp>
      <p:sp>
        <p:nvSpPr>
          <p:cNvPr id="64521" name="Text Box 9"/>
          <p:cNvSpPr txBox="1">
            <a:spLocks noChangeArrowheads="1"/>
          </p:cNvSpPr>
          <p:nvPr/>
        </p:nvSpPr>
        <p:spPr bwMode="auto">
          <a:xfrm>
            <a:off x="990600" y="1752600"/>
            <a:ext cx="716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99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latin typeface="楷体_GB2312" pitchFamily="49" charset="-122"/>
                <a:ea typeface="楷体_GB2312" pitchFamily="49" charset="-122"/>
              </a:rPr>
              <a:t>原子序  离子 4</a:t>
            </a:r>
            <a:r>
              <a:rPr lang="en-US" altLang="zh-CN" sz="1600" b="1" i="1">
                <a:latin typeface="楷体_GB2312" pitchFamily="49" charset="-122"/>
                <a:ea typeface="楷体_GB2312" pitchFamily="49" charset="-122"/>
              </a:rPr>
              <a:t>f</a:t>
            </a:r>
            <a:r>
              <a:rPr lang="zh-CN" altLang="en-US" sz="1600" b="1">
                <a:latin typeface="楷体_GB2312" pitchFamily="49" charset="-122"/>
                <a:ea typeface="楷体_GB2312" pitchFamily="49" charset="-122"/>
              </a:rPr>
              <a:t>电子数   颜色       颜色    4</a:t>
            </a:r>
            <a:r>
              <a:rPr lang="en-US" altLang="zh-CN" sz="1600" b="1" i="1">
                <a:latin typeface="楷体_GB2312" pitchFamily="49" charset="-122"/>
                <a:ea typeface="楷体_GB2312" pitchFamily="49" charset="-122"/>
              </a:rPr>
              <a:t>f</a:t>
            </a:r>
            <a:r>
              <a:rPr lang="zh-CN" altLang="en-US" sz="1600" b="1">
                <a:latin typeface="楷体_GB2312" pitchFamily="49" charset="-122"/>
                <a:ea typeface="楷体_GB2312" pitchFamily="49" charset="-122"/>
              </a:rPr>
              <a:t>电子数   离子  原子序 </a:t>
            </a:r>
          </a:p>
        </p:txBody>
      </p:sp>
      <p:sp>
        <p:nvSpPr>
          <p:cNvPr id="64522" name="Line 10"/>
          <p:cNvSpPr>
            <a:spLocks noChangeShapeType="1"/>
          </p:cNvSpPr>
          <p:nvPr/>
        </p:nvSpPr>
        <p:spPr bwMode="auto">
          <a:xfrm>
            <a:off x="1066800" y="2133600"/>
            <a:ext cx="6781800"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23" name="Text Box 11"/>
          <p:cNvSpPr txBox="1">
            <a:spLocks noChangeArrowheads="1"/>
          </p:cNvSpPr>
          <p:nvPr/>
        </p:nvSpPr>
        <p:spPr bwMode="auto">
          <a:xfrm>
            <a:off x="1143000" y="2176463"/>
            <a:ext cx="533400" cy="231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zh-CN" altLang="en-US" sz="1600" b="1"/>
              <a:t>57</a:t>
            </a:r>
          </a:p>
          <a:p>
            <a:pPr eaLnBrk="0" hangingPunct="0">
              <a:lnSpc>
                <a:spcPct val="70000"/>
              </a:lnSpc>
              <a:spcBef>
                <a:spcPct val="50000"/>
              </a:spcBef>
            </a:pPr>
            <a:r>
              <a:rPr lang="zh-CN" altLang="en-US" sz="1600" b="1"/>
              <a:t>58</a:t>
            </a:r>
          </a:p>
          <a:p>
            <a:pPr eaLnBrk="0" hangingPunct="0">
              <a:lnSpc>
                <a:spcPct val="70000"/>
              </a:lnSpc>
              <a:spcBef>
                <a:spcPct val="50000"/>
              </a:spcBef>
            </a:pPr>
            <a:r>
              <a:rPr lang="zh-CN" altLang="en-US" sz="1600" b="1"/>
              <a:t>59</a:t>
            </a:r>
          </a:p>
          <a:p>
            <a:pPr eaLnBrk="0" hangingPunct="0">
              <a:lnSpc>
                <a:spcPct val="70000"/>
              </a:lnSpc>
              <a:spcBef>
                <a:spcPct val="50000"/>
              </a:spcBef>
            </a:pPr>
            <a:r>
              <a:rPr lang="zh-CN" altLang="en-US" sz="1600" b="1"/>
              <a:t>60</a:t>
            </a:r>
          </a:p>
          <a:p>
            <a:pPr eaLnBrk="0" hangingPunct="0">
              <a:lnSpc>
                <a:spcPct val="70000"/>
              </a:lnSpc>
              <a:spcBef>
                <a:spcPct val="50000"/>
              </a:spcBef>
            </a:pPr>
            <a:r>
              <a:rPr lang="zh-CN" altLang="en-US" sz="1600" b="1"/>
              <a:t>61</a:t>
            </a:r>
          </a:p>
          <a:p>
            <a:pPr eaLnBrk="0" hangingPunct="0">
              <a:lnSpc>
                <a:spcPct val="70000"/>
              </a:lnSpc>
              <a:spcBef>
                <a:spcPct val="50000"/>
              </a:spcBef>
            </a:pPr>
            <a:r>
              <a:rPr lang="zh-CN" altLang="en-US" sz="1600" b="1"/>
              <a:t>62</a:t>
            </a:r>
          </a:p>
          <a:p>
            <a:pPr eaLnBrk="0" hangingPunct="0">
              <a:lnSpc>
                <a:spcPct val="70000"/>
              </a:lnSpc>
              <a:spcBef>
                <a:spcPct val="50000"/>
              </a:spcBef>
            </a:pPr>
            <a:r>
              <a:rPr lang="zh-CN" altLang="en-US" sz="1600" b="1"/>
              <a:t>63</a:t>
            </a:r>
          </a:p>
          <a:p>
            <a:pPr eaLnBrk="0" hangingPunct="0">
              <a:lnSpc>
                <a:spcPct val="70000"/>
              </a:lnSpc>
              <a:spcBef>
                <a:spcPct val="50000"/>
              </a:spcBef>
            </a:pPr>
            <a:r>
              <a:rPr lang="zh-CN" altLang="en-US" sz="1600" b="1"/>
              <a:t>64</a:t>
            </a:r>
          </a:p>
        </p:txBody>
      </p:sp>
      <p:sp>
        <p:nvSpPr>
          <p:cNvPr id="64524" name="Text Box 12"/>
          <p:cNvSpPr txBox="1">
            <a:spLocks noChangeArrowheads="1"/>
          </p:cNvSpPr>
          <p:nvPr/>
        </p:nvSpPr>
        <p:spPr bwMode="auto">
          <a:xfrm>
            <a:off x="1828800" y="2176463"/>
            <a:ext cx="762000" cy="231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en-US" altLang="zh-CN" sz="1600" b="1"/>
              <a:t>La</a:t>
            </a:r>
            <a:r>
              <a:rPr lang="en-US" altLang="zh-CN" sz="1600" b="1" baseline="30000"/>
              <a:t>3+</a:t>
            </a:r>
          </a:p>
          <a:p>
            <a:pPr eaLnBrk="0" hangingPunct="0">
              <a:lnSpc>
                <a:spcPct val="70000"/>
              </a:lnSpc>
              <a:spcBef>
                <a:spcPct val="50000"/>
              </a:spcBef>
            </a:pPr>
            <a:r>
              <a:rPr lang="en-US" altLang="zh-CN" sz="1600" b="1"/>
              <a:t>Ce</a:t>
            </a:r>
            <a:r>
              <a:rPr lang="en-US" altLang="zh-CN" sz="1600" b="1" baseline="30000"/>
              <a:t>3+</a:t>
            </a:r>
          </a:p>
          <a:p>
            <a:pPr eaLnBrk="0" hangingPunct="0">
              <a:lnSpc>
                <a:spcPct val="70000"/>
              </a:lnSpc>
              <a:spcBef>
                <a:spcPct val="50000"/>
              </a:spcBef>
            </a:pPr>
            <a:r>
              <a:rPr lang="en-US" altLang="zh-CN" sz="1600" b="1"/>
              <a:t>Pr</a:t>
            </a:r>
            <a:r>
              <a:rPr lang="en-US" altLang="zh-CN" sz="1600" b="1" baseline="30000"/>
              <a:t>3+</a:t>
            </a:r>
          </a:p>
          <a:p>
            <a:pPr eaLnBrk="0" hangingPunct="0">
              <a:lnSpc>
                <a:spcPct val="70000"/>
              </a:lnSpc>
              <a:spcBef>
                <a:spcPct val="50000"/>
              </a:spcBef>
            </a:pPr>
            <a:r>
              <a:rPr lang="en-US" altLang="zh-CN" sz="1600" b="1"/>
              <a:t>Nd</a:t>
            </a:r>
            <a:r>
              <a:rPr lang="en-US" altLang="zh-CN" sz="1600" b="1" baseline="30000"/>
              <a:t>3+</a:t>
            </a:r>
          </a:p>
          <a:p>
            <a:pPr eaLnBrk="0" hangingPunct="0">
              <a:lnSpc>
                <a:spcPct val="70000"/>
              </a:lnSpc>
              <a:spcBef>
                <a:spcPct val="50000"/>
              </a:spcBef>
            </a:pPr>
            <a:r>
              <a:rPr lang="en-US" altLang="zh-CN" sz="1600" b="1"/>
              <a:t>Pm</a:t>
            </a:r>
            <a:r>
              <a:rPr lang="en-US" altLang="zh-CN" sz="1600" b="1" baseline="30000"/>
              <a:t>3+</a:t>
            </a:r>
          </a:p>
          <a:p>
            <a:pPr eaLnBrk="0" hangingPunct="0">
              <a:lnSpc>
                <a:spcPct val="70000"/>
              </a:lnSpc>
              <a:spcBef>
                <a:spcPct val="50000"/>
              </a:spcBef>
            </a:pPr>
            <a:r>
              <a:rPr lang="en-US" altLang="zh-CN" sz="1600" b="1"/>
              <a:t>Sm</a:t>
            </a:r>
            <a:r>
              <a:rPr lang="en-US" altLang="zh-CN" sz="1600" b="1" baseline="30000"/>
              <a:t>3+</a:t>
            </a:r>
          </a:p>
          <a:p>
            <a:pPr eaLnBrk="0" hangingPunct="0">
              <a:lnSpc>
                <a:spcPct val="70000"/>
              </a:lnSpc>
              <a:spcBef>
                <a:spcPct val="50000"/>
              </a:spcBef>
            </a:pPr>
            <a:r>
              <a:rPr lang="en-US" altLang="zh-CN" sz="1600" b="1"/>
              <a:t>Eu</a:t>
            </a:r>
            <a:r>
              <a:rPr lang="en-US" altLang="zh-CN" sz="1600" b="1" baseline="30000"/>
              <a:t>3+</a:t>
            </a:r>
          </a:p>
          <a:p>
            <a:pPr eaLnBrk="0" hangingPunct="0">
              <a:lnSpc>
                <a:spcPct val="70000"/>
              </a:lnSpc>
              <a:spcBef>
                <a:spcPct val="50000"/>
              </a:spcBef>
            </a:pPr>
            <a:r>
              <a:rPr lang="en-US" altLang="zh-CN" sz="1600" b="1"/>
              <a:t>Gd</a:t>
            </a:r>
            <a:r>
              <a:rPr lang="en-US" altLang="zh-CN" sz="1600" b="1" baseline="30000"/>
              <a:t>3+</a:t>
            </a:r>
          </a:p>
        </p:txBody>
      </p:sp>
      <p:sp>
        <p:nvSpPr>
          <p:cNvPr id="64525" name="Text Box 13"/>
          <p:cNvSpPr txBox="1">
            <a:spLocks noChangeArrowheads="1"/>
          </p:cNvSpPr>
          <p:nvPr/>
        </p:nvSpPr>
        <p:spPr bwMode="auto">
          <a:xfrm>
            <a:off x="2667000" y="2133600"/>
            <a:ext cx="304800"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zh-CN" altLang="en-US" sz="1600" b="1"/>
              <a:t>0</a:t>
            </a:r>
          </a:p>
          <a:p>
            <a:pPr eaLnBrk="0" hangingPunct="0">
              <a:lnSpc>
                <a:spcPct val="70000"/>
              </a:lnSpc>
              <a:spcBef>
                <a:spcPct val="50000"/>
              </a:spcBef>
            </a:pPr>
            <a:r>
              <a:rPr lang="zh-CN" altLang="en-US" sz="1600" b="1"/>
              <a:t>1</a:t>
            </a:r>
          </a:p>
          <a:p>
            <a:pPr eaLnBrk="0" hangingPunct="0">
              <a:lnSpc>
                <a:spcPct val="70000"/>
              </a:lnSpc>
              <a:spcBef>
                <a:spcPct val="50000"/>
              </a:spcBef>
            </a:pPr>
            <a:r>
              <a:rPr lang="zh-CN" altLang="en-US" sz="1600" b="1"/>
              <a:t>2</a:t>
            </a:r>
          </a:p>
          <a:p>
            <a:pPr eaLnBrk="0" hangingPunct="0">
              <a:lnSpc>
                <a:spcPct val="70000"/>
              </a:lnSpc>
              <a:spcBef>
                <a:spcPct val="50000"/>
              </a:spcBef>
            </a:pPr>
            <a:r>
              <a:rPr lang="zh-CN" altLang="en-US" sz="1600" b="1"/>
              <a:t>3</a:t>
            </a:r>
          </a:p>
          <a:p>
            <a:pPr eaLnBrk="0" hangingPunct="0">
              <a:lnSpc>
                <a:spcPct val="70000"/>
              </a:lnSpc>
              <a:spcBef>
                <a:spcPct val="50000"/>
              </a:spcBef>
            </a:pPr>
            <a:r>
              <a:rPr lang="zh-CN" altLang="en-US" sz="1600" b="1"/>
              <a:t>4</a:t>
            </a:r>
          </a:p>
          <a:p>
            <a:pPr eaLnBrk="0" hangingPunct="0">
              <a:lnSpc>
                <a:spcPct val="70000"/>
              </a:lnSpc>
              <a:spcBef>
                <a:spcPct val="50000"/>
              </a:spcBef>
            </a:pPr>
            <a:r>
              <a:rPr lang="zh-CN" altLang="en-US" sz="1600" b="1"/>
              <a:t>5</a:t>
            </a:r>
          </a:p>
          <a:p>
            <a:pPr eaLnBrk="0" hangingPunct="0">
              <a:lnSpc>
                <a:spcPct val="70000"/>
              </a:lnSpc>
              <a:spcBef>
                <a:spcPct val="50000"/>
              </a:spcBef>
            </a:pPr>
            <a:r>
              <a:rPr lang="zh-CN" altLang="en-US" sz="1600" b="1"/>
              <a:t>6</a:t>
            </a:r>
          </a:p>
          <a:p>
            <a:pPr eaLnBrk="0" hangingPunct="0">
              <a:lnSpc>
                <a:spcPct val="70000"/>
              </a:lnSpc>
              <a:spcBef>
                <a:spcPct val="50000"/>
              </a:spcBef>
            </a:pPr>
            <a:r>
              <a:rPr lang="zh-CN" altLang="en-US" sz="1600" b="1"/>
              <a:t>7</a:t>
            </a:r>
          </a:p>
        </p:txBody>
      </p:sp>
      <p:sp>
        <p:nvSpPr>
          <p:cNvPr id="64526" name="Text Box 14"/>
          <p:cNvSpPr txBox="1">
            <a:spLocks noChangeArrowheads="1"/>
          </p:cNvSpPr>
          <p:nvPr/>
        </p:nvSpPr>
        <p:spPr bwMode="auto">
          <a:xfrm>
            <a:off x="3505200" y="2133600"/>
            <a:ext cx="914400"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zh-CN" altLang="en-US" sz="1600" b="1">
                <a:ea typeface="楷体_GB2312" pitchFamily="49" charset="-122"/>
              </a:rPr>
              <a:t>无</a:t>
            </a:r>
          </a:p>
          <a:p>
            <a:pPr eaLnBrk="0" hangingPunct="0">
              <a:lnSpc>
                <a:spcPct val="70000"/>
              </a:lnSpc>
              <a:spcBef>
                <a:spcPct val="50000"/>
              </a:spcBef>
            </a:pPr>
            <a:r>
              <a:rPr lang="zh-CN" altLang="en-US" sz="1600" b="1">
                <a:ea typeface="楷体_GB2312" pitchFamily="49" charset="-122"/>
              </a:rPr>
              <a:t>无</a:t>
            </a:r>
          </a:p>
          <a:p>
            <a:pPr eaLnBrk="0" hangingPunct="0">
              <a:lnSpc>
                <a:spcPct val="70000"/>
              </a:lnSpc>
              <a:spcBef>
                <a:spcPct val="50000"/>
              </a:spcBef>
            </a:pPr>
            <a:r>
              <a:rPr lang="zh-CN" altLang="en-US" sz="1600" b="1">
                <a:ea typeface="楷体_GB2312" pitchFamily="49" charset="-122"/>
              </a:rPr>
              <a:t>黄绿</a:t>
            </a:r>
          </a:p>
          <a:p>
            <a:pPr eaLnBrk="0" hangingPunct="0">
              <a:lnSpc>
                <a:spcPct val="70000"/>
              </a:lnSpc>
              <a:spcBef>
                <a:spcPct val="50000"/>
              </a:spcBef>
            </a:pPr>
            <a:r>
              <a:rPr lang="zh-CN" altLang="en-US" sz="1600" b="1">
                <a:ea typeface="楷体_GB2312" pitchFamily="49" charset="-122"/>
              </a:rPr>
              <a:t>红紫</a:t>
            </a:r>
          </a:p>
          <a:p>
            <a:pPr eaLnBrk="0" hangingPunct="0">
              <a:lnSpc>
                <a:spcPct val="70000"/>
              </a:lnSpc>
              <a:spcBef>
                <a:spcPct val="50000"/>
              </a:spcBef>
            </a:pPr>
            <a:r>
              <a:rPr lang="zh-CN" altLang="en-US" sz="1600" b="1">
                <a:ea typeface="楷体_GB2312" pitchFamily="49" charset="-122"/>
              </a:rPr>
              <a:t>粉红</a:t>
            </a:r>
          </a:p>
          <a:p>
            <a:pPr eaLnBrk="0" hangingPunct="0">
              <a:lnSpc>
                <a:spcPct val="70000"/>
              </a:lnSpc>
              <a:spcBef>
                <a:spcPct val="50000"/>
              </a:spcBef>
            </a:pPr>
            <a:r>
              <a:rPr lang="zh-CN" altLang="en-US" sz="1600" b="1">
                <a:ea typeface="楷体_GB2312" pitchFamily="49" charset="-122"/>
              </a:rPr>
              <a:t>淡黄</a:t>
            </a:r>
          </a:p>
          <a:p>
            <a:pPr eaLnBrk="0" hangingPunct="0">
              <a:lnSpc>
                <a:spcPct val="70000"/>
              </a:lnSpc>
              <a:spcBef>
                <a:spcPct val="50000"/>
              </a:spcBef>
            </a:pPr>
            <a:r>
              <a:rPr lang="zh-CN" altLang="en-US" sz="1600" b="1">
                <a:ea typeface="楷体_GB2312" pitchFamily="49" charset="-122"/>
              </a:rPr>
              <a:t>浅粉红</a:t>
            </a:r>
          </a:p>
          <a:p>
            <a:pPr eaLnBrk="0" hangingPunct="0">
              <a:lnSpc>
                <a:spcPct val="70000"/>
              </a:lnSpc>
              <a:spcBef>
                <a:spcPct val="50000"/>
              </a:spcBef>
            </a:pPr>
            <a:r>
              <a:rPr lang="zh-CN" altLang="en-US" sz="1600" b="1">
                <a:ea typeface="楷体_GB2312" pitchFamily="49" charset="-122"/>
              </a:rPr>
              <a:t>无</a:t>
            </a:r>
          </a:p>
        </p:txBody>
      </p:sp>
      <p:sp>
        <p:nvSpPr>
          <p:cNvPr id="64527" name="Text Box 15"/>
          <p:cNvSpPr txBox="1">
            <a:spLocks noChangeArrowheads="1"/>
          </p:cNvSpPr>
          <p:nvPr/>
        </p:nvSpPr>
        <p:spPr bwMode="auto">
          <a:xfrm>
            <a:off x="4572000" y="2133600"/>
            <a:ext cx="914400"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zh-CN" altLang="en-US" sz="1600" b="1">
                <a:ea typeface="楷体_GB2312" pitchFamily="49" charset="-122"/>
              </a:rPr>
              <a:t>无</a:t>
            </a:r>
          </a:p>
          <a:p>
            <a:pPr eaLnBrk="0" hangingPunct="0">
              <a:lnSpc>
                <a:spcPct val="70000"/>
              </a:lnSpc>
              <a:spcBef>
                <a:spcPct val="50000"/>
              </a:spcBef>
            </a:pPr>
            <a:r>
              <a:rPr lang="zh-CN" altLang="en-US" sz="1600" b="1">
                <a:ea typeface="楷体_GB2312" pitchFamily="49" charset="-122"/>
              </a:rPr>
              <a:t>无</a:t>
            </a:r>
          </a:p>
          <a:p>
            <a:pPr eaLnBrk="0" hangingPunct="0">
              <a:lnSpc>
                <a:spcPct val="70000"/>
              </a:lnSpc>
              <a:spcBef>
                <a:spcPct val="50000"/>
              </a:spcBef>
            </a:pPr>
            <a:r>
              <a:rPr lang="zh-CN" altLang="en-US" sz="1600" b="1">
                <a:ea typeface="楷体_GB2312" pitchFamily="49" charset="-122"/>
              </a:rPr>
              <a:t>淡绿</a:t>
            </a:r>
          </a:p>
          <a:p>
            <a:pPr eaLnBrk="0" hangingPunct="0">
              <a:lnSpc>
                <a:spcPct val="70000"/>
              </a:lnSpc>
              <a:spcBef>
                <a:spcPct val="50000"/>
              </a:spcBef>
            </a:pPr>
            <a:r>
              <a:rPr lang="zh-CN" altLang="en-US" sz="1600" b="1">
                <a:ea typeface="楷体_GB2312" pitchFamily="49" charset="-122"/>
              </a:rPr>
              <a:t>淡红</a:t>
            </a:r>
          </a:p>
          <a:p>
            <a:pPr eaLnBrk="0" hangingPunct="0">
              <a:lnSpc>
                <a:spcPct val="70000"/>
              </a:lnSpc>
              <a:spcBef>
                <a:spcPct val="50000"/>
              </a:spcBef>
            </a:pPr>
            <a:r>
              <a:rPr lang="zh-CN" altLang="en-US" sz="1600" b="1">
                <a:ea typeface="楷体_GB2312" pitchFamily="49" charset="-122"/>
              </a:rPr>
              <a:t>淡黄</a:t>
            </a:r>
          </a:p>
          <a:p>
            <a:pPr eaLnBrk="0" hangingPunct="0">
              <a:lnSpc>
                <a:spcPct val="70000"/>
              </a:lnSpc>
              <a:spcBef>
                <a:spcPct val="50000"/>
              </a:spcBef>
            </a:pPr>
            <a:r>
              <a:rPr lang="zh-CN" altLang="en-US" sz="1600" b="1">
                <a:ea typeface="楷体_GB2312" pitchFamily="49" charset="-122"/>
              </a:rPr>
              <a:t>浅黄绿</a:t>
            </a:r>
          </a:p>
          <a:p>
            <a:pPr eaLnBrk="0" hangingPunct="0">
              <a:lnSpc>
                <a:spcPct val="70000"/>
              </a:lnSpc>
              <a:spcBef>
                <a:spcPct val="50000"/>
              </a:spcBef>
            </a:pPr>
            <a:r>
              <a:rPr lang="zh-CN" altLang="en-US" sz="1600" b="1">
                <a:ea typeface="楷体_GB2312" pitchFamily="49" charset="-122"/>
              </a:rPr>
              <a:t>浅粉红</a:t>
            </a:r>
          </a:p>
          <a:p>
            <a:pPr eaLnBrk="0" hangingPunct="0">
              <a:lnSpc>
                <a:spcPct val="70000"/>
              </a:lnSpc>
              <a:spcBef>
                <a:spcPct val="50000"/>
              </a:spcBef>
            </a:pPr>
            <a:r>
              <a:rPr lang="zh-CN" altLang="en-US" sz="1600" b="1">
                <a:ea typeface="楷体_GB2312" pitchFamily="49" charset="-122"/>
              </a:rPr>
              <a:t>无</a:t>
            </a:r>
          </a:p>
        </p:txBody>
      </p:sp>
      <p:sp>
        <p:nvSpPr>
          <p:cNvPr id="64528" name="Text Box 16"/>
          <p:cNvSpPr txBox="1">
            <a:spLocks noChangeArrowheads="1"/>
          </p:cNvSpPr>
          <p:nvPr/>
        </p:nvSpPr>
        <p:spPr bwMode="auto">
          <a:xfrm>
            <a:off x="5715000" y="2133600"/>
            <a:ext cx="533400"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zh-CN" altLang="en-US" sz="1600" b="1"/>
              <a:t>14</a:t>
            </a:r>
          </a:p>
          <a:p>
            <a:pPr eaLnBrk="0" hangingPunct="0">
              <a:lnSpc>
                <a:spcPct val="70000"/>
              </a:lnSpc>
              <a:spcBef>
                <a:spcPct val="50000"/>
              </a:spcBef>
            </a:pPr>
            <a:r>
              <a:rPr lang="zh-CN" altLang="en-US" sz="1600" b="1"/>
              <a:t>13</a:t>
            </a:r>
          </a:p>
          <a:p>
            <a:pPr eaLnBrk="0" hangingPunct="0">
              <a:lnSpc>
                <a:spcPct val="70000"/>
              </a:lnSpc>
              <a:spcBef>
                <a:spcPct val="50000"/>
              </a:spcBef>
            </a:pPr>
            <a:r>
              <a:rPr lang="zh-CN" altLang="en-US" sz="1600" b="1"/>
              <a:t>12</a:t>
            </a:r>
          </a:p>
          <a:p>
            <a:pPr eaLnBrk="0" hangingPunct="0">
              <a:lnSpc>
                <a:spcPct val="70000"/>
              </a:lnSpc>
              <a:spcBef>
                <a:spcPct val="50000"/>
              </a:spcBef>
            </a:pPr>
            <a:r>
              <a:rPr lang="zh-CN" altLang="en-US" sz="1600" b="1"/>
              <a:t>11</a:t>
            </a:r>
          </a:p>
          <a:p>
            <a:pPr eaLnBrk="0" hangingPunct="0">
              <a:lnSpc>
                <a:spcPct val="70000"/>
              </a:lnSpc>
              <a:spcBef>
                <a:spcPct val="50000"/>
              </a:spcBef>
            </a:pPr>
            <a:r>
              <a:rPr lang="zh-CN" altLang="en-US" sz="1600" b="1"/>
              <a:t>10</a:t>
            </a:r>
          </a:p>
          <a:p>
            <a:pPr eaLnBrk="0" hangingPunct="0">
              <a:lnSpc>
                <a:spcPct val="70000"/>
              </a:lnSpc>
              <a:spcBef>
                <a:spcPct val="50000"/>
              </a:spcBef>
            </a:pPr>
            <a:r>
              <a:rPr lang="zh-CN" altLang="en-US" sz="1600" b="1"/>
              <a:t>9</a:t>
            </a:r>
          </a:p>
          <a:p>
            <a:pPr eaLnBrk="0" hangingPunct="0">
              <a:lnSpc>
                <a:spcPct val="70000"/>
              </a:lnSpc>
              <a:spcBef>
                <a:spcPct val="50000"/>
              </a:spcBef>
            </a:pPr>
            <a:r>
              <a:rPr lang="zh-CN" altLang="en-US" sz="1600" b="1"/>
              <a:t>8</a:t>
            </a:r>
          </a:p>
          <a:p>
            <a:pPr eaLnBrk="0" hangingPunct="0">
              <a:lnSpc>
                <a:spcPct val="70000"/>
              </a:lnSpc>
              <a:spcBef>
                <a:spcPct val="50000"/>
              </a:spcBef>
            </a:pPr>
            <a:r>
              <a:rPr lang="zh-CN" altLang="en-US" sz="1600" b="1"/>
              <a:t>7</a:t>
            </a:r>
          </a:p>
        </p:txBody>
      </p:sp>
      <p:sp>
        <p:nvSpPr>
          <p:cNvPr id="64529" name="Text Box 17"/>
          <p:cNvSpPr txBox="1">
            <a:spLocks noChangeArrowheads="1"/>
          </p:cNvSpPr>
          <p:nvPr/>
        </p:nvSpPr>
        <p:spPr bwMode="auto">
          <a:xfrm>
            <a:off x="6629400" y="2133600"/>
            <a:ext cx="762000"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en-US" altLang="zh-CN" sz="1600" b="1"/>
              <a:t>Lu</a:t>
            </a:r>
            <a:r>
              <a:rPr lang="en-US" altLang="zh-CN" sz="1600" b="1" baseline="30000"/>
              <a:t>3+</a:t>
            </a:r>
          </a:p>
          <a:p>
            <a:pPr eaLnBrk="0" hangingPunct="0">
              <a:lnSpc>
                <a:spcPct val="70000"/>
              </a:lnSpc>
              <a:spcBef>
                <a:spcPct val="50000"/>
              </a:spcBef>
            </a:pPr>
            <a:r>
              <a:rPr lang="en-US" altLang="zh-CN" sz="1600" b="1"/>
              <a:t>Yb</a:t>
            </a:r>
            <a:r>
              <a:rPr lang="en-US" altLang="zh-CN" sz="1600" b="1" baseline="30000"/>
              <a:t>3+</a:t>
            </a:r>
          </a:p>
          <a:p>
            <a:pPr eaLnBrk="0" hangingPunct="0">
              <a:lnSpc>
                <a:spcPct val="70000"/>
              </a:lnSpc>
              <a:spcBef>
                <a:spcPct val="50000"/>
              </a:spcBef>
            </a:pPr>
            <a:r>
              <a:rPr lang="en-US" altLang="zh-CN" sz="1600" b="1"/>
              <a:t>Tm</a:t>
            </a:r>
            <a:r>
              <a:rPr lang="en-US" altLang="zh-CN" sz="1600" b="1" baseline="30000"/>
              <a:t>3+</a:t>
            </a:r>
          </a:p>
          <a:p>
            <a:pPr eaLnBrk="0" hangingPunct="0">
              <a:lnSpc>
                <a:spcPct val="70000"/>
              </a:lnSpc>
              <a:spcBef>
                <a:spcPct val="50000"/>
              </a:spcBef>
            </a:pPr>
            <a:r>
              <a:rPr lang="en-US" altLang="zh-CN" sz="1600" b="1"/>
              <a:t>Er</a:t>
            </a:r>
            <a:r>
              <a:rPr lang="en-US" altLang="zh-CN" sz="1600" b="1" baseline="30000"/>
              <a:t>3+</a:t>
            </a:r>
          </a:p>
          <a:p>
            <a:pPr eaLnBrk="0" hangingPunct="0">
              <a:lnSpc>
                <a:spcPct val="70000"/>
              </a:lnSpc>
              <a:spcBef>
                <a:spcPct val="50000"/>
              </a:spcBef>
            </a:pPr>
            <a:r>
              <a:rPr lang="en-US" altLang="zh-CN" sz="1600" b="1"/>
              <a:t>Ho</a:t>
            </a:r>
            <a:r>
              <a:rPr lang="en-US" altLang="zh-CN" sz="1600" b="1" baseline="30000"/>
              <a:t>3+</a:t>
            </a:r>
          </a:p>
          <a:p>
            <a:pPr eaLnBrk="0" hangingPunct="0">
              <a:lnSpc>
                <a:spcPct val="70000"/>
              </a:lnSpc>
              <a:spcBef>
                <a:spcPct val="50000"/>
              </a:spcBef>
            </a:pPr>
            <a:r>
              <a:rPr lang="en-US" altLang="zh-CN" sz="1600" b="1"/>
              <a:t>Dy</a:t>
            </a:r>
            <a:r>
              <a:rPr lang="en-US" altLang="zh-CN" sz="1600" b="1" baseline="30000"/>
              <a:t>3+</a:t>
            </a:r>
          </a:p>
          <a:p>
            <a:pPr eaLnBrk="0" hangingPunct="0">
              <a:lnSpc>
                <a:spcPct val="70000"/>
              </a:lnSpc>
              <a:spcBef>
                <a:spcPct val="50000"/>
              </a:spcBef>
            </a:pPr>
            <a:r>
              <a:rPr lang="en-US" altLang="zh-CN" sz="1600" b="1"/>
              <a:t>Tb</a:t>
            </a:r>
            <a:r>
              <a:rPr lang="en-US" altLang="zh-CN" sz="1600" b="1" baseline="30000"/>
              <a:t>3+</a:t>
            </a:r>
          </a:p>
          <a:p>
            <a:pPr eaLnBrk="0" hangingPunct="0">
              <a:lnSpc>
                <a:spcPct val="70000"/>
              </a:lnSpc>
              <a:spcBef>
                <a:spcPct val="50000"/>
              </a:spcBef>
            </a:pPr>
            <a:r>
              <a:rPr lang="en-US" altLang="zh-CN" sz="1600" b="1"/>
              <a:t>Gd</a:t>
            </a:r>
            <a:r>
              <a:rPr lang="en-US" altLang="zh-CN" sz="1600" b="1" baseline="30000"/>
              <a:t>3+</a:t>
            </a:r>
          </a:p>
        </p:txBody>
      </p:sp>
      <p:sp>
        <p:nvSpPr>
          <p:cNvPr id="64530" name="Text Box 18"/>
          <p:cNvSpPr txBox="1">
            <a:spLocks noChangeArrowheads="1"/>
          </p:cNvSpPr>
          <p:nvPr/>
        </p:nvSpPr>
        <p:spPr bwMode="auto">
          <a:xfrm>
            <a:off x="7391400" y="2133600"/>
            <a:ext cx="457200"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zh-CN" altLang="en-US" sz="1600" b="1"/>
              <a:t>71</a:t>
            </a:r>
          </a:p>
          <a:p>
            <a:pPr eaLnBrk="0" hangingPunct="0">
              <a:lnSpc>
                <a:spcPct val="70000"/>
              </a:lnSpc>
              <a:spcBef>
                <a:spcPct val="50000"/>
              </a:spcBef>
            </a:pPr>
            <a:r>
              <a:rPr lang="zh-CN" altLang="en-US" sz="1600" b="1"/>
              <a:t>70</a:t>
            </a:r>
          </a:p>
          <a:p>
            <a:pPr eaLnBrk="0" hangingPunct="0">
              <a:lnSpc>
                <a:spcPct val="70000"/>
              </a:lnSpc>
              <a:spcBef>
                <a:spcPct val="50000"/>
              </a:spcBef>
            </a:pPr>
            <a:r>
              <a:rPr lang="zh-CN" altLang="en-US" sz="1600" b="1"/>
              <a:t>69</a:t>
            </a:r>
          </a:p>
          <a:p>
            <a:pPr eaLnBrk="0" hangingPunct="0">
              <a:lnSpc>
                <a:spcPct val="70000"/>
              </a:lnSpc>
              <a:spcBef>
                <a:spcPct val="50000"/>
              </a:spcBef>
            </a:pPr>
            <a:r>
              <a:rPr lang="zh-CN" altLang="en-US" sz="1600" b="1"/>
              <a:t>68</a:t>
            </a:r>
          </a:p>
          <a:p>
            <a:pPr eaLnBrk="0" hangingPunct="0">
              <a:lnSpc>
                <a:spcPct val="70000"/>
              </a:lnSpc>
              <a:spcBef>
                <a:spcPct val="50000"/>
              </a:spcBef>
            </a:pPr>
            <a:r>
              <a:rPr lang="zh-CN" altLang="en-US" sz="1600" b="1"/>
              <a:t>67</a:t>
            </a:r>
          </a:p>
          <a:p>
            <a:pPr eaLnBrk="0" hangingPunct="0">
              <a:lnSpc>
                <a:spcPct val="70000"/>
              </a:lnSpc>
              <a:spcBef>
                <a:spcPct val="50000"/>
              </a:spcBef>
            </a:pPr>
            <a:r>
              <a:rPr lang="zh-CN" altLang="en-US" sz="1600" b="1"/>
              <a:t>66</a:t>
            </a:r>
          </a:p>
          <a:p>
            <a:pPr eaLnBrk="0" hangingPunct="0">
              <a:lnSpc>
                <a:spcPct val="70000"/>
              </a:lnSpc>
              <a:spcBef>
                <a:spcPct val="50000"/>
              </a:spcBef>
            </a:pPr>
            <a:r>
              <a:rPr lang="zh-CN" altLang="en-US" sz="1600" b="1"/>
              <a:t>65</a:t>
            </a:r>
          </a:p>
          <a:p>
            <a:pPr eaLnBrk="0" hangingPunct="0">
              <a:lnSpc>
                <a:spcPct val="70000"/>
              </a:lnSpc>
              <a:spcBef>
                <a:spcPct val="50000"/>
              </a:spcBef>
            </a:pPr>
            <a:r>
              <a:rPr lang="zh-CN" altLang="en-US" sz="1600" b="1"/>
              <a:t>64</a:t>
            </a:r>
          </a:p>
        </p:txBody>
      </p:sp>
      <p:sp>
        <p:nvSpPr>
          <p:cNvPr id="64531" name="Line 19"/>
          <p:cNvSpPr>
            <a:spLocks noChangeShapeType="1"/>
          </p:cNvSpPr>
          <p:nvPr/>
        </p:nvSpPr>
        <p:spPr bwMode="auto">
          <a:xfrm>
            <a:off x="1066800" y="4495800"/>
            <a:ext cx="6781800"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32" name="Line 20"/>
          <p:cNvSpPr>
            <a:spLocks noChangeShapeType="1"/>
          </p:cNvSpPr>
          <p:nvPr/>
        </p:nvSpPr>
        <p:spPr bwMode="auto">
          <a:xfrm>
            <a:off x="4267200" y="1752600"/>
            <a:ext cx="0" cy="274320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33" name="Line 21"/>
          <p:cNvSpPr>
            <a:spLocks noChangeShapeType="1"/>
          </p:cNvSpPr>
          <p:nvPr/>
        </p:nvSpPr>
        <p:spPr bwMode="auto">
          <a:xfrm>
            <a:off x="4343400" y="1752600"/>
            <a:ext cx="0" cy="27432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additive="base">
                                        <p:cTn id="7" dur="500" fill="hold"/>
                                        <p:tgtEl>
                                          <p:spTgt spid="64516"/>
                                        </p:tgtEl>
                                        <p:attrNameLst>
                                          <p:attrName>ppt_x</p:attrName>
                                        </p:attrNameLst>
                                      </p:cBhvr>
                                      <p:tavLst>
                                        <p:tav tm="0">
                                          <p:val>
                                            <p:strVal val="0-#ppt_w/2"/>
                                          </p:val>
                                        </p:tav>
                                        <p:tav tm="100000">
                                          <p:val>
                                            <p:strVal val="#ppt_x"/>
                                          </p:val>
                                        </p:tav>
                                      </p:tavLst>
                                    </p:anim>
                                    <p:anim calcmode="lin" valueType="num">
                                      <p:cBhvr additive="base">
                                        <p:cTn id="8" dur="500" fill="hold"/>
                                        <p:tgtEl>
                                          <p:spTgt spid="64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ChangeArrowheads="1"/>
          </p:cNvSpPr>
          <p:nvPr/>
        </p:nvSpPr>
        <p:spPr bwMode="auto">
          <a:xfrm>
            <a:off x="1295400" y="1143000"/>
            <a:ext cx="2484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2000" b="1">
                <a:solidFill>
                  <a:srgbClr val="FF0000"/>
                </a:solidFill>
                <a:latin typeface="黑体" pitchFamily="2" charset="-122"/>
                <a:ea typeface="黑体" pitchFamily="2" charset="-122"/>
              </a:rPr>
              <a:t>●</a:t>
            </a:r>
            <a:r>
              <a:rPr kumimoji="1" lang="en-US" altLang="zh-CN" sz="2000" b="1">
                <a:latin typeface="黑体" pitchFamily="2" charset="-122"/>
                <a:ea typeface="黑体" pitchFamily="2" charset="-122"/>
              </a:rPr>
              <a:t>  </a:t>
            </a:r>
            <a:r>
              <a:rPr kumimoji="1" lang="zh-CN" altLang="en-US" sz="2000" b="1">
                <a:solidFill>
                  <a:srgbClr val="0000FF"/>
                </a:solidFill>
                <a:latin typeface="黑体" pitchFamily="2" charset="-122"/>
                <a:ea typeface="黑体" pitchFamily="2" charset="-122"/>
              </a:rPr>
              <a:t>与 </a:t>
            </a:r>
            <a:r>
              <a:rPr kumimoji="1" lang="en-US" altLang="zh-CN" sz="2000" b="1">
                <a:solidFill>
                  <a:srgbClr val="0000FF"/>
                </a:solidFill>
                <a:ea typeface="黑体" pitchFamily="2" charset="-122"/>
              </a:rPr>
              <a:t>f-f</a:t>
            </a:r>
            <a:r>
              <a:rPr kumimoji="1" lang="en-US" altLang="zh-CN" sz="2000" b="1">
                <a:solidFill>
                  <a:srgbClr val="0000FF"/>
                </a:solidFill>
                <a:latin typeface="黑体" pitchFamily="2" charset="-122"/>
                <a:ea typeface="黑体" pitchFamily="2" charset="-122"/>
              </a:rPr>
              <a:t> </a:t>
            </a:r>
            <a:r>
              <a:rPr kumimoji="1" lang="zh-CN" altLang="en-US" sz="2000" b="1">
                <a:solidFill>
                  <a:srgbClr val="0000FF"/>
                </a:solidFill>
                <a:latin typeface="黑体" pitchFamily="2" charset="-122"/>
                <a:ea typeface="黑体" pitchFamily="2" charset="-122"/>
              </a:rPr>
              <a:t>跃迁有关</a:t>
            </a:r>
          </a:p>
        </p:txBody>
      </p:sp>
      <p:sp>
        <p:nvSpPr>
          <p:cNvPr id="65542" name="Text Box 6"/>
          <p:cNvSpPr txBox="1">
            <a:spLocks noChangeArrowheads="1"/>
          </p:cNvSpPr>
          <p:nvPr/>
        </p:nvSpPr>
        <p:spPr bwMode="auto">
          <a:xfrm>
            <a:off x="762000" y="1752600"/>
            <a:ext cx="81534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5000"/>
              </a:lnSpc>
              <a:spcBef>
                <a:spcPct val="50000"/>
              </a:spcBef>
            </a:pPr>
            <a:r>
              <a:rPr lang="zh-CN" altLang="en-US" sz="2000" b="1"/>
              <a:t>        可以简单地认为离子的颜色与 4</a:t>
            </a:r>
            <a:r>
              <a:rPr lang="en-US" altLang="zh-CN" sz="2000" b="1" i="1"/>
              <a:t>f </a:t>
            </a:r>
            <a:r>
              <a:rPr lang="zh-CN" altLang="en-US" sz="2000" b="1"/>
              <a:t>亚层中的电子跃迁有关：</a:t>
            </a:r>
            <a:r>
              <a:rPr lang="en-US" altLang="zh-CN" sz="2000" b="1"/>
              <a:t>La</a:t>
            </a:r>
            <a:r>
              <a:rPr lang="en-US" altLang="zh-CN" sz="2000" b="1" baseline="30000"/>
              <a:t>3+</a:t>
            </a:r>
          </a:p>
          <a:p>
            <a:pPr eaLnBrk="0" hangingPunct="0">
              <a:lnSpc>
                <a:spcPct val="75000"/>
              </a:lnSpc>
              <a:spcBef>
                <a:spcPct val="50000"/>
              </a:spcBef>
            </a:pPr>
            <a:r>
              <a:rPr lang="en-US" altLang="zh-CN" sz="2000" b="1"/>
              <a:t>(4</a:t>
            </a:r>
            <a:r>
              <a:rPr lang="en-US" altLang="zh-CN" sz="2000" b="1" i="1"/>
              <a:t>f </a:t>
            </a:r>
            <a:r>
              <a:rPr lang="en-US" altLang="zh-CN" sz="2000" b="1" baseline="30000"/>
              <a:t>0</a:t>
            </a:r>
            <a:r>
              <a:rPr lang="en-US" altLang="zh-CN" sz="2000" b="1"/>
              <a:t>) </a:t>
            </a:r>
            <a:r>
              <a:rPr lang="zh-CN" altLang="en-US" sz="2000" b="1"/>
              <a:t>和 </a:t>
            </a:r>
            <a:r>
              <a:rPr lang="en-US" altLang="zh-CN" sz="2000" b="1"/>
              <a:t>Lu</a:t>
            </a:r>
            <a:r>
              <a:rPr lang="en-US" altLang="zh-CN" sz="2000" b="1" baseline="30000"/>
              <a:t>3+</a:t>
            </a:r>
            <a:r>
              <a:rPr lang="en-US" altLang="zh-CN" sz="2000" b="1"/>
              <a:t>(4</a:t>
            </a:r>
            <a:r>
              <a:rPr lang="en-US" altLang="zh-CN" sz="2000" b="1" i="1"/>
              <a:t>f </a:t>
            </a:r>
            <a:r>
              <a:rPr lang="en-US" altLang="zh-CN" sz="2000" b="1" baseline="30000"/>
              <a:t>14</a:t>
            </a:r>
            <a:r>
              <a:rPr lang="en-US" altLang="zh-CN" sz="2000" b="1"/>
              <a:t>) </a:t>
            </a:r>
            <a:r>
              <a:rPr lang="zh-CN" altLang="en-US" sz="2000" b="1"/>
              <a:t>离子为无色，因为不可能发生 </a:t>
            </a:r>
            <a:r>
              <a:rPr lang="en-US" altLang="zh-CN" sz="2000" b="1"/>
              <a:t>f </a:t>
            </a:r>
            <a:r>
              <a:rPr lang="zh-CN" altLang="en-US" sz="2000" b="1"/>
              <a:t> - </a:t>
            </a:r>
            <a:r>
              <a:rPr lang="en-US" altLang="zh-CN" sz="2000" b="1"/>
              <a:t>f </a:t>
            </a:r>
            <a:r>
              <a:rPr lang="zh-CN" altLang="en-US" sz="2000" b="1"/>
              <a:t>跃迁；另一稳</a:t>
            </a:r>
          </a:p>
          <a:p>
            <a:pPr eaLnBrk="0" hangingPunct="0">
              <a:lnSpc>
                <a:spcPct val="75000"/>
              </a:lnSpc>
              <a:spcBef>
                <a:spcPct val="50000"/>
              </a:spcBef>
            </a:pPr>
            <a:r>
              <a:rPr lang="zh-CN" altLang="en-US" sz="2000" b="1"/>
              <a:t>定组态的离子 </a:t>
            </a:r>
            <a:r>
              <a:rPr lang="en-US" altLang="zh-CN" sz="2000" b="1"/>
              <a:t>Gd</a:t>
            </a:r>
            <a:r>
              <a:rPr lang="en-US" altLang="zh-CN" sz="2000" b="1" baseline="30000"/>
              <a:t>3+</a:t>
            </a:r>
            <a:r>
              <a:rPr lang="en-US" altLang="zh-CN" sz="2000" b="1"/>
              <a:t>(4</a:t>
            </a:r>
            <a:r>
              <a:rPr lang="en-US" altLang="zh-CN" sz="2000" b="1" i="1"/>
              <a:t>f </a:t>
            </a:r>
            <a:r>
              <a:rPr lang="en-US" altLang="zh-CN" sz="2000" b="1" baseline="30000"/>
              <a:t>7</a:t>
            </a:r>
            <a:r>
              <a:rPr lang="en-US" altLang="zh-CN" sz="2000" b="1"/>
              <a:t>) </a:t>
            </a:r>
            <a:r>
              <a:rPr lang="zh-CN" altLang="en-US" sz="2000" b="1"/>
              <a:t>和接近稳定组态的离子</a:t>
            </a:r>
            <a:r>
              <a:rPr lang="en-US" altLang="zh-CN" sz="2000" b="1"/>
              <a:t>Ce</a:t>
            </a:r>
            <a:r>
              <a:rPr lang="en-US" altLang="zh-CN" sz="2000" b="1" baseline="30000"/>
              <a:t>3+</a:t>
            </a:r>
            <a:r>
              <a:rPr lang="en-US" altLang="zh-CN" sz="2000" b="1"/>
              <a:t>(4</a:t>
            </a:r>
            <a:r>
              <a:rPr lang="en-US" altLang="zh-CN" sz="2000" b="1" i="1"/>
              <a:t>f </a:t>
            </a:r>
            <a:r>
              <a:rPr lang="en-US" altLang="zh-CN" sz="2000" b="1" baseline="30000"/>
              <a:t>1</a:t>
            </a:r>
            <a:r>
              <a:rPr lang="en-US" altLang="zh-CN" sz="2000" b="1"/>
              <a:t>)</a:t>
            </a:r>
            <a:r>
              <a:rPr lang="zh-CN" altLang="en-US" sz="2000" b="1"/>
              <a:t> ,</a:t>
            </a:r>
            <a:r>
              <a:rPr lang="en-US" altLang="zh-CN" sz="2000" b="1"/>
              <a:t>Eu</a:t>
            </a:r>
            <a:r>
              <a:rPr lang="en-US" altLang="zh-CN" sz="2000" b="1" baseline="30000"/>
              <a:t>3+</a:t>
            </a:r>
            <a:r>
              <a:rPr lang="en-US" altLang="zh-CN" sz="2000" b="1"/>
              <a:t>(4</a:t>
            </a:r>
            <a:r>
              <a:rPr lang="en-US" altLang="zh-CN" sz="2000" b="1" i="1"/>
              <a:t>f </a:t>
            </a:r>
            <a:r>
              <a:rPr lang="en-US" altLang="zh-CN" sz="2000" b="1" baseline="30000"/>
              <a:t>6</a:t>
            </a:r>
            <a:r>
              <a:rPr lang="en-US" altLang="zh-CN" sz="2000" b="1"/>
              <a:t>) , </a:t>
            </a:r>
          </a:p>
          <a:p>
            <a:pPr eaLnBrk="0" hangingPunct="0">
              <a:lnSpc>
                <a:spcPct val="75000"/>
              </a:lnSpc>
              <a:spcBef>
                <a:spcPct val="50000"/>
              </a:spcBef>
            </a:pPr>
            <a:r>
              <a:rPr lang="en-US" altLang="zh-CN" sz="2000" b="1"/>
              <a:t>Tb</a:t>
            </a:r>
            <a:r>
              <a:rPr lang="en-US" altLang="zh-CN" sz="2000" b="1" baseline="30000"/>
              <a:t>3+</a:t>
            </a:r>
            <a:r>
              <a:rPr lang="en-US" altLang="zh-CN" sz="2000" b="1"/>
              <a:t>(4</a:t>
            </a:r>
            <a:r>
              <a:rPr lang="en-US" altLang="zh-CN" sz="2000" b="1" i="1"/>
              <a:t>f </a:t>
            </a:r>
            <a:r>
              <a:rPr lang="en-US" altLang="zh-CN" sz="2000" b="1" baseline="30000"/>
              <a:t>7</a:t>
            </a:r>
            <a:r>
              <a:rPr lang="en-US" altLang="zh-CN" sz="2000" b="1"/>
              <a:t>) </a:t>
            </a:r>
            <a:r>
              <a:rPr lang="zh-CN" altLang="en-US" sz="2000" b="1"/>
              <a:t>和 </a:t>
            </a:r>
            <a:r>
              <a:rPr lang="en-US" altLang="zh-CN" sz="2000" b="1"/>
              <a:t>Yb</a:t>
            </a:r>
            <a:r>
              <a:rPr lang="en-US" altLang="zh-CN" sz="2000" b="1" baseline="30000"/>
              <a:t>3+</a:t>
            </a:r>
            <a:r>
              <a:rPr lang="en-US" altLang="zh-CN" sz="2000" b="1"/>
              <a:t>(4</a:t>
            </a:r>
            <a:r>
              <a:rPr lang="en-US" altLang="zh-CN" sz="2000" b="1" i="1"/>
              <a:t>f </a:t>
            </a:r>
            <a:r>
              <a:rPr lang="en-US" altLang="zh-CN" sz="2000" b="1" baseline="30000"/>
              <a:t>13</a:t>
            </a:r>
            <a:r>
              <a:rPr lang="en-US" altLang="zh-CN" sz="2000" b="1"/>
              <a:t>)  </a:t>
            </a:r>
            <a:r>
              <a:rPr lang="zh-CN" altLang="en-US" sz="2000" b="1"/>
              <a:t>的吸收峰在紫外区或红外区，因而显示无色</a:t>
            </a:r>
          </a:p>
          <a:p>
            <a:pPr eaLnBrk="0" hangingPunct="0">
              <a:lnSpc>
                <a:spcPct val="75000"/>
              </a:lnSpc>
              <a:spcBef>
                <a:spcPct val="50000"/>
              </a:spcBef>
            </a:pPr>
            <a:r>
              <a:rPr lang="zh-CN" altLang="en-US" sz="2000" b="1"/>
              <a:t>或浅色.</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533400" y="685800"/>
            <a:ext cx="28937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smtClean="0">
                <a:latin typeface="黑体" pitchFamily="2" charset="-122"/>
                <a:ea typeface="黑体" pitchFamily="2" charset="-122"/>
              </a:rPr>
              <a:t>1</a:t>
            </a:r>
            <a:r>
              <a:rPr lang="zh-CN" altLang="en-US" sz="2800" b="1" dirty="0">
                <a:latin typeface="黑体" pitchFamily="2" charset="-122"/>
                <a:ea typeface="黑体" pitchFamily="2" charset="-122"/>
              </a:rPr>
              <a:t>.2  重要化合物</a:t>
            </a:r>
          </a:p>
        </p:txBody>
      </p:sp>
      <p:sp>
        <p:nvSpPr>
          <p:cNvPr id="66566" name="Rectangle 6"/>
          <p:cNvSpPr>
            <a:spLocks noChangeArrowheads="1"/>
          </p:cNvSpPr>
          <p:nvPr/>
        </p:nvSpPr>
        <p:spPr bwMode="auto">
          <a:xfrm>
            <a:off x="685800" y="1219200"/>
            <a:ext cx="254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a:solidFill>
                  <a:srgbClr val="FF0000"/>
                </a:solidFill>
              </a:rPr>
              <a:t>1.</a:t>
            </a:r>
            <a:r>
              <a:rPr kumimoji="1" lang="zh-CN" altLang="en-US" sz="2000" b="1">
                <a:solidFill>
                  <a:srgbClr val="FFCCCC"/>
                </a:solidFill>
              </a:rPr>
              <a:t>  </a:t>
            </a:r>
            <a:r>
              <a:rPr kumimoji="1" lang="zh-CN" altLang="en-US" sz="2000" b="1">
                <a:solidFill>
                  <a:srgbClr val="0000FF"/>
                </a:solidFill>
                <a:ea typeface="黑体" pitchFamily="2" charset="-122"/>
              </a:rPr>
              <a:t>氢氧化物和氧化物</a:t>
            </a:r>
            <a:endParaRPr kumimoji="1" lang="en-US" altLang="zh-CN" sz="2000" b="1">
              <a:solidFill>
                <a:srgbClr val="0000FF"/>
              </a:solidFill>
              <a:ea typeface="黑体" pitchFamily="2" charset="-122"/>
            </a:endParaRPr>
          </a:p>
        </p:txBody>
      </p:sp>
      <p:sp>
        <p:nvSpPr>
          <p:cNvPr id="66567" name="Rectangle 7"/>
          <p:cNvSpPr>
            <a:spLocks noChangeArrowheads="1"/>
          </p:cNvSpPr>
          <p:nvPr/>
        </p:nvSpPr>
        <p:spPr bwMode="auto">
          <a:xfrm>
            <a:off x="685800" y="1568450"/>
            <a:ext cx="6629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30000"/>
              </a:lnSpc>
            </a:pPr>
            <a:r>
              <a:rPr kumimoji="1" lang="zh-CN" altLang="en-US" sz="2000" b="1">
                <a:solidFill>
                  <a:srgbClr val="0000FF"/>
                </a:solidFill>
                <a:ea typeface="黑体" pitchFamily="2" charset="-122"/>
              </a:rPr>
              <a:t>制备</a:t>
            </a:r>
            <a:r>
              <a:rPr kumimoji="1" lang="zh-CN" altLang="en-US" sz="2000" b="1">
                <a:ea typeface="黑体" pitchFamily="2" charset="-122"/>
              </a:rPr>
              <a:t> </a:t>
            </a:r>
            <a:r>
              <a:rPr kumimoji="1" lang="zh-CN" altLang="en-US" sz="2000" b="1">
                <a:solidFill>
                  <a:srgbClr val="FF0000"/>
                </a:solidFill>
              </a:rPr>
              <a:t>●</a:t>
            </a:r>
            <a:r>
              <a:rPr kumimoji="1" lang="zh-CN" altLang="en-US" sz="2000" b="1"/>
              <a:t>  </a:t>
            </a:r>
            <a:r>
              <a:rPr kumimoji="1" lang="en-US" altLang="zh-CN" sz="2000" b="1"/>
              <a:t>Ln</a:t>
            </a:r>
            <a:r>
              <a:rPr kumimoji="1" lang="en-US" altLang="zh-CN" sz="2000" b="1" baseline="30000"/>
              <a:t>3+</a:t>
            </a:r>
            <a:r>
              <a:rPr kumimoji="1" lang="en-US" altLang="zh-CN" sz="2000" b="1"/>
              <a:t> (aq) + NH</a:t>
            </a:r>
            <a:r>
              <a:rPr kumimoji="1" lang="en-US" altLang="zh-CN" sz="2000" b="1" baseline="-25000"/>
              <a:t>3</a:t>
            </a:r>
            <a:r>
              <a:rPr kumimoji="1" lang="en-US" altLang="zh-CN" sz="2000" b="1"/>
              <a:t> · H</a:t>
            </a:r>
            <a:r>
              <a:rPr kumimoji="1" lang="en-US" altLang="zh-CN" sz="2000" b="1" baseline="-25000"/>
              <a:t>2</a:t>
            </a:r>
            <a:r>
              <a:rPr kumimoji="1" lang="en-US" altLang="zh-CN" sz="2000" b="1"/>
              <a:t>O (</a:t>
            </a:r>
            <a:r>
              <a:rPr kumimoji="1" lang="zh-CN" altLang="en-US" sz="2000" b="1"/>
              <a:t>或 </a:t>
            </a:r>
            <a:r>
              <a:rPr kumimoji="1" lang="en-US" altLang="zh-CN" sz="2000" b="1"/>
              <a:t>NaOH) → Ln (OH)</a:t>
            </a:r>
            <a:r>
              <a:rPr kumimoji="1" lang="en-US" altLang="zh-CN" sz="2000" b="1" baseline="-25000"/>
              <a:t>3</a:t>
            </a:r>
            <a:r>
              <a:rPr kumimoji="1" lang="en-US" altLang="zh-CN" sz="2000" b="1"/>
              <a:t>↓</a:t>
            </a:r>
          </a:p>
        </p:txBody>
      </p:sp>
      <p:sp>
        <p:nvSpPr>
          <p:cNvPr id="66568" name="Text Box 8"/>
          <p:cNvSpPr txBox="1">
            <a:spLocks noChangeArrowheads="1"/>
          </p:cNvSpPr>
          <p:nvPr/>
        </p:nvSpPr>
        <p:spPr bwMode="auto">
          <a:xfrm>
            <a:off x="685800" y="3886200"/>
            <a:ext cx="7696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solidFill>
                  <a:srgbClr val="0000FF"/>
                </a:solidFill>
                <a:ea typeface="黑体" pitchFamily="2" charset="-122"/>
              </a:rPr>
              <a:t>性质</a:t>
            </a:r>
            <a:r>
              <a:rPr lang="zh-CN" altLang="en-US" sz="2000" b="1">
                <a:ea typeface="黑体" pitchFamily="2" charset="-122"/>
              </a:rPr>
              <a:t> </a:t>
            </a:r>
            <a:r>
              <a:rPr kumimoji="1" lang="zh-CN" altLang="en-US" sz="2000" b="1">
                <a:solidFill>
                  <a:srgbClr val="FF0000"/>
                </a:solidFill>
              </a:rPr>
              <a:t>●</a:t>
            </a:r>
            <a:r>
              <a:rPr kumimoji="1" lang="zh-CN" altLang="en-US" sz="2000" b="1"/>
              <a:t> 氧化物属碱性氧化物，不溶于碱而溶于酸；高温灼烧过的 </a:t>
            </a:r>
          </a:p>
          <a:p>
            <a:pPr eaLnBrk="0" hangingPunct="0">
              <a:spcBef>
                <a:spcPct val="50000"/>
              </a:spcBef>
            </a:pPr>
            <a:r>
              <a:rPr kumimoji="1" lang="en-US" altLang="zh-CN" sz="2000" b="1"/>
              <a:t>              CeO</a:t>
            </a:r>
            <a:r>
              <a:rPr kumimoji="1" lang="en-US" altLang="zh-CN" sz="2000" b="1" baseline="-25000"/>
              <a:t>2</a:t>
            </a:r>
            <a:r>
              <a:rPr kumimoji="1" lang="zh-CN" altLang="en-US" sz="2000" b="1"/>
              <a:t>难溶于强酸，需要加入还原剂如以助溶；</a:t>
            </a:r>
          </a:p>
          <a:p>
            <a:pPr eaLnBrk="0" hangingPunct="0">
              <a:spcBef>
                <a:spcPct val="50000"/>
              </a:spcBef>
            </a:pPr>
            <a:r>
              <a:rPr kumimoji="1" lang="zh-CN" altLang="en-US" sz="2000" b="1"/>
              <a:t>         </a:t>
            </a:r>
            <a:r>
              <a:rPr kumimoji="1" lang="zh-CN" altLang="en-US" sz="2000" b="1">
                <a:solidFill>
                  <a:srgbClr val="FF0000"/>
                </a:solidFill>
              </a:rPr>
              <a:t>●</a:t>
            </a:r>
            <a:r>
              <a:rPr kumimoji="1" lang="zh-CN" altLang="en-US" sz="2000" b="1"/>
              <a:t>  氧化物是一种盐转化为另一种盐的重要中间体；</a:t>
            </a:r>
          </a:p>
          <a:p>
            <a:pPr eaLnBrk="0" hangingPunct="0">
              <a:spcBef>
                <a:spcPct val="50000"/>
              </a:spcBef>
            </a:pPr>
            <a:r>
              <a:rPr kumimoji="1" lang="zh-CN" altLang="en-US" sz="2000" b="1"/>
              <a:t>         </a:t>
            </a:r>
            <a:r>
              <a:rPr kumimoji="1" lang="zh-CN" altLang="en-US" sz="2000" b="1">
                <a:solidFill>
                  <a:srgbClr val="FF0000"/>
                </a:solidFill>
              </a:rPr>
              <a:t>●</a:t>
            </a:r>
            <a:r>
              <a:rPr kumimoji="1" lang="zh-CN" altLang="en-US" sz="2000" b="1"/>
              <a:t>  许多氧化物有重要的用途： </a:t>
            </a:r>
            <a:r>
              <a:rPr kumimoji="1" lang="en-US" altLang="zh-CN" sz="2000" b="1"/>
              <a:t>Ln</a:t>
            </a:r>
            <a:r>
              <a:rPr kumimoji="1" lang="en-US" altLang="zh-CN" sz="2000" b="1" baseline="-25000"/>
              <a:t>2</a:t>
            </a:r>
            <a:r>
              <a:rPr kumimoji="1" lang="en-US" altLang="zh-CN" sz="2000" b="1"/>
              <a:t>O</a:t>
            </a:r>
            <a:r>
              <a:rPr kumimoji="1" lang="en-US" altLang="zh-CN" sz="2000" b="1" baseline="-25000"/>
              <a:t>3</a:t>
            </a:r>
            <a:r>
              <a:rPr kumimoji="1" lang="en-US" altLang="zh-CN" sz="2000" b="1"/>
              <a:t> </a:t>
            </a:r>
            <a:r>
              <a:rPr kumimoji="1" lang="zh-CN" altLang="en-US" sz="2000" b="1"/>
              <a:t>用于制造光学玻璃，</a:t>
            </a:r>
          </a:p>
          <a:p>
            <a:pPr eaLnBrk="0" hangingPunct="0">
              <a:spcBef>
                <a:spcPct val="50000"/>
              </a:spcBef>
            </a:pPr>
            <a:r>
              <a:rPr kumimoji="1" lang="zh-CN" altLang="en-US" sz="2000" b="1"/>
              <a:t>               </a:t>
            </a:r>
            <a:r>
              <a:rPr kumimoji="1" lang="en-US" altLang="zh-CN" sz="2000" b="1"/>
              <a:t>CeO</a:t>
            </a:r>
            <a:r>
              <a:rPr kumimoji="1" lang="en-US" altLang="zh-CN" sz="2000" b="1" baseline="-25000"/>
              <a:t>2  </a:t>
            </a:r>
            <a:r>
              <a:rPr kumimoji="1" lang="zh-CN" altLang="en-US" sz="2000" b="1"/>
              <a:t>是抛光粉， </a:t>
            </a:r>
            <a:r>
              <a:rPr kumimoji="1" lang="en-US" altLang="zh-CN" sz="2000" b="1"/>
              <a:t>Eu</a:t>
            </a:r>
            <a:r>
              <a:rPr kumimoji="1" lang="en-US" altLang="zh-CN" sz="2000" b="1" baseline="-25000"/>
              <a:t>2</a:t>
            </a:r>
            <a:r>
              <a:rPr kumimoji="1" lang="en-US" altLang="zh-CN" sz="2000" b="1"/>
              <a:t>O</a:t>
            </a:r>
            <a:r>
              <a:rPr kumimoji="1" lang="en-US" altLang="zh-CN" sz="2000" b="1" baseline="-25000"/>
              <a:t>3  </a:t>
            </a:r>
            <a:r>
              <a:rPr kumimoji="1" lang="zh-CN" altLang="en-US" sz="2000" b="1"/>
              <a:t>用于制造彩色荧光粉等.</a:t>
            </a:r>
          </a:p>
        </p:txBody>
      </p:sp>
      <p:grpSp>
        <p:nvGrpSpPr>
          <p:cNvPr id="66569" name="Group 9"/>
          <p:cNvGrpSpPr>
            <a:grpSpLocks/>
          </p:cNvGrpSpPr>
          <p:nvPr/>
        </p:nvGrpSpPr>
        <p:grpSpPr bwMode="auto">
          <a:xfrm>
            <a:off x="1219200" y="2057400"/>
            <a:ext cx="7924800" cy="1700213"/>
            <a:chOff x="768" y="1425"/>
            <a:chExt cx="5073" cy="1071"/>
          </a:xfrm>
        </p:grpSpPr>
        <p:sp>
          <p:nvSpPr>
            <p:cNvPr id="66570" name="Rectangle 10"/>
            <p:cNvSpPr>
              <a:spLocks noChangeArrowheads="1"/>
            </p:cNvSpPr>
            <p:nvPr/>
          </p:nvSpPr>
          <p:spPr bwMode="auto">
            <a:xfrm>
              <a:off x="2208" y="1488"/>
              <a:ext cx="3633"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30000"/>
                </a:lnSpc>
              </a:pPr>
              <a:r>
                <a:rPr kumimoji="1" lang="en-US" altLang="zh-CN" sz="2000" b="1"/>
                <a:t>Ln</a:t>
              </a:r>
              <a:r>
                <a:rPr kumimoji="1" lang="en-US" altLang="zh-CN" sz="2000" b="1" baseline="-25000"/>
                <a:t>2</a:t>
              </a:r>
              <a:r>
                <a:rPr kumimoji="1" lang="en-US" altLang="zh-CN" sz="2000" b="1"/>
                <a:t>O</a:t>
              </a:r>
              <a:r>
                <a:rPr kumimoji="1" lang="en-US" altLang="zh-CN" sz="2000" b="1" baseline="-25000"/>
                <a:t>3</a:t>
              </a:r>
              <a:r>
                <a:rPr kumimoji="1" lang="en-US" altLang="zh-CN" sz="2000" b="1"/>
                <a:t>      Pr</a:t>
              </a:r>
              <a:r>
                <a:rPr kumimoji="1" lang="en-US" altLang="zh-CN" sz="2000" b="1" baseline="-25000"/>
                <a:t>2</a:t>
              </a:r>
              <a:r>
                <a:rPr kumimoji="1" lang="en-US" altLang="zh-CN" sz="2000" b="1"/>
                <a:t>O</a:t>
              </a:r>
              <a:r>
                <a:rPr kumimoji="1" lang="en-US" altLang="zh-CN" sz="2000" b="1" baseline="-25000"/>
                <a:t>3</a:t>
              </a:r>
              <a:r>
                <a:rPr kumimoji="1" lang="en-US" altLang="zh-CN" sz="2000" b="1"/>
                <a:t>     Nb</a:t>
              </a:r>
              <a:r>
                <a:rPr kumimoji="1" lang="en-US" altLang="zh-CN" sz="2000" b="1" baseline="-25000"/>
                <a:t>2</a:t>
              </a:r>
              <a:r>
                <a:rPr kumimoji="1" lang="en-US" altLang="zh-CN" sz="2000" b="1"/>
                <a:t>O</a:t>
              </a:r>
              <a:r>
                <a:rPr kumimoji="1" lang="en-US" altLang="zh-CN" sz="2000" b="1" baseline="-25000"/>
                <a:t>3</a:t>
              </a:r>
              <a:r>
                <a:rPr kumimoji="1" lang="en-US" altLang="zh-CN" sz="2000" b="1"/>
                <a:t>     Er</a:t>
              </a:r>
              <a:r>
                <a:rPr kumimoji="1" lang="en-US" altLang="zh-CN" sz="2000" b="1" baseline="-25000"/>
                <a:t>2</a:t>
              </a:r>
              <a:r>
                <a:rPr kumimoji="1" lang="en-US" altLang="zh-CN" sz="2000" b="1"/>
                <a:t>O</a:t>
              </a:r>
              <a:r>
                <a:rPr kumimoji="1" lang="en-US" altLang="zh-CN" sz="2000" b="1" baseline="-25000"/>
                <a:t>3      </a:t>
              </a:r>
              <a:r>
                <a:rPr kumimoji="1" lang="en-US" altLang="zh-CN" sz="2000" b="1"/>
                <a:t>CeO</a:t>
              </a:r>
              <a:r>
                <a:rPr kumimoji="1" lang="en-US" altLang="zh-CN" sz="2000" b="1" baseline="-25000"/>
                <a:t>2</a:t>
              </a:r>
            </a:p>
            <a:p>
              <a:pPr eaLnBrk="0" hangingPunct="0">
                <a:lnSpc>
                  <a:spcPct val="130000"/>
                </a:lnSpc>
              </a:pPr>
              <a:r>
                <a:rPr kumimoji="1" lang="zh-CN" altLang="en-US" sz="1600" b="1">
                  <a:latin typeface="楷体_GB2312" pitchFamily="49" charset="-122"/>
                  <a:ea typeface="楷体_GB2312" pitchFamily="49" charset="-122"/>
                </a:rPr>
                <a:t>白色       深蓝      浅蓝      粉红    淡黄</a:t>
              </a:r>
              <a:r>
                <a:rPr kumimoji="1" lang="zh-CN" altLang="en-US" sz="2000" b="1"/>
                <a:t> </a:t>
              </a:r>
            </a:p>
            <a:p>
              <a:pPr eaLnBrk="0" hangingPunct="0">
                <a:lnSpc>
                  <a:spcPct val="130000"/>
                </a:lnSpc>
              </a:pPr>
              <a:r>
                <a:rPr kumimoji="1" lang="en-US" altLang="zh-CN" sz="2000" b="1"/>
                <a:t>Pr</a:t>
              </a:r>
              <a:r>
                <a:rPr kumimoji="1" lang="en-US" altLang="zh-CN" sz="2000" b="1" baseline="-25000"/>
                <a:t>6</a:t>
              </a:r>
              <a:r>
                <a:rPr kumimoji="1" lang="en-US" altLang="zh-CN" sz="2000" b="1"/>
                <a:t>O</a:t>
              </a:r>
              <a:r>
                <a:rPr kumimoji="1" lang="en-US" altLang="zh-CN" sz="2000" b="1" baseline="-25000"/>
                <a:t>11</a:t>
              </a:r>
              <a:r>
                <a:rPr kumimoji="1" lang="en-US" altLang="zh-CN" sz="2000" b="1"/>
                <a:t>(4 PrO</a:t>
              </a:r>
              <a:r>
                <a:rPr kumimoji="1" lang="en-US" altLang="zh-CN" sz="2000" b="1" baseline="-25000"/>
                <a:t>2</a:t>
              </a:r>
              <a:r>
                <a:rPr kumimoji="1" lang="en-US" altLang="zh-CN" sz="2000" b="1">
                  <a:cs typeface="Times New Roman" pitchFamily="18" charset="0"/>
                </a:rPr>
                <a:t>•</a:t>
              </a:r>
              <a:r>
                <a:rPr kumimoji="1" lang="en-US" altLang="zh-CN" sz="2000" b="1"/>
                <a:t> Pr</a:t>
              </a:r>
              <a:r>
                <a:rPr kumimoji="1" lang="en-US" altLang="zh-CN" sz="2000" b="1" baseline="-25000"/>
                <a:t>2</a:t>
              </a:r>
              <a:r>
                <a:rPr kumimoji="1" lang="en-US" altLang="zh-CN" sz="2000" b="1"/>
                <a:t>O</a:t>
              </a:r>
              <a:r>
                <a:rPr kumimoji="1" lang="en-US" altLang="zh-CN" sz="2000" b="1" baseline="-25000"/>
                <a:t>3</a:t>
              </a:r>
              <a:r>
                <a:rPr kumimoji="1" lang="en-US" altLang="zh-CN" sz="2000" b="1"/>
                <a:t> ), Tb</a:t>
              </a:r>
              <a:r>
                <a:rPr kumimoji="1" lang="en-US" altLang="zh-CN" sz="2000" b="1" baseline="-25000"/>
                <a:t>4</a:t>
              </a:r>
              <a:r>
                <a:rPr kumimoji="1" lang="en-US" altLang="zh-CN" sz="2000" b="1"/>
                <a:t>O</a:t>
              </a:r>
              <a:r>
                <a:rPr kumimoji="1" lang="en-US" altLang="zh-CN" sz="2000" b="1" baseline="-25000"/>
                <a:t>7</a:t>
              </a:r>
              <a:r>
                <a:rPr kumimoji="1" lang="en-US" altLang="zh-CN" sz="2000" b="1"/>
                <a:t>(2TbO</a:t>
              </a:r>
              <a:r>
                <a:rPr kumimoji="1" lang="en-US" altLang="zh-CN" sz="2000" b="1" baseline="-25000"/>
                <a:t>7 </a:t>
              </a:r>
              <a:r>
                <a:rPr kumimoji="1" lang="en-US" altLang="zh-CN" sz="2000" b="1">
                  <a:cs typeface="Times New Roman" pitchFamily="18" charset="0"/>
                </a:rPr>
                <a:t>•</a:t>
              </a:r>
              <a:r>
                <a:rPr kumimoji="1" lang="en-US" altLang="zh-CN" sz="2000" b="1"/>
                <a:t>Tb</a:t>
              </a:r>
              <a:r>
                <a:rPr kumimoji="1" lang="en-US" altLang="zh-CN" sz="2000" b="1" baseline="-25000"/>
                <a:t>2</a:t>
              </a:r>
              <a:r>
                <a:rPr kumimoji="1" lang="en-US" altLang="zh-CN" sz="2000" b="1"/>
                <a:t>O</a:t>
              </a:r>
              <a:r>
                <a:rPr kumimoji="1" lang="en-US" altLang="zh-CN" sz="2000" b="1" baseline="-25000"/>
                <a:t>3</a:t>
              </a:r>
              <a:r>
                <a:rPr kumimoji="1" lang="en-US" altLang="zh-CN" sz="2000" b="1"/>
                <a:t>)</a:t>
              </a:r>
            </a:p>
            <a:p>
              <a:pPr eaLnBrk="0" hangingPunct="0">
                <a:lnSpc>
                  <a:spcPct val="130000"/>
                </a:lnSpc>
              </a:pPr>
              <a:r>
                <a:rPr kumimoji="1" lang="zh-CN" altLang="en-US" sz="1600" b="1">
                  <a:latin typeface="楷体_GB2312" pitchFamily="49" charset="-122"/>
                  <a:ea typeface="楷体_GB2312" pitchFamily="49" charset="-122"/>
                </a:rPr>
                <a:t>棕黑                       暗棕</a:t>
              </a:r>
            </a:p>
          </p:txBody>
        </p:sp>
        <p:sp>
          <p:nvSpPr>
            <p:cNvPr id="66571" name="Rectangle 11"/>
            <p:cNvSpPr>
              <a:spLocks noChangeArrowheads="1"/>
            </p:cNvSpPr>
            <p:nvPr/>
          </p:nvSpPr>
          <p:spPr bwMode="auto">
            <a:xfrm>
              <a:off x="768" y="1425"/>
              <a:ext cx="1182" cy="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5000"/>
                </a:lnSpc>
              </a:pPr>
              <a:r>
                <a:rPr kumimoji="1" lang="en-US" altLang="zh-CN" sz="2000" b="1">
                  <a:solidFill>
                    <a:srgbClr val="FF0000"/>
                  </a:solidFill>
                </a:rPr>
                <a:t> ●</a:t>
              </a:r>
              <a:r>
                <a:rPr kumimoji="1" lang="en-US" altLang="zh-CN" sz="2000" b="1"/>
                <a:t>  Ln (OH)</a:t>
              </a:r>
              <a:r>
                <a:rPr kumimoji="1" lang="en-US" altLang="zh-CN" sz="2000" b="1" baseline="-25000"/>
                <a:t>3</a:t>
              </a:r>
              <a:endParaRPr kumimoji="1" lang="en-US" altLang="zh-CN" sz="2000" b="1"/>
            </a:p>
            <a:p>
              <a:pPr eaLnBrk="0" hangingPunct="0">
                <a:lnSpc>
                  <a:spcPct val="125000"/>
                </a:lnSpc>
              </a:pPr>
              <a:r>
                <a:rPr kumimoji="1" lang="en-US" altLang="zh-CN" sz="2000" b="1"/>
                <a:t>      Ln</a:t>
              </a:r>
              <a:r>
                <a:rPr kumimoji="1" lang="en-US" altLang="zh-CN" sz="2000" b="1" baseline="-25000"/>
                <a:t>2</a:t>
              </a:r>
              <a:r>
                <a:rPr kumimoji="1" lang="en-US" altLang="zh-CN" sz="2000" b="1"/>
                <a:t>(C</a:t>
              </a:r>
              <a:r>
                <a:rPr kumimoji="1" lang="en-US" altLang="zh-CN" sz="2000" b="1" baseline="-25000"/>
                <a:t>2</a:t>
              </a:r>
              <a:r>
                <a:rPr kumimoji="1" lang="en-US" altLang="zh-CN" sz="2000" b="1"/>
                <a:t>O</a:t>
              </a:r>
              <a:r>
                <a:rPr kumimoji="1" lang="en-US" altLang="zh-CN" sz="2000" b="1" baseline="-25000"/>
                <a:t>4</a:t>
              </a:r>
              <a:r>
                <a:rPr kumimoji="1" lang="en-US" altLang="zh-CN" sz="2000" b="1"/>
                <a:t>)</a:t>
              </a:r>
              <a:r>
                <a:rPr kumimoji="1" lang="en-US" altLang="zh-CN" sz="2000" b="1" baseline="-25000"/>
                <a:t>3</a:t>
              </a:r>
            </a:p>
            <a:p>
              <a:pPr eaLnBrk="0" hangingPunct="0">
                <a:lnSpc>
                  <a:spcPct val="125000"/>
                </a:lnSpc>
              </a:pPr>
              <a:r>
                <a:rPr kumimoji="1" lang="en-US" altLang="zh-CN" sz="2000" b="1"/>
                <a:t>      Ln</a:t>
              </a:r>
              <a:r>
                <a:rPr kumimoji="1" lang="en-US" altLang="zh-CN" sz="2000" b="1" baseline="-25000"/>
                <a:t>2</a:t>
              </a:r>
              <a:r>
                <a:rPr kumimoji="1" lang="en-US" altLang="zh-CN" sz="2000" b="1"/>
                <a:t>(CO</a:t>
              </a:r>
              <a:r>
                <a:rPr kumimoji="1" lang="en-US" altLang="zh-CN" sz="2000" b="1" baseline="-25000"/>
                <a:t>3</a:t>
              </a:r>
              <a:r>
                <a:rPr kumimoji="1" lang="en-US" altLang="zh-CN" sz="2000" b="1"/>
                <a:t>)</a:t>
              </a:r>
              <a:r>
                <a:rPr kumimoji="1" lang="en-US" altLang="zh-CN" sz="2000" b="1" baseline="-25000"/>
                <a:t>3</a:t>
              </a:r>
            </a:p>
            <a:p>
              <a:pPr eaLnBrk="0" hangingPunct="0">
                <a:lnSpc>
                  <a:spcPct val="125000"/>
                </a:lnSpc>
              </a:pPr>
              <a:r>
                <a:rPr kumimoji="1" lang="en-US" altLang="zh-CN" sz="2000" b="1"/>
                <a:t>      Ln</a:t>
              </a:r>
              <a:r>
                <a:rPr kumimoji="1" lang="en-US" altLang="zh-CN" sz="2000" b="1" baseline="-25000"/>
                <a:t> </a:t>
              </a:r>
              <a:r>
                <a:rPr kumimoji="1" lang="en-US" altLang="zh-CN" sz="2000" b="1"/>
                <a:t>(NO</a:t>
              </a:r>
              <a:r>
                <a:rPr kumimoji="1" lang="en-US" altLang="zh-CN" sz="2000" b="1" baseline="-25000"/>
                <a:t>3</a:t>
              </a:r>
              <a:r>
                <a:rPr kumimoji="1" lang="en-US" altLang="zh-CN" sz="2000" b="1"/>
                <a:t>)</a:t>
              </a:r>
              <a:r>
                <a:rPr kumimoji="1" lang="en-US" altLang="zh-CN" sz="2000" b="1" baseline="-25000"/>
                <a:t>3</a:t>
              </a:r>
              <a:endParaRPr kumimoji="1" lang="en-US" altLang="zh-CN" sz="2000" b="1"/>
            </a:p>
          </p:txBody>
        </p:sp>
        <p:sp>
          <p:nvSpPr>
            <p:cNvPr id="66572" name="AutoShape 12"/>
            <p:cNvSpPr>
              <a:spLocks/>
            </p:cNvSpPr>
            <p:nvPr/>
          </p:nvSpPr>
          <p:spPr bwMode="auto">
            <a:xfrm>
              <a:off x="1824" y="1516"/>
              <a:ext cx="101" cy="720"/>
            </a:xfrm>
            <a:prstGeom prst="rightBrace">
              <a:avLst>
                <a:gd name="adj1" fmla="val 59406"/>
                <a:gd name="adj2" fmla="val 50000"/>
              </a:avLst>
            </a:prstGeom>
            <a:noFill/>
            <a:ln w="28575" cap="sq">
              <a:solidFill>
                <a:schemeClr val="bg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573" name="Line 13"/>
            <p:cNvSpPr>
              <a:spLocks noChangeShapeType="1"/>
            </p:cNvSpPr>
            <p:nvPr/>
          </p:nvSpPr>
          <p:spPr bwMode="auto">
            <a:xfrm>
              <a:off x="1920" y="1920"/>
              <a:ext cx="317" cy="1"/>
            </a:xfrm>
            <a:prstGeom prst="line">
              <a:avLst/>
            </a:prstGeom>
            <a:noFill/>
            <a:ln w="12700" cap="sq">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6574" name="Text Box 14"/>
            <p:cNvSpPr txBox="1">
              <a:spLocks noChangeArrowheads="1"/>
            </p:cNvSpPr>
            <p:nvPr/>
          </p:nvSpPr>
          <p:spPr bwMode="auto">
            <a:xfrm>
              <a:off x="1920" y="1683"/>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000" b="1">
                  <a:latin typeface="SymbolProp BT" pitchFamily="2" charset="2"/>
                </a:rPr>
                <a:t>D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additive="base">
                                        <p:cTn id="7" dur="500" fill="hold"/>
                                        <p:tgtEl>
                                          <p:spTgt spid="66566"/>
                                        </p:tgtEl>
                                        <p:attrNameLst>
                                          <p:attrName>ppt_x</p:attrName>
                                        </p:attrNameLst>
                                      </p:cBhvr>
                                      <p:tavLst>
                                        <p:tav tm="0">
                                          <p:val>
                                            <p:strVal val="0-#ppt_w/2"/>
                                          </p:val>
                                        </p:tav>
                                        <p:tav tm="100000">
                                          <p:val>
                                            <p:strVal val="#ppt_x"/>
                                          </p:val>
                                        </p:tav>
                                      </p:tavLst>
                                    </p:anim>
                                    <p:anim calcmode="lin" valueType="num">
                                      <p:cBhvr additive="base">
                                        <p:cTn id="8" dur="500" fill="hold"/>
                                        <p:tgtEl>
                                          <p:spTgt spid="665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7"/>
                                        </p:tgtEl>
                                        <p:attrNameLst>
                                          <p:attrName>style.visibility</p:attrName>
                                        </p:attrNameLst>
                                      </p:cBhvr>
                                      <p:to>
                                        <p:strVal val="visible"/>
                                      </p:to>
                                    </p:set>
                                    <p:anim calcmode="lin" valueType="num">
                                      <p:cBhvr additive="base">
                                        <p:cTn id="13" dur="500" fill="hold"/>
                                        <p:tgtEl>
                                          <p:spTgt spid="66567"/>
                                        </p:tgtEl>
                                        <p:attrNameLst>
                                          <p:attrName>ppt_x</p:attrName>
                                        </p:attrNameLst>
                                      </p:cBhvr>
                                      <p:tavLst>
                                        <p:tav tm="0">
                                          <p:val>
                                            <p:strVal val="0-#ppt_w/2"/>
                                          </p:val>
                                        </p:tav>
                                        <p:tav tm="100000">
                                          <p:val>
                                            <p:strVal val="#ppt_x"/>
                                          </p:val>
                                        </p:tav>
                                      </p:tavLst>
                                    </p:anim>
                                    <p:anim calcmode="lin" valueType="num">
                                      <p:cBhvr additive="base">
                                        <p:cTn id="14" dur="500" fill="hold"/>
                                        <p:tgtEl>
                                          <p:spTgt spid="665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6569"/>
                                        </p:tgtEl>
                                        <p:attrNameLst>
                                          <p:attrName>style.visibility</p:attrName>
                                        </p:attrNameLst>
                                      </p:cBhvr>
                                      <p:to>
                                        <p:strVal val="visible"/>
                                      </p:to>
                                    </p:set>
                                    <p:anim calcmode="lin" valueType="num">
                                      <p:cBhvr additive="base">
                                        <p:cTn id="19" dur="500" fill="hold"/>
                                        <p:tgtEl>
                                          <p:spTgt spid="66569"/>
                                        </p:tgtEl>
                                        <p:attrNameLst>
                                          <p:attrName>ppt_x</p:attrName>
                                        </p:attrNameLst>
                                      </p:cBhvr>
                                      <p:tavLst>
                                        <p:tav tm="0">
                                          <p:val>
                                            <p:strVal val="0-#ppt_w/2"/>
                                          </p:val>
                                        </p:tav>
                                        <p:tav tm="100000">
                                          <p:val>
                                            <p:strVal val="#ppt_x"/>
                                          </p:val>
                                        </p:tav>
                                      </p:tavLst>
                                    </p:anim>
                                    <p:anim calcmode="lin" valueType="num">
                                      <p:cBhvr additive="base">
                                        <p:cTn id="20" dur="500" fill="hold"/>
                                        <p:tgtEl>
                                          <p:spTgt spid="665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8"/>
                                        </p:tgtEl>
                                        <p:attrNameLst>
                                          <p:attrName>style.visibility</p:attrName>
                                        </p:attrNameLst>
                                      </p:cBhvr>
                                      <p:to>
                                        <p:strVal val="visible"/>
                                      </p:to>
                                    </p:set>
                                    <p:anim calcmode="lin" valueType="num">
                                      <p:cBhvr additive="base">
                                        <p:cTn id="25" dur="500" fill="hold"/>
                                        <p:tgtEl>
                                          <p:spTgt spid="66568"/>
                                        </p:tgtEl>
                                        <p:attrNameLst>
                                          <p:attrName>ppt_x</p:attrName>
                                        </p:attrNameLst>
                                      </p:cBhvr>
                                      <p:tavLst>
                                        <p:tav tm="0">
                                          <p:val>
                                            <p:strVal val="0-#ppt_w/2"/>
                                          </p:val>
                                        </p:tav>
                                        <p:tav tm="100000">
                                          <p:val>
                                            <p:strVal val="#ppt_x"/>
                                          </p:val>
                                        </p:tav>
                                      </p:tavLst>
                                    </p:anim>
                                    <p:anim calcmode="lin" valueType="num">
                                      <p:cBhvr additive="base">
                                        <p:cTn id="26" dur="500" fill="hold"/>
                                        <p:tgtEl>
                                          <p:spTgt spid="665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utoUpdateAnimBg="0"/>
      <p:bldP spid="66567" grpId="0" autoUpdateAnimBg="0"/>
      <p:bldP spid="6656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8" name="Group 4"/>
          <p:cNvGrpSpPr>
            <a:grpSpLocks/>
          </p:cNvGrpSpPr>
          <p:nvPr/>
        </p:nvGrpSpPr>
        <p:grpSpPr bwMode="auto">
          <a:xfrm>
            <a:off x="914400" y="1295400"/>
            <a:ext cx="7543800" cy="5208588"/>
            <a:chOff x="480" y="508"/>
            <a:chExt cx="4752" cy="3281"/>
          </a:xfrm>
        </p:grpSpPr>
        <p:sp>
          <p:nvSpPr>
            <p:cNvPr id="67589" name="Text Box 5"/>
            <p:cNvSpPr txBox="1">
              <a:spLocks noChangeArrowheads="1"/>
            </p:cNvSpPr>
            <p:nvPr/>
          </p:nvSpPr>
          <p:spPr bwMode="auto">
            <a:xfrm>
              <a:off x="1440" y="1104"/>
              <a:ext cx="384" cy="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60000"/>
                </a:lnSpc>
                <a:spcBef>
                  <a:spcPct val="50000"/>
                </a:spcBef>
              </a:pPr>
              <a:r>
                <a:rPr lang="zh-CN" altLang="en-US" sz="1600" b="1">
                  <a:ea typeface="楷体_GB2312" pitchFamily="49" charset="-122"/>
                </a:rPr>
                <a:t>白</a:t>
              </a:r>
            </a:p>
            <a:p>
              <a:pPr eaLnBrk="0" hangingPunct="0">
                <a:lnSpc>
                  <a:spcPct val="60000"/>
                </a:lnSpc>
                <a:spcBef>
                  <a:spcPct val="50000"/>
                </a:spcBef>
              </a:pPr>
              <a:r>
                <a:rPr lang="zh-CN" altLang="en-US" sz="1600" b="1">
                  <a:ea typeface="楷体_GB2312" pitchFamily="49" charset="-122"/>
                </a:rPr>
                <a:t>白</a:t>
              </a:r>
            </a:p>
            <a:p>
              <a:pPr eaLnBrk="0" hangingPunct="0">
                <a:lnSpc>
                  <a:spcPct val="60000"/>
                </a:lnSpc>
                <a:spcBef>
                  <a:spcPct val="50000"/>
                </a:spcBef>
              </a:pPr>
              <a:r>
                <a:rPr lang="zh-CN" altLang="en-US" sz="1600" b="1">
                  <a:ea typeface="楷体_GB2312" pitchFamily="49" charset="-122"/>
                </a:rPr>
                <a:t>浅绿</a:t>
              </a:r>
            </a:p>
            <a:p>
              <a:pPr eaLnBrk="0" hangingPunct="0">
                <a:lnSpc>
                  <a:spcPct val="60000"/>
                </a:lnSpc>
                <a:spcBef>
                  <a:spcPct val="50000"/>
                </a:spcBef>
              </a:pPr>
              <a:r>
                <a:rPr lang="zh-CN" altLang="en-US" sz="1600" b="1">
                  <a:ea typeface="楷体_GB2312" pitchFamily="49" charset="-122"/>
                </a:rPr>
                <a:t>紫红</a:t>
              </a:r>
            </a:p>
            <a:p>
              <a:pPr eaLnBrk="0" hangingPunct="0">
                <a:lnSpc>
                  <a:spcPct val="60000"/>
                </a:lnSpc>
                <a:spcBef>
                  <a:spcPct val="50000"/>
                </a:spcBef>
              </a:pPr>
              <a:r>
                <a:rPr lang="zh-CN" altLang="en-US" sz="1600" b="1">
                  <a:ea typeface="楷体_GB2312" pitchFamily="49" charset="-122"/>
                </a:rPr>
                <a:t>黄</a:t>
              </a:r>
            </a:p>
            <a:p>
              <a:pPr eaLnBrk="0" hangingPunct="0">
                <a:lnSpc>
                  <a:spcPct val="60000"/>
                </a:lnSpc>
                <a:spcBef>
                  <a:spcPct val="50000"/>
                </a:spcBef>
              </a:pPr>
              <a:r>
                <a:rPr lang="zh-CN" altLang="en-US" sz="1600" b="1">
                  <a:ea typeface="楷体_GB2312" pitchFamily="49" charset="-122"/>
                </a:rPr>
                <a:t>白</a:t>
              </a:r>
            </a:p>
            <a:p>
              <a:pPr eaLnBrk="0" hangingPunct="0">
                <a:lnSpc>
                  <a:spcPct val="60000"/>
                </a:lnSpc>
                <a:spcBef>
                  <a:spcPct val="50000"/>
                </a:spcBef>
              </a:pPr>
              <a:r>
                <a:rPr lang="zh-CN" altLang="en-US" sz="1600" b="1">
                  <a:ea typeface="楷体_GB2312" pitchFamily="49" charset="-122"/>
                </a:rPr>
                <a:t>白</a:t>
              </a:r>
            </a:p>
            <a:p>
              <a:pPr eaLnBrk="0" hangingPunct="0">
                <a:lnSpc>
                  <a:spcPct val="60000"/>
                </a:lnSpc>
                <a:spcBef>
                  <a:spcPct val="50000"/>
                </a:spcBef>
              </a:pPr>
              <a:r>
                <a:rPr lang="zh-CN" altLang="en-US" sz="1600" b="1">
                  <a:ea typeface="楷体_GB2312" pitchFamily="49" charset="-122"/>
                </a:rPr>
                <a:t>白</a:t>
              </a:r>
            </a:p>
            <a:p>
              <a:pPr eaLnBrk="0" hangingPunct="0">
                <a:lnSpc>
                  <a:spcPct val="60000"/>
                </a:lnSpc>
                <a:spcBef>
                  <a:spcPct val="50000"/>
                </a:spcBef>
              </a:pPr>
              <a:r>
                <a:rPr lang="zh-CN" altLang="en-US" sz="1600" b="1">
                  <a:ea typeface="楷体_GB2312" pitchFamily="49" charset="-122"/>
                </a:rPr>
                <a:t>黄</a:t>
              </a:r>
            </a:p>
            <a:p>
              <a:pPr eaLnBrk="0" hangingPunct="0">
                <a:lnSpc>
                  <a:spcPct val="60000"/>
                </a:lnSpc>
                <a:spcBef>
                  <a:spcPct val="50000"/>
                </a:spcBef>
              </a:pPr>
              <a:r>
                <a:rPr lang="zh-CN" altLang="en-US" sz="1600" b="1">
                  <a:ea typeface="楷体_GB2312" pitchFamily="49" charset="-122"/>
                </a:rPr>
                <a:t>黄</a:t>
              </a:r>
            </a:p>
            <a:p>
              <a:pPr eaLnBrk="0" hangingPunct="0">
                <a:lnSpc>
                  <a:spcPct val="60000"/>
                </a:lnSpc>
                <a:spcBef>
                  <a:spcPct val="50000"/>
                </a:spcBef>
              </a:pPr>
              <a:r>
                <a:rPr lang="zh-CN" altLang="en-US" sz="1600" b="1">
                  <a:ea typeface="楷体_GB2312" pitchFamily="49" charset="-122"/>
                </a:rPr>
                <a:t>浅红</a:t>
              </a:r>
            </a:p>
            <a:p>
              <a:pPr eaLnBrk="0" hangingPunct="0">
                <a:lnSpc>
                  <a:spcPct val="60000"/>
                </a:lnSpc>
                <a:spcBef>
                  <a:spcPct val="50000"/>
                </a:spcBef>
              </a:pPr>
              <a:r>
                <a:rPr lang="zh-CN" altLang="en-US" sz="1600" b="1">
                  <a:ea typeface="楷体_GB2312" pitchFamily="49" charset="-122"/>
                </a:rPr>
                <a:t>绿</a:t>
              </a:r>
            </a:p>
            <a:p>
              <a:pPr eaLnBrk="0" hangingPunct="0">
                <a:lnSpc>
                  <a:spcPct val="60000"/>
                </a:lnSpc>
                <a:spcBef>
                  <a:spcPct val="50000"/>
                </a:spcBef>
              </a:pPr>
              <a:r>
                <a:rPr lang="zh-CN" altLang="en-US" sz="1600" b="1">
                  <a:ea typeface="楷体_GB2312" pitchFamily="49" charset="-122"/>
                </a:rPr>
                <a:t>白</a:t>
              </a:r>
            </a:p>
            <a:p>
              <a:pPr eaLnBrk="0" hangingPunct="0">
                <a:lnSpc>
                  <a:spcPct val="60000"/>
                </a:lnSpc>
                <a:spcBef>
                  <a:spcPct val="50000"/>
                </a:spcBef>
              </a:pPr>
              <a:r>
                <a:rPr lang="zh-CN" altLang="en-US" sz="1600" b="1">
                  <a:ea typeface="楷体_GB2312" pitchFamily="49" charset="-122"/>
                </a:rPr>
                <a:t>白</a:t>
              </a:r>
            </a:p>
            <a:p>
              <a:pPr eaLnBrk="0" hangingPunct="0">
                <a:lnSpc>
                  <a:spcPct val="60000"/>
                </a:lnSpc>
                <a:spcBef>
                  <a:spcPct val="50000"/>
                </a:spcBef>
              </a:pPr>
              <a:r>
                <a:rPr lang="zh-CN" altLang="en-US" sz="1600" b="1">
                  <a:ea typeface="楷体_GB2312" pitchFamily="49" charset="-122"/>
                </a:rPr>
                <a:t>白</a:t>
              </a:r>
            </a:p>
            <a:p>
              <a:pPr eaLnBrk="0" hangingPunct="0">
                <a:lnSpc>
                  <a:spcPct val="60000"/>
                </a:lnSpc>
                <a:spcBef>
                  <a:spcPct val="50000"/>
                </a:spcBef>
              </a:pPr>
              <a:endParaRPr lang="zh-CN" altLang="en-US" sz="1600" b="1">
                <a:ea typeface="楷体_GB2312" pitchFamily="49" charset="-122"/>
              </a:endParaRPr>
            </a:p>
          </p:txBody>
        </p:sp>
        <p:sp>
          <p:nvSpPr>
            <p:cNvPr id="67590" name="Text Box 6"/>
            <p:cNvSpPr txBox="1">
              <a:spLocks noChangeArrowheads="1"/>
            </p:cNvSpPr>
            <p:nvPr/>
          </p:nvSpPr>
          <p:spPr bwMode="auto">
            <a:xfrm>
              <a:off x="1632" y="508"/>
              <a:ext cx="2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Ln(OH)</a:t>
              </a:r>
              <a:r>
                <a:rPr lang="en-US" altLang="zh-CN" sz="1600" b="1" baseline="-25000"/>
                <a:t>3 </a:t>
              </a:r>
              <a:r>
                <a:rPr lang="zh-CN" altLang="en-US" sz="1600" b="1">
                  <a:ea typeface="楷体_GB2312" pitchFamily="49" charset="-122"/>
                </a:rPr>
                <a:t>的溶度积和开始沉淀的</a:t>
              </a:r>
              <a:r>
                <a:rPr lang="zh-CN" altLang="en-US" sz="1600" b="1"/>
                <a:t> </a:t>
              </a:r>
              <a:r>
                <a:rPr lang="en-US" altLang="zh-CN" sz="1600" b="1"/>
                <a:t>pH</a:t>
              </a:r>
            </a:p>
          </p:txBody>
        </p:sp>
        <p:sp>
          <p:nvSpPr>
            <p:cNvPr id="67591" name="Line 7"/>
            <p:cNvSpPr>
              <a:spLocks noChangeShapeType="1"/>
            </p:cNvSpPr>
            <p:nvPr/>
          </p:nvSpPr>
          <p:spPr bwMode="auto">
            <a:xfrm>
              <a:off x="528" y="720"/>
              <a:ext cx="4512" cy="0"/>
            </a:xfrm>
            <a:prstGeom prst="line">
              <a:avLst/>
            </a:prstGeom>
            <a:noFill/>
            <a:ln w="28575"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7592" name="Text Box 8"/>
            <p:cNvSpPr txBox="1">
              <a:spLocks noChangeArrowheads="1"/>
            </p:cNvSpPr>
            <p:nvPr/>
          </p:nvSpPr>
          <p:spPr bwMode="auto">
            <a:xfrm>
              <a:off x="528" y="1104"/>
              <a:ext cx="720" cy="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60000"/>
                </a:lnSpc>
                <a:spcBef>
                  <a:spcPct val="50000"/>
                </a:spcBef>
              </a:pPr>
              <a:r>
                <a:rPr lang="en-US" altLang="zh-CN" sz="1600" b="1"/>
                <a:t>La(OH)</a:t>
              </a:r>
              <a:r>
                <a:rPr lang="en-US" altLang="zh-CN" sz="1600" b="1" baseline="-25000"/>
                <a:t>3</a:t>
              </a:r>
            </a:p>
            <a:p>
              <a:pPr eaLnBrk="0" hangingPunct="0">
                <a:lnSpc>
                  <a:spcPct val="60000"/>
                </a:lnSpc>
                <a:spcBef>
                  <a:spcPct val="50000"/>
                </a:spcBef>
              </a:pPr>
              <a:r>
                <a:rPr lang="en-US" altLang="zh-CN" sz="1600" b="1"/>
                <a:t>Ce(OH)</a:t>
              </a:r>
              <a:r>
                <a:rPr lang="en-US" altLang="zh-CN" sz="1600" b="1" baseline="-25000"/>
                <a:t>3 </a:t>
              </a:r>
            </a:p>
            <a:p>
              <a:pPr eaLnBrk="0" hangingPunct="0">
                <a:lnSpc>
                  <a:spcPct val="60000"/>
                </a:lnSpc>
                <a:spcBef>
                  <a:spcPct val="50000"/>
                </a:spcBef>
              </a:pPr>
              <a:r>
                <a:rPr lang="en-US" altLang="zh-CN" sz="1600" b="1"/>
                <a:t>Pr(OH)</a:t>
              </a:r>
              <a:r>
                <a:rPr lang="en-US" altLang="zh-CN" sz="1600" b="1" baseline="-25000"/>
                <a:t>3</a:t>
              </a:r>
            </a:p>
            <a:p>
              <a:pPr eaLnBrk="0" hangingPunct="0">
                <a:lnSpc>
                  <a:spcPct val="60000"/>
                </a:lnSpc>
                <a:spcBef>
                  <a:spcPct val="50000"/>
                </a:spcBef>
              </a:pPr>
              <a:r>
                <a:rPr lang="en-US" altLang="zh-CN" sz="1600" b="1" baseline="-25000"/>
                <a:t> </a:t>
              </a:r>
              <a:r>
                <a:rPr lang="en-US" altLang="zh-CN" sz="1600" b="1"/>
                <a:t>Nd(OH)</a:t>
              </a:r>
              <a:r>
                <a:rPr lang="en-US" altLang="zh-CN" sz="1600" b="1" baseline="-25000"/>
                <a:t>3 </a:t>
              </a:r>
            </a:p>
            <a:p>
              <a:pPr eaLnBrk="0" hangingPunct="0">
                <a:lnSpc>
                  <a:spcPct val="60000"/>
                </a:lnSpc>
                <a:spcBef>
                  <a:spcPct val="50000"/>
                </a:spcBef>
              </a:pPr>
              <a:r>
                <a:rPr lang="en-US" altLang="zh-CN" sz="1600" b="1"/>
                <a:t>Sm(OH)</a:t>
              </a:r>
              <a:r>
                <a:rPr lang="en-US" altLang="zh-CN" sz="1600" b="1" baseline="-25000"/>
                <a:t>3 </a:t>
              </a:r>
            </a:p>
            <a:p>
              <a:pPr eaLnBrk="0" hangingPunct="0">
                <a:lnSpc>
                  <a:spcPct val="60000"/>
                </a:lnSpc>
                <a:spcBef>
                  <a:spcPct val="50000"/>
                </a:spcBef>
              </a:pPr>
              <a:r>
                <a:rPr lang="en-US" altLang="zh-CN" sz="1600" b="1"/>
                <a:t>Eu(OH)</a:t>
              </a:r>
              <a:r>
                <a:rPr lang="en-US" altLang="zh-CN" sz="1600" b="1" baseline="-25000"/>
                <a:t>3 </a:t>
              </a:r>
            </a:p>
            <a:p>
              <a:pPr eaLnBrk="0" hangingPunct="0">
                <a:lnSpc>
                  <a:spcPct val="60000"/>
                </a:lnSpc>
                <a:spcBef>
                  <a:spcPct val="50000"/>
                </a:spcBef>
              </a:pPr>
              <a:r>
                <a:rPr lang="en-US" altLang="zh-CN" sz="1600" b="1"/>
                <a:t>Gd(OH)</a:t>
              </a:r>
              <a:r>
                <a:rPr lang="en-US" altLang="zh-CN" sz="1600" b="1" baseline="-25000"/>
                <a:t>3 </a:t>
              </a:r>
            </a:p>
            <a:p>
              <a:pPr eaLnBrk="0" hangingPunct="0">
                <a:lnSpc>
                  <a:spcPct val="60000"/>
                </a:lnSpc>
                <a:spcBef>
                  <a:spcPct val="50000"/>
                </a:spcBef>
              </a:pPr>
              <a:r>
                <a:rPr lang="en-US" altLang="zh-CN" sz="1600" b="1"/>
                <a:t>Tb(OH)</a:t>
              </a:r>
              <a:r>
                <a:rPr lang="en-US" altLang="zh-CN" sz="1600" b="1" baseline="-25000"/>
                <a:t>3 </a:t>
              </a:r>
            </a:p>
            <a:p>
              <a:pPr eaLnBrk="0" hangingPunct="0">
                <a:lnSpc>
                  <a:spcPct val="60000"/>
                </a:lnSpc>
                <a:spcBef>
                  <a:spcPct val="50000"/>
                </a:spcBef>
              </a:pPr>
              <a:r>
                <a:rPr lang="en-US" altLang="zh-CN" sz="1600" b="1"/>
                <a:t>Dy(OH)</a:t>
              </a:r>
              <a:r>
                <a:rPr lang="en-US" altLang="zh-CN" sz="1600" b="1" baseline="-25000"/>
                <a:t>3</a:t>
              </a:r>
            </a:p>
            <a:p>
              <a:pPr eaLnBrk="0" hangingPunct="0">
                <a:lnSpc>
                  <a:spcPct val="60000"/>
                </a:lnSpc>
                <a:spcBef>
                  <a:spcPct val="50000"/>
                </a:spcBef>
              </a:pPr>
              <a:r>
                <a:rPr lang="en-US" altLang="zh-CN" sz="1600" b="1"/>
                <a:t>Ho(OH)</a:t>
              </a:r>
              <a:r>
                <a:rPr lang="en-US" altLang="zh-CN" sz="1600" b="1" baseline="-25000"/>
                <a:t>3 </a:t>
              </a:r>
            </a:p>
            <a:p>
              <a:pPr eaLnBrk="0" hangingPunct="0">
                <a:lnSpc>
                  <a:spcPct val="60000"/>
                </a:lnSpc>
                <a:spcBef>
                  <a:spcPct val="50000"/>
                </a:spcBef>
              </a:pPr>
              <a:r>
                <a:rPr lang="en-US" altLang="zh-CN" sz="1600" b="1"/>
                <a:t>Er(OH)</a:t>
              </a:r>
              <a:r>
                <a:rPr lang="en-US" altLang="zh-CN" sz="1600" b="1" baseline="-25000"/>
                <a:t>3</a:t>
              </a:r>
            </a:p>
            <a:p>
              <a:pPr eaLnBrk="0" hangingPunct="0">
                <a:lnSpc>
                  <a:spcPct val="60000"/>
                </a:lnSpc>
                <a:spcBef>
                  <a:spcPct val="50000"/>
                </a:spcBef>
              </a:pPr>
              <a:r>
                <a:rPr lang="en-US" altLang="zh-CN" sz="1600" b="1"/>
                <a:t>Tm(OH)</a:t>
              </a:r>
              <a:r>
                <a:rPr lang="en-US" altLang="zh-CN" sz="1600" b="1" baseline="-25000"/>
                <a:t>3</a:t>
              </a:r>
            </a:p>
            <a:p>
              <a:pPr eaLnBrk="0" hangingPunct="0">
                <a:lnSpc>
                  <a:spcPct val="60000"/>
                </a:lnSpc>
                <a:spcBef>
                  <a:spcPct val="50000"/>
                </a:spcBef>
              </a:pPr>
              <a:r>
                <a:rPr lang="en-US" altLang="zh-CN" sz="1600" b="1" baseline="-25000"/>
                <a:t> </a:t>
              </a:r>
              <a:r>
                <a:rPr lang="en-US" altLang="zh-CN" sz="1600" b="1"/>
                <a:t>Yb(OH)</a:t>
              </a:r>
              <a:r>
                <a:rPr lang="en-US" altLang="zh-CN" sz="1600" b="1" baseline="-25000"/>
                <a:t>3 </a:t>
              </a:r>
            </a:p>
            <a:p>
              <a:pPr eaLnBrk="0" hangingPunct="0">
                <a:lnSpc>
                  <a:spcPct val="60000"/>
                </a:lnSpc>
                <a:spcBef>
                  <a:spcPct val="50000"/>
                </a:spcBef>
              </a:pPr>
              <a:r>
                <a:rPr lang="en-US" altLang="zh-CN" sz="1600" b="1"/>
                <a:t>Lu(OH)</a:t>
              </a:r>
              <a:r>
                <a:rPr lang="en-US" altLang="zh-CN" sz="1600" b="1" baseline="-25000"/>
                <a:t>3</a:t>
              </a:r>
            </a:p>
            <a:p>
              <a:pPr eaLnBrk="0" hangingPunct="0">
                <a:lnSpc>
                  <a:spcPct val="60000"/>
                </a:lnSpc>
                <a:spcBef>
                  <a:spcPct val="50000"/>
                </a:spcBef>
              </a:pPr>
              <a:r>
                <a:rPr lang="en-US" altLang="zh-CN" sz="1600" b="1" baseline="-25000"/>
                <a:t> </a:t>
              </a:r>
              <a:r>
                <a:rPr lang="en-US" altLang="zh-CN" sz="1600" b="1"/>
                <a:t>Y(OH)</a:t>
              </a:r>
              <a:r>
                <a:rPr lang="en-US" altLang="zh-CN" sz="1600" b="1" baseline="-25000"/>
                <a:t>3</a:t>
              </a:r>
              <a:endParaRPr lang="zh-CN" altLang="en-US" sz="1600" b="1" baseline="-25000"/>
            </a:p>
          </p:txBody>
        </p:sp>
        <p:sp>
          <p:nvSpPr>
            <p:cNvPr id="67593" name="Text Box 9"/>
            <p:cNvSpPr txBox="1">
              <a:spLocks noChangeArrowheads="1"/>
            </p:cNvSpPr>
            <p:nvPr/>
          </p:nvSpPr>
          <p:spPr bwMode="auto">
            <a:xfrm>
              <a:off x="576" y="768"/>
              <a:ext cx="4656"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60000"/>
                </a:lnSpc>
                <a:spcBef>
                  <a:spcPct val="50000"/>
                </a:spcBef>
              </a:pPr>
              <a:r>
                <a:rPr lang="zh-CN" altLang="en-US" sz="1600" b="1">
                  <a:ea typeface="楷体_GB2312" pitchFamily="49" charset="-122"/>
                </a:rPr>
                <a:t>                                                            开始沉淀的</a:t>
              </a:r>
              <a:r>
                <a:rPr lang="zh-CN" altLang="en-US" sz="1600" b="1"/>
                <a:t> </a:t>
              </a:r>
              <a:r>
                <a:rPr lang="en-US" altLang="zh-CN" sz="1600" b="1"/>
                <a:t>pH</a:t>
              </a:r>
            </a:p>
            <a:p>
              <a:pPr eaLnBrk="0" hangingPunct="0">
                <a:lnSpc>
                  <a:spcPct val="60000"/>
                </a:lnSpc>
                <a:spcBef>
                  <a:spcPct val="50000"/>
                </a:spcBef>
              </a:pPr>
              <a:r>
                <a:rPr lang="zh-CN" altLang="en-US" sz="1600" b="1">
                  <a:ea typeface="楷体_GB2312" pitchFamily="49" charset="-122"/>
                </a:rPr>
                <a:t>                                                硝酸盐      氯化物        硫酸盐</a:t>
              </a:r>
            </a:p>
          </p:txBody>
        </p:sp>
        <p:sp>
          <p:nvSpPr>
            <p:cNvPr id="67594" name="Line 10"/>
            <p:cNvSpPr>
              <a:spLocks noChangeShapeType="1"/>
            </p:cNvSpPr>
            <p:nvPr/>
          </p:nvSpPr>
          <p:spPr bwMode="auto">
            <a:xfrm>
              <a:off x="528" y="1056"/>
              <a:ext cx="4512" cy="0"/>
            </a:xfrm>
            <a:prstGeom prst="line">
              <a:avLst/>
            </a:prstGeom>
            <a:noFill/>
            <a:ln w="127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7595" name="Rectangle 11"/>
            <p:cNvSpPr>
              <a:spLocks noChangeArrowheads="1"/>
            </p:cNvSpPr>
            <p:nvPr/>
          </p:nvSpPr>
          <p:spPr bwMode="auto">
            <a:xfrm>
              <a:off x="528" y="816"/>
              <a:ext cx="13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1600" b="1"/>
                <a:t>Ln</a:t>
              </a:r>
              <a:r>
                <a:rPr lang="en-US" altLang="zh-CN" sz="1600"/>
                <a:t> </a:t>
              </a:r>
              <a:r>
                <a:rPr lang="en-US" altLang="zh-CN" sz="1600" b="1"/>
                <a:t>(OH)</a:t>
              </a:r>
              <a:r>
                <a:rPr lang="en-US" altLang="zh-CN" sz="1600" b="1" baseline="-25000"/>
                <a:t>3                </a:t>
              </a:r>
              <a:r>
                <a:rPr lang="zh-CN" altLang="en-US" sz="1600" b="1">
                  <a:ea typeface="楷体_GB2312" pitchFamily="49" charset="-122"/>
                </a:rPr>
                <a:t>颜色</a:t>
              </a:r>
            </a:p>
          </p:txBody>
        </p:sp>
        <p:graphicFrame>
          <p:nvGraphicFramePr>
            <p:cNvPr id="67596" name="Object 12"/>
            <p:cNvGraphicFramePr>
              <a:graphicFrameLocks noChangeAspect="1"/>
            </p:cNvGraphicFramePr>
            <p:nvPr/>
          </p:nvGraphicFramePr>
          <p:xfrm>
            <a:off x="4656" y="816"/>
            <a:ext cx="162" cy="162"/>
          </p:xfrm>
          <a:graphic>
            <a:graphicData uri="http://schemas.openxmlformats.org/presentationml/2006/ole">
              <mc:AlternateContent xmlns:mc="http://schemas.openxmlformats.org/markup-compatibility/2006">
                <mc:Choice xmlns:v="urn:schemas-microsoft-com:vml" Requires="v">
                  <p:oleObj spid="_x0000_s67605" r:id="rId3" imgW="253780" imgH="253780" progId="Equation.3">
                    <p:embed/>
                  </p:oleObj>
                </mc:Choice>
                <mc:Fallback>
                  <p:oleObj r:id="rId3" imgW="253780" imgH="253780"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 y="816"/>
                          <a:ext cx="162" cy="162"/>
                        </a:xfrm>
                        <a:prstGeom prst="rect">
                          <a:avLst/>
                        </a:prstGeom>
                        <a:solidFill>
                          <a:srgbClr val="CCFFCC"/>
                        </a:solidFill>
                        <a:ln w="9525">
                          <a:solidFill>
                            <a:srgbClr val="CCFFCC"/>
                          </a:solidFill>
                          <a:miter lim="800000"/>
                          <a:headEnd/>
                          <a:tailEnd/>
                        </a:ln>
                      </p:spPr>
                    </p:pic>
                  </p:oleObj>
                </mc:Fallback>
              </mc:AlternateContent>
            </a:graphicData>
          </a:graphic>
        </p:graphicFrame>
        <p:sp>
          <p:nvSpPr>
            <p:cNvPr id="67597" name="Text Box 13"/>
            <p:cNvSpPr txBox="1">
              <a:spLocks noChangeArrowheads="1"/>
            </p:cNvSpPr>
            <p:nvPr/>
          </p:nvSpPr>
          <p:spPr bwMode="auto">
            <a:xfrm>
              <a:off x="2160" y="1104"/>
              <a:ext cx="384" cy="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60000"/>
                </a:lnSpc>
                <a:spcBef>
                  <a:spcPct val="50000"/>
                </a:spcBef>
              </a:pPr>
              <a:r>
                <a:rPr lang="zh-CN" altLang="en-US" sz="1600" b="1"/>
                <a:t>7.82</a:t>
              </a:r>
            </a:p>
            <a:p>
              <a:pPr eaLnBrk="0" hangingPunct="0">
                <a:lnSpc>
                  <a:spcPct val="60000"/>
                </a:lnSpc>
                <a:spcBef>
                  <a:spcPct val="50000"/>
                </a:spcBef>
              </a:pPr>
              <a:r>
                <a:rPr lang="zh-CN" altLang="en-US" sz="1600" b="1"/>
                <a:t>7.60</a:t>
              </a:r>
            </a:p>
            <a:p>
              <a:pPr eaLnBrk="0" hangingPunct="0">
                <a:lnSpc>
                  <a:spcPct val="60000"/>
                </a:lnSpc>
                <a:spcBef>
                  <a:spcPct val="50000"/>
                </a:spcBef>
              </a:pPr>
              <a:r>
                <a:rPr lang="zh-CN" altLang="en-US" sz="1600" b="1"/>
                <a:t>7.35</a:t>
              </a:r>
            </a:p>
            <a:p>
              <a:pPr eaLnBrk="0" hangingPunct="0">
                <a:lnSpc>
                  <a:spcPct val="60000"/>
                </a:lnSpc>
                <a:spcBef>
                  <a:spcPct val="50000"/>
                </a:spcBef>
              </a:pPr>
              <a:r>
                <a:rPr lang="zh-CN" altLang="en-US" sz="1600" b="1"/>
                <a:t>7.31</a:t>
              </a:r>
            </a:p>
            <a:p>
              <a:pPr eaLnBrk="0" hangingPunct="0">
                <a:lnSpc>
                  <a:spcPct val="60000"/>
                </a:lnSpc>
                <a:spcBef>
                  <a:spcPct val="50000"/>
                </a:spcBef>
              </a:pPr>
              <a:r>
                <a:rPr lang="zh-CN" altLang="en-US" sz="1600" b="1"/>
                <a:t>6.92</a:t>
              </a:r>
            </a:p>
            <a:p>
              <a:pPr eaLnBrk="0" hangingPunct="0">
                <a:lnSpc>
                  <a:spcPct val="60000"/>
                </a:lnSpc>
                <a:spcBef>
                  <a:spcPct val="50000"/>
                </a:spcBef>
              </a:pPr>
              <a:r>
                <a:rPr lang="zh-CN" altLang="en-US" sz="1600" b="1"/>
                <a:t>6.91</a:t>
              </a:r>
            </a:p>
            <a:p>
              <a:pPr eaLnBrk="0" hangingPunct="0">
                <a:lnSpc>
                  <a:spcPct val="60000"/>
                </a:lnSpc>
                <a:spcBef>
                  <a:spcPct val="50000"/>
                </a:spcBef>
              </a:pPr>
              <a:r>
                <a:rPr lang="zh-CN" altLang="en-US" sz="1600" b="1"/>
                <a:t>6.84</a:t>
              </a:r>
            </a:p>
            <a:p>
              <a:pPr eaLnBrk="0" hangingPunct="0">
                <a:lnSpc>
                  <a:spcPct val="60000"/>
                </a:lnSpc>
                <a:spcBef>
                  <a:spcPct val="50000"/>
                </a:spcBef>
              </a:pPr>
              <a:r>
                <a:rPr lang="zh-CN" altLang="en-US" sz="1600" b="1">
                  <a:cs typeface="Times New Roman" pitchFamily="18" charset="0"/>
                </a:rPr>
                <a:t>–</a:t>
              </a:r>
              <a:endParaRPr lang="zh-CN" altLang="en-US" sz="1600" b="1"/>
            </a:p>
            <a:p>
              <a:pPr eaLnBrk="0" hangingPunct="0">
                <a:lnSpc>
                  <a:spcPct val="60000"/>
                </a:lnSpc>
                <a:spcBef>
                  <a:spcPct val="50000"/>
                </a:spcBef>
              </a:pPr>
              <a:r>
                <a:rPr lang="zh-CN" altLang="en-US" sz="1600" b="1">
                  <a:cs typeface="Times New Roman" pitchFamily="18" charset="0"/>
                </a:rPr>
                <a:t>–</a:t>
              </a:r>
              <a:endParaRPr lang="zh-CN" altLang="en-US" sz="1600" b="1"/>
            </a:p>
            <a:p>
              <a:pPr eaLnBrk="0" hangingPunct="0">
                <a:lnSpc>
                  <a:spcPct val="60000"/>
                </a:lnSpc>
                <a:spcBef>
                  <a:spcPct val="50000"/>
                </a:spcBef>
              </a:pPr>
              <a:r>
                <a:rPr lang="zh-CN" altLang="en-US" sz="1600" b="1">
                  <a:cs typeface="Times New Roman" pitchFamily="18" charset="0"/>
                </a:rPr>
                <a:t>–</a:t>
              </a:r>
              <a:endParaRPr lang="zh-CN" altLang="en-US" sz="1600" b="1"/>
            </a:p>
            <a:p>
              <a:pPr eaLnBrk="0" hangingPunct="0">
                <a:lnSpc>
                  <a:spcPct val="60000"/>
                </a:lnSpc>
                <a:spcBef>
                  <a:spcPct val="50000"/>
                </a:spcBef>
              </a:pPr>
              <a:r>
                <a:rPr lang="zh-CN" altLang="en-US" sz="1600" b="1"/>
                <a:t>6.76</a:t>
              </a:r>
            </a:p>
            <a:p>
              <a:pPr eaLnBrk="0" hangingPunct="0">
                <a:lnSpc>
                  <a:spcPct val="60000"/>
                </a:lnSpc>
                <a:spcBef>
                  <a:spcPct val="50000"/>
                </a:spcBef>
              </a:pPr>
              <a:r>
                <a:rPr lang="zh-CN" altLang="en-US" sz="1600" b="1"/>
                <a:t>6.40</a:t>
              </a:r>
            </a:p>
            <a:p>
              <a:pPr eaLnBrk="0" hangingPunct="0">
                <a:lnSpc>
                  <a:spcPct val="60000"/>
                </a:lnSpc>
                <a:spcBef>
                  <a:spcPct val="50000"/>
                </a:spcBef>
              </a:pPr>
              <a:r>
                <a:rPr lang="zh-CN" altLang="en-US" sz="1600" b="1"/>
                <a:t>6.30</a:t>
              </a:r>
            </a:p>
            <a:p>
              <a:pPr eaLnBrk="0" hangingPunct="0">
                <a:lnSpc>
                  <a:spcPct val="60000"/>
                </a:lnSpc>
                <a:spcBef>
                  <a:spcPct val="50000"/>
                </a:spcBef>
              </a:pPr>
              <a:r>
                <a:rPr lang="zh-CN" altLang="en-US" sz="1600" b="1"/>
                <a:t>6.30</a:t>
              </a:r>
            </a:p>
            <a:p>
              <a:pPr eaLnBrk="0" hangingPunct="0">
                <a:lnSpc>
                  <a:spcPct val="60000"/>
                </a:lnSpc>
                <a:spcBef>
                  <a:spcPct val="50000"/>
                </a:spcBef>
              </a:pPr>
              <a:r>
                <a:rPr lang="zh-CN" altLang="en-US" sz="1600" b="1"/>
                <a:t>6.95</a:t>
              </a:r>
            </a:p>
          </p:txBody>
        </p:sp>
        <p:sp>
          <p:nvSpPr>
            <p:cNvPr id="67598" name="Text Box 14"/>
            <p:cNvSpPr txBox="1">
              <a:spLocks noChangeArrowheads="1"/>
            </p:cNvSpPr>
            <p:nvPr/>
          </p:nvSpPr>
          <p:spPr bwMode="auto">
            <a:xfrm>
              <a:off x="2736" y="1104"/>
              <a:ext cx="480" cy="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60000"/>
                </a:lnSpc>
                <a:spcBef>
                  <a:spcPct val="50000"/>
                </a:spcBef>
              </a:pPr>
              <a:r>
                <a:rPr lang="zh-CN" altLang="en-US" sz="1600" b="1"/>
                <a:t>8.03</a:t>
              </a:r>
            </a:p>
            <a:p>
              <a:pPr eaLnBrk="0" hangingPunct="0">
                <a:lnSpc>
                  <a:spcPct val="60000"/>
                </a:lnSpc>
                <a:spcBef>
                  <a:spcPct val="50000"/>
                </a:spcBef>
              </a:pPr>
              <a:r>
                <a:rPr lang="zh-CN" altLang="en-US" sz="1600" b="1"/>
                <a:t>7. 41</a:t>
              </a:r>
            </a:p>
            <a:p>
              <a:pPr eaLnBrk="0" hangingPunct="0">
                <a:lnSpc>
                  <a:spcPct val="60000"/>
                </a:lnSpc>
                <a:spcBef>
                  <a:spcPct val="50000"/>
                </a:spcBef>
              </a:pPr>
              <a:r>
                <a:rPr lang="zh-CN" altLang="en-US" sz="1600" b="1"/>
                <a:t>7.05</a:t>
              </a:r>
            </a:p>
            <a:p>
              <a:pPr eaLnBrk="0" hangingPunct="0">
                <a:lnSpc>
                  <a:spcPct val="60000"/>
                </a:lnSpc>
                <a:spcBef>
                  <a:spcPct val="50000"/>
                </a:spcBef>
              </a:pPr>
              <a:r>
                <a:rPr lang="zh-CN" altLang="en-US" sz="1600" b="1"/>
                <a:t>7.02</a:t>
              </a:r>
            </a:p>
            <a:p>
              <a:pPr eaLnBrk="0" hangingPunct="0">
                <a:lnSpc>
                  <a:spcPct val="60000"/>
                </a:lnSpc>
                <a:spcBef>
                  <a:spcPct val="50000"/>
                </a:spcBef>
              </a:pPr>
              <a:r>
                <a:rPr lang="zh-CN" altLang="en-US" sz="1600" b="1"/>
                <a:t>6.83</a:t>
              </a:r>
            </a:p>
            <a:p>
              <a:pPr eaLnBrk="0" hangingPunct="0">
                <a:lnSpc>
                  <a:spcPct val="60000"/>
                </a:lnSpc>
                <a:spcBef>
                  <a:spcPct val="50000"/>
                </a:spcBef>
              </a:pPr>
              <a:r>
                <a:rPr lang="zh-CN" altLang="en-US" sz="1600" b="1">
                  <a:cs typeface="Times New Roman" pitchFamily="18" charset="0"/>
                </a:rPr>
                <a:t>–</a:t>
              </a:r>
            </a:p>
            <a:p>
              <a:pPr eaLnBrk="0" hangingPunct="0">
                <a:lnSpc>
                  <a:spcPct val="60000"/>
                </a:lnSpc>
                <a:spcBef>
                  <a:spcPct val="50000"/>
                </a:spcBef>
              </a:pPr>
              <a:r>
                <a:rPr lang="zh-CN" altLang="en-US" sz="1600" b="1">
                  <a:cs typeface="Times New Roman" pitchFamily="18" charset="0"/>
                </a:rPr>
                <a:t>–</a:t>
              </a:r>
            </a:p>
            <a:p>
              <a:pPr eaLnBrk="0" hangingPunct="0">
                <a:lnSpc>
                  <a:spcPct val="60000"/>
                </a:lnSpc>
                <a:spcBef>
                  <a:spcPct val="50000"/>
                </a:spcBef>
              </a:pPr>
              <a:r>
                <a:rPr lang="zh-CN" altLang="en-US" sz="1600" b="1">
                  <a:cs typeface="Times New Roman" pitchFamily="18" charset="0"/>
                </a:rPr>
                <a:t>–</a:t>
              </a:r>
            </a:p>
            <a:p>
              <a:pPr eaLnBrk="0" hangingPunct="0">
                <a:lnSpc>
                  <a:spcPct val="60000"/>
                </a:lnSpc>
                <a:spcBef>
                  <a:spcPct val="50000"/>
                </a:spcBef>
              </a:pPr>
              <a:r>
                <a:rPr lang="zh-CN" altLang="en-US" sz="1600" b="1">
                  <a:cs typeface="Times New Roman" pitchFamily="18" charset="0"/>
                </a:rPr>
                <a:t>–</a:t>
              </a:r>
            </a:p>
            <a:p>
              <a:pPr eaLnBrk="0" hangingPunct="0">
                <a:lnSpc>
                  <a:spcPct val="60000"/>
                </a:lnSpc>
                <a:spcBef>
                  <a:spcPct val="50000"/>
                </a:spcBef>
              </a:pPr>
              <a:r>
                <a:rPr lang="zh-CN" altLang="en-US" sz="1600" b="1">
                  <a:cs typeface="Times New Roman" pitchFamily="18" charset="0"/>
                </a:rPr>
                <a:t>–</a:t>
              </a:r>
            </a:p>
            <a:p>
              <a:pPr eaLnBrk="0" hangingPunct="0">
                <a:lnSpc>
                  <a:spcPct val="60000"/>
                </a:lnSpc>
                <a:spcBef>
                  <a:spcPct val="50000"/>
                </a:spcBef>
              </a:pPr>
              <a:r>
                <a:rPr lang="zh-CN" altLang="en-US" sz="1600" b="1">
                  <a:cs typeface="Times New Roman" pitchFamily="18" charset="0"/>
                </a:rPr>
                <a:t>–</a:t>
              </a:r>
            </a:p>
            <a:p>
              <a:pPr eaLnBrk="0" hangingPunct="0">
                <a:lnSpc>
                  <a:spcPct val="60000"/>
                </a:lnSpc>
                <a:spcBef>
                  <a:spcPct val="50000"/>
                </a:spcBef>
              </a:pPr>
              <a:r>
                <a:rPr lang="zh-CN" altLang="en-US" sz="1600" b="1">
                  <a:cs typeface="Times New Roman" pitchFamily="18" charset="0"/>
                </a:rPr>
                <a:t>–</a:t>
              </a:r>
            </a:p>
            <a:p>
              <a:pPr eaLnBrk="0" hangingPunct="0">
                <a:lnSpc>
                  <a:spcPct val="60000"/>
                </a:lnSpc>
                <a:spcBef>
                  <a:spcPct val="50000"/>
                </a:spcBef>
              </a:pPr>
              <a:r>
                <a:rPr lang="zh-CN" altLang="en-US" sz="1600" b="1">
                  <a:cs typeface="Times New Roman" pitchFamily="18" charset="0"/>
                </a:rPr>
                <a:t>–</a:t>
              </a:r>
            </a:p>
            <a:p>
              <a:pPr eaLnBrk="0" hangingPunct="0">
                <a:lnSpc>
                  <a:spcPct val="60000"/>
                </a:lnSpc>
                <a:spcBef>
                  <a:spcPct val="50000"/>
                </a:spcBef>
              </a:pPr>
              <a:r>
                <a:rPr lang="zh-CN" altLang="en-US" sz="1600" b="1">
                  <a:cs typeface="Times New Roman" pitchFamily="18" charset="0"/>
                </a:rPr>
                <a:t>–</a:t>
              </a:r>
            </a:p>
            <a:p>
              <a:pPr eaLnBrk="0" hangingPunct="0">
                <a:lnSpc>
                  <a:spcPct val="60000"/>
                </a:lnSpc>
                <a:spcBef>
                  <a:spcPct val="50000"/>
                </a:spcBef>
              </a:pPr>
              <a:r>
                <a:rPr lang="zh-CN" altLang="en-US" sz="1600" b="1">
                  <a:cs typeface="Times New Roman" pitchFamily="18" charset="0"/>
                </a:rPr>
                <a:t>6.78</a:t>
              </a:r>
            </a:p>
          </p:txBody>
        </p:sp>
        <p:sp>
          <p:nvSpPr>
            <p:cNvPr id="67599" name="Text Box 15"/>
            <p:cNvSpPr txBox="1">
              <a:spLocks noChangeArrowheads="1"/>
            </p:cNvSpPr>
            <p:nvPr/>
          </p:nvSpPr>
          <p:spPr bwMode="auto">
            <a:xfrm>
              <a:off x="3456" y="1084"/>
              <a:ext cx="528" cy="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60000"/>
                </a:lnSpc>
                <a:spcBef>
                  <a:spcPct val="50000"/>
                </a:spcBef>
              </a:pPr>
              <a:r>
                <a:rPr lang="zh-CN" altLang="en-US" sz="1600" b="1"/>
                <a:t>7.41</a:t>
              </a:r>
            </a:p>
            <a:p>
              <a:pPr eaLnBrk="0" hangingPunct="0">
                <a:lnSpc>
                  <a:spcPct val="60000"/>
                </a:lnSpc>
                <a:spcBef>
                  <a:spcPct val="50000"/>
                </a:spcBef>
              </a:pPr>
              <a:r>
                <a:rPr lang="zh-CN" altLang="en-US" sz="1600" b="1"/>
                <a:t>7.35</a:t>
              </a:r>
            </a:p>
            <a:p>
              <a:pPr eaLnBrk="0" hangingPunct="0">
                <a:lnSpc>
                  <a:spcPct val="60000"/>
                </a:lnSpc>
                <a:spcBef>
                  <a:spcPct val="50000"/>
                </a:spcBef>
              </a:pPr>
              <a:r>
                <a:rPr lang="zh-CN" altLang="en-US" sz="1600" b="1"/>
                <a:t>7.17</a:t>
              </a:r>
            </a:p>
            <a:p>
              <a:pPr eaLnBrk="0" hangingPunct="0">
                <a:lnSpc>
                  <a:spcPct val="60000"/>
                </a:lnSpc>
                <a:spcBef>
                  <a:spcPct val="50000"/>
                </a:spcBef>
              </a:pPr>
              <a:r>
                <a:rPr lang="zh-CN" altLang="en-US" sz="1600" b="1"/>
                <a:t>6.95</a:t>
              </a:r>
            </a:p>
            <a:p>
              <a:pPr eaLnBrk="0" hangingPunct="0">
                <a:lnSpc>
                  <a:spcPct val="60000"/>
                </a:lnSpc>
                <a:spcBef>
                  <a:spcPct val="50000"/>
                </a:spcBef>
              </a:pPr>
              <a:r>
                <a:rPr lang="zh-CN" altLang="en-US" sz="1600" b="1"/>
                <a:t>6.70</a:t>
              </a:r>
            </a:p>
            <a:p>
              <a:pPr eaLnBrk="0" hangingPunct="0">
                <a:lnSpc>
                  <a:spcPct val="60000"/>
                </a:lnSpc>
                <a:spcBef>
                  <a:spcPct val="50000"/>
                </a:spcBef>
              </a:pPr>
              <a:r>
                <a:rPr lang="zh-CN" altLang="en-US" sz="1600" b="1"/>
                <a:t>6.68</a:t>
              </a:r>
            </a:p>
            <a:p>
              <a:pPr eaLnBrk="0" hangingPunct="0">
                <a:lnSpc>
                  <a:spcPct val="60000"/>
                </a:lnSpc>
                <a:spcBef>
                  <a:spcPct val="50000"/>
                </a:spcBef>
              </a:pPr>
              <a:r>
                <a:rPr lang="zh-CN" altLang="en-US" sz="1600" b="1"/>
                <a:t>6.75</a:t>
              </a:r>
            </a:p>
            <a:p>
              <a:pPr eaLnBrk="0" hangingPunct="0">
                <a:lnSpc>
                  <a:spcPct val="60000"/>
                </a:lnSpc>
                <a:spcBef>
                  <a:spcPct val="50000"/>
                </a:spcBef>
              </a:pPr>
              <a:r>
                <a:rPr lang="zh-CN" altLang="en-US" sz="1600" b="1">
                  <a:cs typeface="Times New Roman" pitchFamily="18" charset="0"/>
                </a:rPr>
                <a:t>–</a:t>
              </a:r>
            </a:p>
            <a:p>
              <a:pPr eaLnBrk="0" hangingPunct="0">
                <a:lnSpc>
                  <a:spcPct val="60000"/>
                </a:lnSpc>
                <a:spcBef>
                  <a:spcPct val="50000"/>
                </a:spcBef>
              </a:pPr>
              <a:r>
                <a:rPr lang="zh-CN" altLang="en-US" sz="1600" b="1">
                  <a:cs typeface="Times New Roman" pitchFamily="18" charset="0"/>
                </a:rPr>
                <a:t>–</a:t>
              </a:r>
            </a:p>
            <a:p>
              <a:pPr eaLnBrk="0" hangingPunct="0">
                <a:lnSpc>
                  <a:spcPct val="60000"/>
                </a:lnSpc>
                <a:spcBef>
                  <a:spcPct val="50000"/>
                </a:spcBef>
              </a:pPr>
              <a:r>
                <a:rPr lang="zh-CN" altLang="en-US" sz="1600" b="1">
                  <a:cs typeface="Times New Roman" pitchFamily="18" charset="0"/>
                </a:rPr>
                <a:t>–</a:t>
              </a:r>
            </a:p>
            <a:p>
              <a:pPr eaLnBrk="0" hangingPunct="0">
                <a:lnSpc>
                  <a:spcPct val="60000"/>
                </a:lnSpc>
                <a:spcBef>
                  <a:spcPct val="50000"/>
                </a:spcBef>
              </a:pPr>
              <a:r>
                <a:rPr lang="zh-CN" altLang="en-US" sz="1600" b="1">
                  <a:cs typeface="Times New Roman" pitchFamily="18" charset="0"/>
                </a:rPr>
                <a:t>6.50</a:t>
              </a:r>
            </a:p>
            <a:p>
              <a:pPr eaLnBrk="0" hangingPunct="0">
                <a:lnSpc>
                  <a:spcPct val="60000"/>
                </a:lnSpc>
                <a:spcBef>
                  <a:spcPct val="50000"/>
                </a:spcBef>
              </a:pPr>
              <a:r>
                <a:rPr lang="zh-CN" altLang="en-US" sz="1600" b="1">
                  <a:cs typeface="Times New Roman" pitchFamily="18" charset="0"/>
                </a:rPr>
                <a:t>6.21</a:t>
              </a:r>
            </a:p>
            <a:p>
              <a:pPr eaLnBrk="0" hangingPunct="0">
                <a:lnSpc>
                  <a:spcPct val="60000"/>
                </a:lnSpc>
                <a:spcBef>
                  <a:spcPct val="50000"/>
                </a:spcBef>
              </a:pPr>
              <a:r>
                <a:rPr lang="zh-CN" altLang="en-US" sz="1600" b="1">
                  <a:cs typeface="Times New Roman" pitchFamily="18" charset="0"/>
                </a:rPr>
                <a:t>6.18</a:t>
              </a:r>
            </a:p>
            <a:p>
              <a:pPr eaLnBrk="0" hangingPunct="0">
                <a:lnSpc>
                  <a:spcPct val="60000"/>
                </a:lnSpc>
                <a:spcBef>
                  <a:spcPct val="50000"/>
                </a:spcBef>
              </a:pPr>
              <a:r>
                <a:rPr lang="zh-CN" altLang="en-US" sz="1600" b="1">
                  <a:cs typeface="Times New Roman" pitchFamily="18" charset="0"/>
                </a:rPr>
                <a:t>6.18</a:t>
              </a:r>
            </a:p>
            <a:p>
              <a:pPr eaLnBrk="0" hangingPunct="0">
                <a:lnSpc>
                  <a:spcPct val="60000"/>
                </a:lnSpc>
                <a:spcBef>
                  <a:spcPct val="50000"/>
                </a:spcBef>
              </a:pPr>
              <a:r>
                <a:rPr lang="zh-CN" altLang="en-US" sz="1600" b="1">
                  <a:cs typeface="Times New Roman" pitchFamily="18" charset="0"/>
                </a:rPr>
                <a:t>6.83</a:t>
              </a:r>
            </a:p>
          </p:txBody>
        </p:sp>
        <p:sp>
          <p:nvSpPr>
            <p:cNvPr id="67600" name="Text Box 16"/>
            <p:cNvSpPr txBox="1">
              <a:spLocks noChangeArrowheads="1"/>
            </p:cNvSpPr>
            <p:nvPr/>
          </p:nvSpPr>
          <p:spPr bwMode="auto">
            <a:xfrm>
              <a:off x="4272" y="1104"/>
              <a:ext cx="816" cy="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60000"/>
                </a:lnSpc>
                <a:spcBef>
                  <a:spcPct val="50000"/>
                </a:spcBef>
              </a:pPr>
              <a:r>
                <a:rPr lang="zh-CN" altLang="en-US" sz="1600" b="1"/>
                <a:t>1.0 </a:t>
              </a:r>
              <a:r>
                <a:rPr lang="en-US" altLang="zh-CN" sz="1600" b="1"/>
                <a:t>×10</a:t>
              </a:r>
              <a:r>
                <a:rPr lang="en-US" altLang="zh-CN" sz="1600" b="1" baseline="30000"/>
                <a:t>-19 </a:t>
              </a:r>
            </a:p>
            <a:p>
              <a:pPr eaLnBrk="0" hangingPunct="0">
                <a:lnSpc>
                  <a:spcPct val="60000"/>
                </a:lnSpc>
                <a:spcBef>
                  <a:spcPct val="50000"/>
                </a:spcBef>
              </a:pPr>
              <a:r>
                <a:rPr lang="zh-CN" altLang="en-US" sz="1600" b="1"/>
                <a:t>1.5 </a:t>
              </a:r>
              <a:r>
                <a:rPr lang="en-US" altLang="zh-CN" sz="1600" b="1"/>
                <a:t>×10</a:t>
              </a:r>
              <a:r>
                <a:rPr lang="en-US" altLang="zh-CN" sz="1600" b="1" baseline="30000"/>
                <a:t>-20 </a:t>
              </a:r>
            </a:p>
            <a:p>
              <a:pPr eaLnBrk="0" hangingPunct="0">
                <a:lnSpc>
                  <a:spcPct val="60000"/>
                </a:lnSpc>
                <a:spcBef>
                  <a:spcPct val="50000"/>
                </a:spcBef>
              </a:pPr>
              <a:r>
                <a:rPr lang="zh-CN" altLang="en-US" sz="1600" b="1"/>
                <a:t>2.7 </a:t>
              </a:r>
              <a:r>
                <a:rPr lang="en-US" altLang="zh-CN" sz="1600" b="1"/>
                <a:t>×10</a:t>
              </a:r>
              <a:r>
                <a:rPr lang="en-US" altLang="zh-CN" sz="1600" b="1" baseline="30000"/>
                <a:t>-22 </a:t>
              </a:r>
            </a:p>
            <a:p>
              <a:pPr eaLnBrk="0" hangingPunct="0">
                <a:lnSpc>
                  <a:spcPct val="60000"/>
                </a:lnSpc>
                <a:spcBef>
                  <a:spcPct val="50000"/>
                </a:spcBef>
              </a:pPr>
              <a:r>
                <a:rPr lang="zh-CN" altLang="en-US" sz="1600" b="1"/>
                <a:t>1.9 </a:t>
              </a:r>
              <a:r>
                <a:rPr lang="en-US" altLang="zh-CN" sz="1600" b="1"/>
                <a:t>×10</a:t>
              </a:r>
              <a:r>
                <a:rPr lang="en-US" altLang="zh-CN" sz="1600" b="1" baseline="30000"/>
                <a:t>-21 </a:t>
              </a:r>
            </a:p>
            <a:p>
              <a:pPr eaLnBrk="0" hangingPunct="0">
                <a:lnSpc>
                  <a:spcPct val="60000"/>
                </a:lnSpc>
                <a:spcBef>
                  <a:spcPct val="50000"/>
                </a:spcBef>
              </a:pPr>
              <a:r>
                <a:rPr lang="zh-CN" altLang="en-US" sz="1600" b="1"/>
                <a:t>6.8 </a:t>
              </a:r>
              <a:r>
                <a:rPr lang="en-US" altLang="zh-CN" sz="1600" b="1"/>
                <a:t>×10</a:t>
              </a:r>
              <a:r>
                <a:rPr lang="en-US" altLang="zh-CN" sz="1600" b="1" baseline="30000"/>
                <a:t>-22 </a:t>
              </a:r>
            </a:p>
            <a:p>
              <a:pPr eaLnBrk="0" hangingPunct="0">
                <a:lnSpc>
                  <a:spcPct val="60000"/>
                </a:lnSpc>
                <a:spcBef>
                  <a:spcPct val="50000"/>
                </a:spcBef>
              </a:pPr>
              <a:r>
                <a:rPr lang="zh-CN" altLang="en-US" sz="1600" b="1"/>
                <a:t>3.4 </a:t>
              </a:r>
              <a:r>
                <a:rPr lang="en-US" altLang="zh-CN" sz="1600" b="1"/>
                <a:t>×10</a:t>
              </a:r>
              <a:r>
                <a:rPr lang="en-US" altLang="zh-CN" sz="1600" b="1" baseline="30000"/>
                <a:t>-22 </a:t>
              </a:r>
            </a:p>
            <a:p>
              <a:pPr eaLnBrk="0" hangingPunct="0">
                <a:lnSpc>
                  <a:spcPct val="60000"/>
                </a:lnSpc>
                <a:spcBef>
                  <a:spcPct val="50000"/>
                </a:spcBef>
              </a:pPr>
              <a:r>
                <a:rPr lang="zh-CN" altLang="en-US" sz="1600" b="1"/>
                <a:t>2.1 </a:t>
              </a:r>
              <a:r>
                <a:rPr lang="en-US" altLang="zh-CN" sz="1600" b="1"/>
                <a:t>×10</a:t>
              </a:r>
              <a:r>
                <a:rPr lang="en-US" altLang="zh-CN" sz="1600" b="1" baseline="30000"/>
                <a:t>-22 </a:t>
              </a:r>
            </a:p>
            <a:p>
              <a:pPr eaLnBrk="0" hangingPunct="0">
                <a:lnSpc>
                  <a:spcPct val="60000"/>
                </a:lnSpc>
                <a:spcBef>
                  <a:spcPct val="50000"/>
                </a:spcBef>
              </a:pPr>
              <a:r>
                <a:rPr lang="zh-CN" altLang="en-US" sz="1600" b="1"/>
                <a:t>2.0 </a:t>
              </a:r>
              <a:r>
                <a:rPr lang="en-US" altLang="zh-CN" sz="1600" b="1"/>
                <a:t>×10</a:t>
              </a:r>
              <a:r>
                <a:rPr lang="en-US" altLang="zh-CN" sz="1600" b="1" baseline="30000"/>
                <a:t>-22 </a:t>
              </a:r>
            </a:p>
            <a:p>
              <a:pPr eaLnBrk="0" hangingPunct="0">
                <a:lnSpc>
                  <a:spcPct val="60000"/>
                </a:lnSpc>
                <a:spcBef>
                  <a:spcPct val="50000"/>
                </a:spcBef>
              </a:pPr>
              <a:r>
                <a:rPr lang="zh-CN" altLang="en-US" sz="1600" b="1"/>
                <a:t>1.4 </a:t>
              </a:r>
              <a:r>
                <a:rPr lang="en-US" altLang="zh-CN" sz="1600" b="1"/>
                <a:t>×10</a:t>
              </a:r>
              <a:r>
                <a:rPr lang="en-US" altLang="zh-CN" sz="1600" b="1" baseline="30000"/>
                <a:t>-22</a:t>
              </a:r>
            </a:p>
            <a:p>
              <a:pPr eaLnBrk="0" hangingPunct="0">
                <a:lnSpc>
                  <a:spcPct val="60000"/>
                </a:lnSpc>
                <a:spcBef>
                  <a:spcPct val="50000"/>
                </a:spcBef>
              </a:pPr>
              <a:r>
                <a:rPr lang="en-US" altLang="zh-CN" sz="1600" b="1" baseline="30000"/>
                <a:t> </a:t>
              </a:r>
              <a:r>
                <a:rPr lang="zh-CN" altLang="en-US" sz="1600" b="1"/>
                <a:t>5.0 </a:t>
              </a:r>
              <a:r>
                <a:rPr lang="en-US" altLang="zh-CN" sz="1600" b="1"/>
                <a:t>×10</a:t>
              </a:r>
              <a:r>
                <a:rPr lang="en-US" altLang="zh-CN" sz="1600" b="1" baseline="30000"/>
                <a:t>-23</a:t>
              </a:r>
            </a:p>
            <a:p>
              <a:pPr eaLnBrk="0" hangingPunct="0">
                <a:lnSpc>
                  <a:spcPct val="60000"/>
                </a:lnSpc>
                <a:spcBef>
                  <a:spcPct val="50000"/>
                </a:spcBef>
              </a:pPr>
              <a:r>
                <a:rPr lang="zh-CN" altLang="en-US" sz="1600" b="1"/>
                <a:t>1.3 </a:t>
              </a:r>
              <a:r>
                <a:rPr lang="en-US" altLang="zh-CN" sz="1600" b="1"/>
                <a:t>×10</a:t>
              </a:r>
              <a:r>
                <a:rPr lang="en-US" altLang="zh-CN" sz="1600" b="1" baseline="30000"/>
                <a:t>-23 </a:t>
              </a:r>
            </a:p>
            <a:p>
              <a:pPr eaLnBrk="0" hangingPunct="0">
                <a:lnSpc>
                  <a:spcPct val="60000"/>
                </a:lnSpc>
                <a:spcBef>
                  <a:spcPct val="50000"/>
                </a:spcBef>
              </a:pPr>
              <a:r>
                <a:rPr lang="zh-CN" altLang="en-US" sz="1600" b="1"/>
                <a:t>3.3 </a:t>
              </a:r>
              <a:r>
                <a:rPr lang="en-US" altLang="zh-CN" sz="1600" b="1"/>
                <a:t>×10</a:t>
              </a:r>
              <a:r>
                <a:rPr lang="en-US" altLang="zh-CN" sz="1600" b="1" baseline="30000"/>
                <a:t>-24</a:t>
              </a:r>
            </a:p>
            <a:p>
              <a:pPr eaLnBrk="0" hangingPunct="0">
                <a:lnSpc>
                  <a:spcPct val="60000"/>
                </a:lnSpc>
                <a:spcBef>
                  <a:spcPct val="50000"/>
                </a:spcBef>
              </a:pPr>
              <a:r>
                <a:rPr lang="zh-CN" altLang="en-US" sz="1600" b="1"/>
                <a:t>2.9 </a:t>
              </a:r>
              <a:r>
                <a:rPr lang="en-US" altLang="zh-CN" sz="1600" b="1"/>
                <a:t>×10</a:t>
              </a:r>
              <a:r>
                <a:rPr lang="en-US" altLang="zh-CN" sz="1600" b="1" baseline="30000"/>
                <a:t>-24</a:t>
              </a:r>
            </a:p>
            <a:p>
              <a:pPr eaLnBrk="0" hangingPunct="0">
                <a:lnSpc>
                  <a:spcPct val="60000"/>
                </a:lnSpc>
                <a:spcBef>
                  <a:spcPct val="50000"/>
                </a:spcBef>
              </a:pPr>
              <a:r>
                <a:rPr lang="zh-CN" altLang="en-US" sz="1600" b="1"/>
                <a:t>2.5 </a:t>
              </a:r>
              <a:r>
                <a:rPr lang="en-US" altLang="zh-CN" sz="1600" b="1"/>
                <a:t>×10</a:t>
              </a:r>
              <a:r>
                <a:rPr lang="en-US" altLang="zh-CN" sz="1600" b="1" baseline="30000"/>
                <a:t>-24</a:t>
              </a:r>
            </a:p>
            <a:p>
              <a:pPr eaLnBrk="0" hangingPunct="0">
                <a:lnSpc>
                  <a:spcPct val="60000"/>
                </a:lnSpc>
                <a:spcBef>
                  <a:spcPct val="50000"/>
                </a:spcBef>
              </a:pPr>
              <a:r>
                <a:rPr lang="en-US" altLang="zh-CN" sz="1600" b="1">
                  <a:cs typeface="Times New Roman" pitchFamily="18" charset="0"/>
                </a:rPr>
                <a:t>–</a:t>
              </a:r>
              <a:endParaRPr lang="zh-CN" altLang="en-US" sz="1600" b="1"/>
            </a:p>
          </p:txBody>
        </p:sp>
        <p:sp>
          <p:nvSpPr>
            <p:cNvPr id="67601" name="Line 17"/>
            <p:cNvSpPr>
              <a:spLocks noChangeShapeType="1"/>
            </p:cNvSpPr>
            <p:nvPr/>
          </p:nvSpPr>
          <p:spPr bwMode="auto">
            <a:xfrm>
              <a:off x="480" y="3648"/>
              <a:ext cx="4608" cy="0"/>
            </a:xfrm>
            <a:prstGeom prst="line">
              <a:avLst/>
            </a:prstGeom>
            <a:noFill/>
            <a:ln w="28575"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7602" name="Text Box 18"/>
          <p:cNvSpPr txBox="1">
            <a:spLocks noChangeArrowheads="1"/>
          </p:cNvSpPr>
          <p:nvPr/>
        </p:nvSpPr>
        <p:spPr bwMode="auto">
          <a:xfrm>
            <a:off x="685800" y="638175"/>
            <a:ext cx="77724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pPr>
            <a:r>
              <a:rPr kumimoji="1" lang="zh-CN" altLang="en-US" sz="2000" b="1"/>
              <a:t>● </a:t>
            </a:r>
            <a:r>
              <a:rPr kumimoji="1" lang="zh-CN" altLang="en-US" sz="2000" b="1">
                <a:solidFill>
                  <a:srgbClr val="0000FF"/>
                </a:solidFill>
              </a:rPr>
              <a:t>氢氧化物的碱性从上至下依次降低，这是因为 </a:t>
            </a:r>
            <a:r>
              <a:rPr kumimoji="1" lang="en-US" altLang="zh-CN" sz="2000" b="1">
                <a:solidFill>
                  <a:srgbClr val="0000FF"/>
                </a:solidFill>
              </a:rPr>
              <a:t>Ln</a:t>
            </a:r>
            <a:r>
              <a:rPr kumimoji="1" lang="en-US" altLang="zh-CN" sz="2000" b="1" baseline="30000">
                <a:solidFill>
                  <a:srgbClr val="0000FF"/>
                </a:solidFill>
              </a:rPr>
              <a:t>3+ </a:t>
            </a:r>
            <a:r>
              <a:rPr kumimoji="1" lang="zh-CN" altLang="en-US" sz="2000" b="1">
                <a:solidFill>
                  <a:srgbClr val="0000FF"/>
                </a:solidFill>
              </a:rPr>
              <a:t>的离子势 </a:t>
            </a:r>
            <a:r>
              <a:rPr kumimoji="1" lang="en-US" altLang="zh-CN" sz="2000" b="1">
                <a:solidFill>
                  <a:srgbClr val="0000FF"/>
                </a:solidFill>
              </a:rPr>
              <a:t>Z/r</a:t>
            </a:r>
          </a:p>
          <a:p>
            <a:pPr eaLnBrk="0" hangingPunct="0">
              <a:lnSpc>
                <a:spcPct val="80000"/>
              </a:lnSpc>
              <a:spcBef>
                <a:spcPct val="50000"/>
              </a:spcBef>
            </a:pPr>
            <a:r>
              <a:rPr kumimoji="1" lang="zh-CN" altLang="en-US" sz="2000" b="1">
                <a:solidFill>
                  <a:srgbClr val="0000FF"/>
                </a:solidFill>
              </a:rPr>
              <a:t>     随原子序数的增大而增大有关.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7602"/>
                                        </p:tgtEl>
                                        <p:attrNameLst>
                                          <p:attrName>style.visibility</p:attrName>
                                        </p:attrNameLst>
                                      </p:cBhvr>
                                      <p:to>
                                        <p:strVal val="visible"/>
                                      </p:to>
                                    </p:set>
                                    <p:anim calcmode="lin" valueType="num">
                                      <p:cBhvr>
                                        <p:cTn id="7" dur="1000" fill="hold"/>
                                        <p:tgtEl>
                                          <p:spTgt spid="67602"/>
                                        </p:tgtEl>
                                        <p:attrNameLst>
                                          <p:attrName>ppt_w</p:attrName>
                                        </p:attrNameLst>
                                      </p:cBhvr>
                                      <p:tavLst>
                                        <p:tav tm="0">
                                          <p:val>
                                            <p:fltVal val="0"/>
                                          </p:val>
                                        </p:tav>
                                        <p:tav tm="100000">
                                          <p:val>
                                            <p:strVal val="#ppt_w"/>
                                          </p:val>
                                        </p:tav>
                                      </p:tavLst>
                                    </p:anim>
                                    <p:anim calcmode="lin" valueType="num">
                                      <p:cBhvr>
                                        <p:cTn id="8" dur="1000" fill="hold"/>
                                        <p:tgtEl>
                                          <p:spTgt spid="67602"/>
                                        </p:tgtEl>
                                        <p:attrNameLst>
                                          <p:attrName>ppt_h</p:attrName>
                                        </p:attrNameLst>
                                      </p:cBhvr>
                                      <p:tavLst>
                                        <p:tav tm="0">
                                          <p:val>
                                            <p:fltVal val="0"/>
                                          </p:val>
                                        </p:tav>
                                        <p:tav tm="100000">
                                          <p:val>
                                            <p:strVal val="#ppt_h"/>
                                          </p:val>
                                        </p:tav>
                                      </p:tavLst>
                                    </p:anim>
                                    <p:anim calcmode="lin" valueType="num">
                                      <p:cBhvr>
                                        <p:cTn id="9" dur="1000" fill="hold"/>
                                        <p:tgtEl>
                                          <p:spTgt spid="676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76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67588"/>
                                        </p:tgtEl>
                                        <p:attrNameLst>
                                          <p:attrName>style.visibility</p:attrName>
                                        </p:attrNameLst>
                                      </p:cBhvr>
                                      <p:to>
                                        <p:strVal val="visible"/>
                                      </p:to>
                                    </p:set>
                                    <p:anim calcmode="lin" valueType="num">
                                      <p:cBhvr additive="base">
                                        <p:cTn id="15" dur="500" fill="hold"/>
                                        <p:tgtEl>
                                          <p:spTgt spid="67588"/>
                                        </p:tgtEl>
                                        <p:attrNameLst>
                                          <p:attrName>ppt_x</p:attrName>
                                        </p:attrNameLst>
                                      </p:cBhvr>
                                      <p:tavLst>
                                        <p:tav tm="0">
                                          <p:val>
                                            <p:strVal val="0-#ppt_w/2"/>
                                          </p:val>
                                        </p:tav>
                                        <p:tav tm="100000">
                                          <p:val>
                                            <p:strVal val="#ppt_x"/>
                                          </p:val>
                                        </p:tav>
                                      </p:tavLst>
                                    </p:anim>
                                    <p:anim calcmode="lin" valueType="num">
                                      <p:cBhvr additive="base">
                                        <p:cTn id="16" dur="500" fill="hold"/>
                                        <p:tgtEl>
                                          <p:spTgt spid="67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685800" y="609600"/>
            <a:ext cx="3408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a:solidFill>
                  <a:srgbClr val="FF0000"/>
                </a:solidFill>
              </a:rPr>
              <a:t>2.</a:t>
            </a:r>
            <a:r>
              <a:rPr kumimoji="1" lang="zh-CN" altLang="en-US" sz="2000" b="1"/>
              <a:t>  </a:t>
            </a:r>
            <a:r>
              <a:rPr kumimoji="1" lang="en-US" altLang="zh-CN" sz="2000" b="1">
                <a:solidFill>
                  <a:srgbClr val="0000FF"/>
                </a:solidFill>
              </a:rPr>
              <a:t>Ln (Ⅲ) </a:t>
            </a:r>
            <a:r>
              <a:rPr kumimoji="1" lang="zh-CN" altLang="en-US" sz="2000" b="1">
                <a:solidFill>
                  <a:srgbClr val="0000FF"/>
                </a:solidFill>
                <a:ea typeface="黑体" pitchFamily="2" charset="-122"/>
              </a:rPr>
              <a:t>的重要盐类化合物</a:t>
            </a:r>
          </a:p>
        </p:txBody>
      </p:sp>
      <p:grpSp>
        <p:nvGrpSpPr>
          <p:cNvPr id="68613" name="Group 5"/>
          <p:cNvGrpSpPr>
            <a:grpSpLocks/>
          </p:cNvGrpSpPr>
          <p:nvPr/>
        </p:nvGrpSpPr>
        <p:grpSpPr bwMode="auto">
          <a:xfrm>
            <a:off x="990600" y="914400"/>
            <a:ext cx="6097588" cy="869950"/>
            <a:chOff x="720" y="624"/>
            <a:chExt cx="3841" cy="548"/>
          </a:xfrm>
        </p:grpSpPr>
        <p:sp>
          <p:nvSpPr>
            <p:cNvPr id="68614" name="Rectangle 6"/>
            <p:cNvSpPr>
              <a:spLocks noChangeArrowheads="1"/>
            </p:cNvSpPr>
            <p:nvPr/>
          </p:nvSpPr>
          <p:spPr bwMode="auto">
            <a:xfrm>
              <a:off x="720" y="624"/>
              <a:ext cx="384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ctr" hangingPunct="0">
                <a:lnSpc>
                  <a:spcPct val="130000"/>
                </a:lnSpc>
              </a:pPr>
              <a:r>
                <a:rPr kumimoji="1" lang="en-US" altLang="zh-CN" sz="2000" b="1">
                  <a:solidFill>
                    <a:srgbClr val="FF0000"/>
                  </a:solidFill>
                </a:rPr>
                <a:t>●</a:t>
              </a:r>
              <a:r>
                <a:rPr kumimoji="1" lang="en-US" altLang="zh-CN" sz="2000" b="1"/>
                <a:t> </a:t>
              </a:r>
              <a:r>
                <a:rPr kumimoji="1" lang="zh-CN" altLang="en-US" sz="2000" b="1">
                  <a:ea typeface="楷体_GB2312" pitchFamily="49" charset="-122"/>
                </a:rPr>
                <a:t>可溶盐</a:t>
              </a:r>
              <a:r>
                <a:rPr kumimoji="1" lang="zh-CN" altLang="en-US" sz="2000" b="1"/>
                <a:t>：</a:t>
              </a:r>
              <a:r>
                <a:rPr kumimoji="1" lang="en-US" altLang="zh-CN" sz="2000" b="1"/>
                <a:t>LnCl</a:t>
              </a:r>
              <a:r>
                <a:rPr kumimoji="1" lang="en-US" altLang="zh-CN" sz="2000" b="1" baseline="-25000"/>
                <a:t>3 </a:t>
              </a:r>
              <a:r>
                <a:rPr kumimoji="1" lang="en-US" altLang="zh-CN" sz="2000" b="1"/>
                <a:t>· nH</a:t>
              </a:r>
              <a:r>
                <a:rPr kumimoji="1" lang="en-US" altLang="zh-CN" sz="2000" b="1" baseline="-25000"/>
                <a:t>2</a:t>
              </a:r>
              <a:r>
                <a:rPr kumimoji="1" lang="en-US" altLang="zh-CN" sz="2000" b="1"/>
                <a:t>O,  Ln(NO</a:t>
              </a:r>
              <a:r>
                <a:rPr kumimoji="1" lang="en-US" altLang="zh-CN" sz="2000" b="1" baseline="-25000"/>
                <a:t>3 </a:t>
              </a:r>
              <a:r>
                <a:rPr kumimoji="1" lang="en-US" altLang="zh-CN" sz="2000" b="1"/>
                <a:t>) · H</a:t>
              </a:r>
              <a:r>
                <a:rPr kumimoji="1" lang="en-US" altLang="zh-CN" sz="2000" b="1" baseline="-25000"/>
                <a:t>2</a:t>
              </a:r>
              <a:r>
                <a:rPr kumimoji="1" lang="en-US" altLang="zh-CN" sz="2000" b="1"/>
                <a:t>O, Ln</a:t>
              </a:r>
              <a:r>
                <a:rPr kumimoji="1" lang="en-US" altLang="zh-CN" sz="2000" b="1" baseline="-25000"/>
                <a:t>2 </a:t>
              </a:r>
              <a:r>
                <a:rPr kumimoji="1" lang="en-US" altLang="zh-CN" sz="2000" b="1"/>
                <a:t>(SO</a:t>
              </a:r>
              <a:r>
                <a:rPr kumimoji="1" lang="en-US" altLang="zh-CN" sz="2000" b="1" baseline="-25000"/>
                <a:t>4</a:t>
              </a:r>
              <a:r>
                <a:rPr kumimoji="1" lang="en-US" altLang="zh-CN" sz="2000" b="1"/>
                <a:t>)</a:t>
              </a:r>
              <a:r>
                <a:rPr kumimoji="1" lang="en-US" altLang="zh-CN" sz="2000" b="1" baseline="-25000"/>
                <a:t>3</a:t>
              </a:r>
              <a:r>
                <a:rPr kumimoji="1" lang="en-US" altLang="zh-CN" sz="2000" b="1"/>
                <a:t> </a:t>
              </a:r>
            </a:p>
          </p:txBody>
        </p:sp>
        <p:sp>
          <p:nvSpPr>
            <p:cNvPr id="68615" name="Rectangle 7"/>
            <p:cNvSpPr>
              <a:spLocks noChangeArrowheads="1"/>
            </p:cNvSpPr>
            <p:nvPr/>
          </p:nvSpPr>
          <p:spPr bwMode="auto">
            <a:xfrm>
              <a:off x="720" y="864"/>
              <a:ext cx="3719"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ctr" hangingPunct="0">
                <a:lnSpc>
                  <a:spcPct val="130000"/>
                </a:lnSpc>
              </a:pPr>
              <a:r>
                <a:rPr kumimoji="1" lang="en-US" altLang="zh-CN" sz="2000" b="1">
                  <a:solidFill>
                    <a:srgbClr val="FF0000"/>
                  </a:solidFill>
                </a:rPr>
                <a:t>●</a:t>
              </a:r>
              <a:r>
                <a:rPr kumimoji="1" lang="en-US" altLang="zh-CN" sz="2000" b="1"/>
                <a:t> </a:t>
              </a:r>
              <a:r>
                <a:rPr kumimoji="1" lang="zh-CN" altLang="en-US" sz="2000" b="1">
                  <a:ea typeface="楷体_GB2312" pitchFamily="49" charset="-122"/>
                </a:rPr>
                <a:t>难溶盐</a:t>
              </a:r>
              <a:r>
                <a:rPr kumimoji="1" lang="zh-CN" altLang="en-US" sz="2000" b="1"/>
                <a:t>：</a:t>
              </a:r>
              <a:r>
                <a:rPr kumimoji="1" lang="en-US" altLang="zh-CN" sz="2000" b="1"/>
                <a:t>Ln</a:t>
              </a:r>
              <a:r>
                <a:rPr kumimoji="1" lang="en-US" altLang="zh-CN" sz="2000" b="1" baseline="-25000"/>
                <a:t>2 </a:t>
              </a:r>
              <a:r>
                <a:rPr kumimoji="1" lang="en-US" altLang="zh-CN" sz="2000" b="1"/>
                <a:t>(C</a:t>
              </a:r>
              <a:r>
                <a:rPr kumimoji="1" lang="en-US" altLang="zh-CN" sz="2000" b="1" baseline="-25000"/>
                <a:t>2</a:t>
              </a:r>
              <a:r>
                <a:rPr kumimoji="1" lang="en-US" altLang="zh-CN" sz="2000" b="1"/>
                <a:t>O</a:t>
              </a:r>
              <a:r>
                <a:rPr kumimoji="1" lang="en-US" altLang="zh-CN" sz="2000" b="1" baseline="-25000"/>
                <a:t>4</a:t>
              </a:r>
              <a:r>
                <a:rPr kumimoji="1" lang="en-US" altLang="zh-CN" sz="2000" b="1"/>
                <a:t>)</a:t>
              </a:r>
              <a:r>
                <a:rPr kumimoji="1" lang="en-US" altLang="zh-CN" sz="2000" b="1" baseline="-25000"/>
                <a:t>3</a:t>
              </a:r>
              <a:r>
                <a:rPr kumimoji="1" lang="en-US" altLang="zh-CN" sz="2000" b="1"/>
                <a:t>，Ln</a:t>
              </a:r>
              <a:r>
                <a:rPr kumimoji="1" lang="en-US" altLang="zh-CN" sz="2000" b="1" baseline="-25000"/>
                <a:t>2 </a:t>
              </a:r>
              <a:r>
                <a:rPr kumimoji="1" lang="en-US" altLang="zh-CN" sz="2000" b="1"/>
                <a:t>(CO</a:t>
              </a:r>
              <a:r>
                <a:rPr kumimoji="1" lang="en-US" altLang="zh-CN" sz="2000" b="1" baseline="-25000"/>
                <a:t>3</a:t>
              </a:r>
              <a:r>
                <a:rPr kumimoji="1" lang="en-US" altLang="zh-CN" sz="2000" b="1"/>
                <a:t>)</a:t>
              </a:r>
              <a:r>
                <a:rPr kumimoji="1" lang="en-US" altLang="zh-CN" sz="2000" b="1" baseline="-25000"/>
                <a:t>3</a:t>
              </a:r>
              <a:r>
                <a:rPr kumimoji="1" lang="en-US" altLang="zh-CN" sz="2000" b="1"/>
                <a:t>，LnF</a:t>
              </a:r>
              <a:r>
                <a:rPr kumimoji="1" lang="en-US" altLang="zh-CN" sz="2000" b="1" baseline="-25000"/>
                <a:t>3</a:t>
              </a:r>
              <a:r>
                <a:rPr kumimoji="1" lang="en-US" altLang="zh-CN" sz="2000" b="1"/>
                <a:t>,  LnPO</a:t>
              </a:r>
              <a:r>
                <a:rPr kumimoji="1" lang="en-US" altLang="zh-CN" sz="2000" b="1" baseline="-25000"/>
                <a:t>4</a:t>
              </a:r>
              <a:endParaRPr kumimoji="1" lang="en-US" altLang="zh-CN" sz="2000" b="1"/>
            </a:p>
          </p:txBody>
        </p:sp>
      </p:grpSp>
      <p:grpSp>
        <p:nvGrpSpPr>
          <p:cNvPr id="68616" name="Group 8"/>
          <p:cNvGrpSpPr>
            <a:grpSpLocks/>
          </p:cNvGrpSpPr>
          <p:nvPr/>
        </p:nvGrpSpPr>
        <p:grpSpPr bwMode="auto">
          <a:xfrm>
            <a:off x="990600" y="1676400"/>
            <a:ext cx="6667500" cy="1203325"/>
            <a:chOff x="720" y="1104"/>
            <a:chExt cx="4200" cy="758"/>
          </a:xfrm>
        </p:grpSpPr>
        <p:sp>
          <p:nvSpPr>
            <p:cNvPr id="68617" name="Rectangle 9"/>
            <p:cNvSpPr>
              <a:spLocks noChangeArrowheads="1"/>
            </p:cNvSpPr>
            <p:nvPr/>
          </p:nvSpPr>
          <p:spPr bwMode="auto">
            <a:xfrm>
              <a:off x="720" y="1104"/>
              <a:ext cx="4200" cy="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ctr" hangingPunct="0">
                <a:lnSpc>
                  <a:spcPct val="130000"/>
                </a:lnSpc>
              </a:pPr>
              <a:r>
                <a:rPr kumimoji="1" lang="en-US" altLang="zh-CN" sz="2000" b="1">
                  <a:solidFill>
                    <a:srgbClr val="FF0000"/>
                  </a:solidFill>
                </a:rPr>
                <a:t>●</a:t>
              </a:r>
              <a:r>
                <a:rPr kumimoji="1" lang="en-US" altLang="zh-CN" sz="2000" b="1"/>
                <a:t>  Ln</a:t>
              </a:r>
              <a:r>
                <a:rPr kumimoji="1" lang="en-US" altLang="zh-CN" sz="2000" b="1" baseline="-25000"/>
                <a:t>2 </a:t>
              </a:r>
              <a:r>
                <a:rPr kumimoji="1" lang="en-US" altLang="zh-CN" sz="2000" b="1"/>
                <a:t>O</a:t>
              </a:r>
              <a:r>
                <a:rPr kumimoji="1" lang="en-US" altLang="zh-CN" sz="2000" b="1" baseline="-25000"/>
                <a:t>3 </a:t>
              </a:r>
              <a:r>
                <a:rPr kumimoji="1" lang="en-US" altLang="zh-CN" sz="2000" b="1"/>
                <a:t>(</a:t>
              </a:r>
              <a:r>
                <a:rPr kumimoji="1" lang="zh-CN" altLang="en-US" sz="2000" b="1"/>
                <a:t>或 </a:t>
              </a:r>
              <a:r>
                <a:rPr kumimoji="1" lang="en-US" altLang="zh-CN" sz="2000" b="1"/>
                <a:t>Pr</a:t>
              </a:r>
              <a:r>
                <a:rPr kumimoji="1" lang="en-US" altLang="zh-CN" sz="2000" b="1" baseline="-25000"/>
                <a:t>6</a:t>
              </a:r>
              <a:r>
                <a:rPr kumimoji="1" lang="en-US" altLang="zh-CN" sz="2000" b="1"/>
                <a:t>O</a:t>
              </a:r>
              <a:r>
                <a:rPr kumimoji="1" lang="en-US" altLang="zh-CN" sz="2000" b="1" baseline="-25000"/>
                <a:t>11</a:t>
              </a:r>
              <a:r>
                <a:rPr kumimoji="1" lang="en-US" altLang="zh-CN" sz="2000" b="1"/>
                <a:t>, Tb</a:t>
              </a:r>
              <a:r>
                <a:rPr kumimoji="1" lang="en-US" altLang="zh-CN" sz="2000" b="1" baseline="-25000"/>
                <a:t>4 </a:t>
              </a:r>
              <a:r>
                <a:rPr kumimoji="1" lang="en-US" altLang="zh-CN" sz="2000" b="1"/>
                <a:t>O</a:t>
              </a:r>
              <a:r>
                <a:rPr kumimoji="1" lang="en-US" altLang="zh-CN" sz="2000" b="1" baseline="-25000"/>
                <a:t>7</a:t>
              </a:r>
              <a:r>
                <a:rPr kumimoji="1" lang="en-US" altLang="zh-CN" sz="2000" b="1"/>
                <a:t>) +</a:t>
              </a:r>
              <a:r>
                <a:rPr kumimoji="1" lang="zh-CN" altLang="en-US" sz="2000" b="1"/>
                <a:t>相应的酸 (体积比1:1)</a:t>
              </a:r>
            </a:p>
            <a:p>
              <a:pPr eaLnBrk="0" fontAlgn="ctr" hangingPunct="0">
                <a:lnSpc>
                  <a:spcPct val="130000"/>
                </a:lnSpc>
              </a:pPr>
              <a:r>
                <a:rPr kumimoji="1" lang="zh-CN" altLang="en-US" sz="1600" b="1">
                  <a:latin typeface="楷体_GB2312" pitchFamily="49" charset="-122"/>
                  <a:ea typeface="楷体_GB2312" pitchFamily="49" charset="-122"/>
                </a:rPr>
                <a:t>                                  慢慢加入到酸中至</a:t>
              </a:r>
              <a:endParaRPr kumimoji="1" lang="zh-CN" altLang="en-US" sz="1600" b="1">
                <a:ea typeface="楷体_GB2312" pitchFamily="49" charset="-122"/>
              </a:endParaRPr>
            </a:p>
            <a:p>
              <a:pPr eaLnBrk="0" fontAlgn="ctr" hangingPunct="0">
                <a:lnSpc>
                  <a:spcPct val="130000"/>
                </a:lnSpc>
              </a:pPr>
              <a:r>
                <a:rPr kumimoji="1" lang="en-US" altLang="zh-CN" sz="1600" b="1">
                  <a:ea typeface="楷体_GB2312" pitchFamily="49" charset="-122"/>
                </a:rPr>
                <a:t>                                                  </a:t>
              </a:r>
              <a:r>
                <a:rPr kumimoji="1" lang="en-US" altLang="zh-CN" sz="2000" b="1"/>
                <a:t> </a:t>
              </a:r>
              <a:r>
                <a:rPr kumimoji="1" lang="zh-CN" altLang="en-US" sz="2000" b="1"/>
                <a:t>相应盐的水合物</a:t>
              </a:r>
            </a:p>
          </p:txBody>
        </p:sp>
        <p:sp>
          <p:nvSpPr>
            <p:cNvPr id="68618" name="Line 10"/>
            <p:cNvSpPr>
              <a:spLocks noChangeShapeType="1"/>
            </p:cNvSpPr>
            <p:nvPr/>
          </p:nvSpPr>
          <p:spPr bwMode="auto">
            <a:xfrm>
              <a:off x="2880" y="1392"/>
              <a:ext cx="0" cy="192"/>
            </a:xfrm>
            <a:prstGeom prst="line">
              <a:avLst/>
            </a:prstGeom>
            <a:noFill/>
            <a:ln w="28575" cap="sq">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8619" name="Text Box 11"/>
          <p:cNvSpPr txBox="1">
            <a:spLocks noChangeArrowheads="1"/>
          </p:cNvSpPr>
          <p:nvPr/>
        </p:nvSpPr>
        <p:spPr bwMode="auto">
          <a:xfrm>
            <a:off x="990600" y="2819400"/>
            <a:ext cx="7696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zh-CN" sz="2000" b="1">
                <a:solidFill>
                  <a:srgbClr val="FF0000"/>
                </a:solidFill>
              </a:rPr>
              <a:t>● </a:t>
            </a:r>
            <a:r>
              <a:rPr kumimoji="1" lang="zh-CN" altLang="en-US" sz="2000" b="1">
                <a:ea typeface="楷体_GB2312" pitchFamily="49" charset="-122"/>
              </a:rPr>
              <a:t>镧系盐的水合数是不同的</a:t>
            </a:r>
            <a:r>
              <a:rPr kumimoji="1" lang="zh-CN" altLang="en-US" sz="2000" b="1"/>
              <a:t>，硝酸盐最高为 6，硫酸盐为 8，卤化</a:t>
            </a:r>
          </a:p>
          <a:p>
            <a:pPr eaLnBrk="0" hangingPunct="0">
              <a:spcBef>
                <a:spcPct val="50000"/>
              </a:spcBef>
            </a:pPr>
            <a:r>
              <a:rPr kumimoji="1" lang="zh-CN" altLang="en-US" sz="2000" b="1"/>
              <a:t>     物则是不同的：</a:t>
            </a:r>
          </a:p>
        </p:txBody>
      </p:sp>
      <p:sp>
        <p:nvSpPr>
          <p:cNvPr id="68621" name="Line 13"/>
          <p:cNvSpPr>
            <a:spLocks noChangeShapeType="1"/>
          </p:cNvSpPr>
          <p:nvPr/>
        </p:nvSpPr>
        <p:spPr bwMode="auto">
          <a:xfrm>
            <a:off x="1524000" y="3657600"/>
            <a:ext cx="63246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22" name="Text Box 14"/>
          <p:cNvSpPr txBox="1">
            <a:spLocks noChangeArrowheads="1"/>
          </p:cNvSpPr>
          <p:nvPr/>
        </p:nvSpPr>
        <p:spPr bwMode="auto">
          <a:xfrm>
            <a:off x="1600200" y="3657600"/>
            <a:ext cx="70104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LnX</a:t>
            </a:r>
            <a:r>
              <a:rPr lang="en-US" altLang="zh-CN" sz="1600" b="1" baseline="-25000"/>
              <a:t>3</a:t>
            </a:r>
            <a:r>
              <a:rPr lang="en-US" altLang="zh-CN" sz="1600" b="1"/>
              <a:t>       La  Ce  Pr  Nd  Pm  Sa  Eu  Gd  Tb  Dy  Ho  Er  Tm  Yb  Lu</a:t>
            </a:r>
          </a:p>
          <a:p>
            <a:pPr eaLnBrk="0" hangingPunct="0">
              <a:spcBef>
                <a:spcPct val="50000"/>
              </a:spcBef>
            </a:pPr>
            <a:r>
              <a:rPr lang="en-US" altLang="zh-CN" sz="1600" b="1"/>
              <a:t>LnCl</a:t>
            </a:r>
            <a:r>
              <a:rPr lang="en-US" altLang="zh-CN" sz="1600" b="1" baseline="-25000"/>
              <a:t>3                                                                                         </a:t>
            </a:r>
            <a:r>
              <a:rPr lang="en-US" altLang="zh-CN" sz="1600" b="1"/>
              <a:t>6</a:t>
            </a:r>
          </a:p>
          <a:p>
            <a:pPr eaLnBrk="0" hangingPunct="0">
              <a:spcBef>
                <a:spcPct val="50000"/>
              </a:spcBef>
            </a:pPr>
            <a:r>
              <a:rPr lang="en-US" altLang="zh-CN" sz="1600" b="1"/>
              <a:t>                        7</a:t>
            </a:r>
          </a:p>
          <a:p>
            <a:pPr eaLnBrk="0" hangingPunct="0">
              <a:spcBef>
                <a:spcPct val="50000"/>
              </a:spcBef>
            </a:pPr>
            <a:r>
              <a:rPr lang="en-US" altLang="zh-CN" sz="1600" b="1"/>
              <a:t>LnBr</a:t>
            </a:r>
            <a:r>
              <a:rPr lang="en-US" altLang="zh-CN" sz="1600" b="1" baseline="-25000"/>
              <a:t>3</a:t>
            </a:r>
            <a:r>
              <a:rPr lang="en-US" altLang="zh-CN" sz="1600" b="1"/>
              <a:t>                                                             6</a:t>
            </a:r>
          </a:p>
          <a:p>
            <a:pPr eaLnBrk="0" hangingPunct="0">
              <a:spcBef>
                <a:spcPct val="50000"/>
              </a:spcBef>
            </a:pPr>
            <a:r>
              <a:rPr lang="en-US" altLang="zh-CN" sz="1600" b="1"/>
              <a:t>                        7 </a:t>
            </a:r>
            <a:r>
              <a:rPr lang="en-US" altLang="zh-CN" sz="1600" b="1" baseline="-25000"/>
              <a:t>            </a:t>
            </a:r>
          </a:p>
          <a:p>
            <a:pPr eaLnBrk="0" hangingPunct="0">
              <a:spcBef>
                <a:spcPct val="50000"/>
              </a:spcBef>
            </a:pPr>
            <a:r>
              <a:rPr lang="en-US" altLang="zh-CN" sz="1600" b="1"/>
              <a:t>LnI</a:t>
            </a:r>
            <a:r>
              <a:rPr lang="en-US" altLang="zh-CN" sz="1600" b="1" baseline="-25000"/>
              <a:t>3 </a:t>
            </a:r>
            <a:r>
              <a:rPr lang="en-US" altLang="zh-CN" sz="1600" b="1"/>
              <a:t>                                                                                8</a:t>
            </a:r>
            <a:r>
              <a:rPr lang="en-US" altLang="zh-CN" sz="1600" b="1" baseline="-25000"/>
              <a:t> </a:t>
            </a:r>
          </a:p>
          <a:p>
            <a:pPr eaLnBrk="0" hangingPunct="0">
              <a:spcBef>
                <a:spcPct val="50000"/>
              </a:spcBef>
            </a:pPr>
            <a:r>
              <a:rPr lang="en-US" altLang="zh-CN" sz="1600" b="1"/>
              <a:t>                                            9  </a:t>
            </a:r>
            <a:r>
              <a:rPr lang="en-US" altLang="zh-CN" sz="1600" b="1" baseline="-25000"/>
              <a:t>                                                            </a:t>
            </a:r>
            <a:r>
              <a:rPr lang="en-US" altLang="zh-CN" sz="1600" b="1"/>
              <a:t>      </a:t>
            </a:r>
          </a:p>
        </p:txBody>
      </p:sp>
      <p:sp>
        <p:nvSpPr>
          <p:cNvPr id="68623" name="Line 15"/>
          <p:cNvSpPr>
            <a:spLocks noChangeShapeType="1"/>
          </p:cNvSpPr>
          <p:nvPr/>
        </p:nvSpPr>
        <p:spPr bwMode="auto">
          <a:xfrm flipH="1">
            <a:off x="3200400" y="4191000"/>
            <a:ext cx="1981200" cy="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24" name="Line 16"/>
          <p:cNvSpPr>
            <a:spLocks noChangeShapeType="1"/>
          </p:cNvSpPr>
          <p:nvPr/>
        </p:nvSpPr>
        <p:spPr bwMode="auto">
          <a:xfrm>
            <a:off x="5562600" y="4191000"/>
            <a:ext cx="21336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25" name="Line 17"/>
          <p:cNvSpPr>
            <a:spLocks noChangeShapeType="1"/>
          </p:cNvSpPr>
          <p:nvPr/>
        </p:nvSpPr>
        <p:spPr bwMode="auto">
          <a:xfrm flipH="1">
            <a:off x="2514600" y="4572000"/>
            <a:ext cx="3048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26" name="Line 18"/>
          <p:cNvSpPr>
            <a:spLocks noChangeShapeType="1"/>
          </p:cNvSpPr>
          <p:nvPr/>
        </p:nvSpPr>
        <p:spPr bwMode="auto">
          <a:xfrm>
            <a:off x="3048000" y="4572000"/>
            <a:ext cx="3810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27" name="Line 19"/>
          <p:cNvSpPr>
            <a:spLocks noChangeShapeType="1"/>
          </p:cNvSpPr>
          <p:nvPr/>
        </p:nvSpPr>
        <p:spPr bwMode="auto">
          <a:xfrm flipH="1">
            <a:off x="3276600" y="4953000"/>
            <a:ext cx="19050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28" name="Line 20"/>
          <p:cNvSpPr>
            <a:spLocks noChangeShapeType="1"/>
          </p:cNvSpPr>
          <p:nvPr/>
        </p:nvSpPr>
        <p:spPr bwMode="auto">
          <a:xfrm>
            <a:off x="5562600" y="4953000"/>
            <a:ext cx="21336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29" name="Line 21"/>
          <p:cNvSpPr>
            <a:spLocks noChangeShapeType="1"/>
          </p:cNvSpPr>
          <p:nvPr/>
        </p:nvSpPr>
        <p:spPr bwMode="auto">
          <a:xfrm flipH="1">
            <a:off x="2514600" y="5257800"/>
            <a:ext cx="3048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30" name="Line 22"/>
          <p:cNvSpPr>
            <a:spLocks noChangeShapeType="1"/>
          </p:cNvSpPr>
          <p:nvPr/>
        </p:nvSpPr>
        <p:spPr bwMode="auto">
          <a:xfrm>
            <a:off x="3048000" y="5257800"/>
            <a:ext cx="3810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31" name="Line 23"/>
          <p:cNvSpPr>
            <a:spLocks noChangeShapeType="1"/>
          </p:cNvSpPr>
          <p:nvPr/>
        </p:nvSpPr>
        <p:spPr bwMode="auto">
          <a:xfrm flipH="1">
            <a:off x="4953000" y="5715000"/>
            <a:ext cx="10668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32" name="Line 24"/>
          <p:cNvSpPr>
            <a:spLocks noChangeShapeType="1"/>
          </p:cNvSpPr>
          <p:nvPr/>
        </p:nvSpPr>
        <p:spPr bwMode="auto">
          <a:xfrm>
            <a:off x="6324600" y="5715000"/>
            <a:ext cx="13716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33" name="Line 25"/>
          <p:cNvSpPr>
            <a:spLocks noChangeShapeType="1"/>
          </p:cNvSpPr>
          <p:nvPr/>
        </p:nvSpPr>
        <p:spPr bwMode="auto">
          <a:xfrm>
            <a:off x="4114800" y="6019800"/>
            <a:ext cx="17526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34" name="Line 26"/>
          <p:cNvSpPr>
            <a:spLocks noChangeShapeType="1"/>
          </p:cNvSpPr>
          <p:nvPr/>
        </p:nvSpPr>
        <p:spPr bwMode="auto">
          <a:xfrm flipH="1">
            <a:off x="2514600" y="6019800"/>
            <a:ext cx="12954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35" name="Line 27"/>
          <p:cNvSpPr>
            <a:spLocks noChangeShapeType="1"/>
          </p:cNvSpPr>
          <p:nvPr/>
        </p:nvSpPr>
        <p:spPr bwMode="auto">
          <a:xfrm>
            <a:off x="1447800" y="6172200"/>
            <a:ext cx="6477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500" fill="hold"/>
                                        <p:tgtEl>
                                          <p:spTgt spid="68612"/>
                                        </p:tgtEl>
                                        <p:attrNameLst>
                                          <p:attrName>ppt_x</p:attrName>
                                        </p:attrNameLst>
                                      </p:cBhvr>
                                      <p:tavLst>
                                        <p:tav tm="0">
                                          <p:val>
                                            <p:strVal val="0-#ppt_w/2"/>
                                          </p:val>
                                        </p:tav>
                                        <p:tav tm="100000">
                                          <p:val>
                                            <p:strVal val="#ppt_x"/>
                                          </p:val>
                                        </p:tav>
                                      </p:tavLst>
                                    </p:anim>
                                    <p:anim calcmode="lin" valueType="num">
                                      <p:cBhvr additive="base">
                                        <p:cTn id="8" dur="500" fill="hold"/>
                                        <p:tgtEl>
                                          <p:spTgt spid="686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8613"/>
                                        </p:tgtEl>
                                        <p:attrNameLst>
                                          <p:attrName>style.visibility</p:attrName>
                                        </p:attrNameLst>
                                      </p:cBhvr>
                                      <p:to>
                                        <p:strVal val="visible"/>
                                      </p:to>
                                    </p:set>
                                    <p:anim calcmode="lin" valueType="num">
                                      <p:cBhvr additive="base">
                                        <p:cTn id="13" dur="500" fill="hold"/>
                                        <p:tgtEl>
                                          <p:spTgt spid="68613"/>
                                        </p:tgtEl>
                                        <p:attrNameLst>
                                          <p:attrName>ppt_x</p:attrName>
                                        </p:attrNameLst>
                                      </p:cBhvr>
                                      <p:tavLst>
                                        <p:tav tm="0">
                                          <p:val>
                                            <p:strVal val="0-#ppt_w/2"/>
                                          </p:val>
                                        </p:tav>
                                        <p:tav tm="100000">
                                          <p:val>
                                            <p:strVal val="#ppt_x"/>
                                          </p:val>
                                        </p:tav>
                                      </p:tavLst>
                                    </p:anim>
                                    <p:anim calcmode="lin" valueType="num">
                                      <p:cBhvr additive="base">
                                        <p:cTn id="14"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8616"/>
                                        </p:tgtEl>
                                        <p:attrNameLst>
                                          <p:attrName>style.visibility</p:attrName>
                                        </p:attrNameLst>
                                      </p:cBhvr>
                                      <p:to>
                                        <p:strVal val="visible"/>
                                      </p:to>
                                    </p:set>
                                    <p:anim calcmode="lin" valueType="num">
                                      <p:cBhvr additive="base">
                                        <p:cTn id="19" dur="500" fill="hold"/>
                                        <p:tgtEl>
                                          <p:spTgt spid="68616"/>
                                        </p:tgtEl>
                                        <p:attrNameLst>
                                          <p:attrName>ppt_x</p:attrName>
                                        </p:attrNameLst>
                                      </p:cBhvr>
                                      <p:tavLst>
                                        <p:tav tm="0">
                                          <p:val>
                                            <p:strVal val="0-#ppt_w/2"/>
                                          </p:val>
                                        </p:tav>
                                        <p:tav tm="100000">
                                          <p:val>
                                            <p:strVal val="#ppt_x"/>
                                          </p:val>
                                        </p:tav>
                                      </p:tavLst>
                                    </p:anim>
                                    <p:anim calcmode="lin" valueType="num">
                                      <p:cBhvr additive="base">
                                        <p:cTn id="20" dur="500" fill="hold"/>
                                        <p:tgtEl>
                                          <p:spTgt spid="6861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619"/>
                                        </p:tgtEl>
                                        <p:attrNameLst>
                                          <p:attrName>style.visibility</p:attrName>
                                        </p:attrNameLst>
                                      </p:cBhvr>
                                      <p:to>
                                        <p:strVal val="visible"/>
                                      </p:to>
                                    </p:set>
                                    <p:anim calcmode="lin" valueType="num">
                                      <p:cBhvr additive="base">
                                        <p:cTn id="25" dur="500" fill="hold"/>
                                        <p:tgtEl>
                                          <p:spTgt spid="68619"/>
                                        </p:tgtEl>
                                        <p:attrNameLst>
                                          <p:attrName>ppt_x</p:attrName>
                                        </p:attrNameLst>
                                      </p:cBhvr>
                                      <p:tavLst>
                                        <p:tav tm="0">
                                          <p:val>
                                            <p:strVal val="0-#ppt_w/2"/>
                                          </p:val>
                                        </p:tav>
                                        <p:tav tm="100000">
                                          <p:val>
                                            <p:strVal val="#ppt_x"/>
                                          </p:val>
                                        </p:tav>
                                      </p:tavLst>
                                    </p:anim>
                                    <p:anim calcmode="lin" valueType="num">
                                      <p:cBhvr additive="base">
                                        <p:cTn id="26" dur="500" fill="hold"/>
                                        <p:tgtEl>
                                          <p:spTgt spid="686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utoUpdateAnimBg="0"/>
      <p:bldP spid="6861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6" name="Group 4"/>
          <p:cNvGrpSpPr>
            <a:grpSpLocks/>
          </p:cNvGrpSpPr>
          <p:nvPr/>
        </p:nvGrpSpPr>
        <p:grpSpPr bwMode="auto">
          <a:xfrm>
            <a:off x="609600" y="533400"/>
            <a:ext cx="8001000" cy="2473325"/>
            <a:chOff x="384" y="432"/>
            <a:chExt cx="5040" cy="1558"/>
          </a:xfrm>
        </p:grpSpPr>
        <p:grpSp>
          <p:nvGrpSpPr>
            <p:cNvPr id="69637" name="Group 5"/>
            <p:cNvGrpSpPr>
              <a:grpSpLocks/>
            </p:cNvGrpSpPr>
            <p:nvPr/>
          </p:nvGrpSpPr>
          <p:grpSpPr bwMode="auto">
            <a:xfrm>
              <a:off x="2208" y="1824"/>
              <a:ext cx="480" cy="48"/>
              <a:chOff x="2208" y="1968"/>
              <a:chExt cx="480" cy="48"/>
            </a:xfrm>
          </p:grpSpPr>
          <p:sp>
            <p:nvSpPr>
              <p:cNvPr id="69638" name="Line 6"/>
              <p:cNvSpPr>
                <a:spLocks noChangeShapeType="1"/>
              </p:cNvSpPr>
              <p:nvPr/>
            </p:nvSpPr>
            <p:spPr bwMode="auto">
              <a:xfrm>
                <a:off x="2208" y="1968"/>
                <a:ext cx="480" cy="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9639" name="Line 7"/>
              <p:cNvSpPr>
                <a:spLocks noChangeShapeType="1"/>
              </p:cNvSpPr>
              <p:nvPr/>
            </p:nvSpPr>
            <p:spPr bwMode="auto">
              <a:xfrm>
                <a:off x="2208" y="2016"/>
                <a:ext cx="480" cy="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9640" name="Rectangle 8"/>
            <p:cNvSpPr>
              <a:spLocks noChangeArrowheads="1"/>
            </p:cNvSpPr>
            <p:nvPr/>
          </p:nvSpPr>
          <p:spPr bwMode="auto">
            <a:xfrm>
              <a:off x="384" y="432"/>
              <a:ext cx="5040" cy="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30000"/>
                </a:lnSpc>
              </a:pPr>
              <a:r>
                <a:rPr kumimoji="1" lang="en-US" altLang="zh-CN" sz="2000" b="1">
                  <a:solidFill>
                    <a:srgbClr val="FF0000"/>
                  </a:solidFill>
                </a:rPr>
                <a:t>● </a:t>
              </a:r>
              <a:r>
                <a:rPr kumimoji="1" lang="en-US" altLang="zh-CN" sz="2000" b="1"/>
                <a:t> </a:t>
              </a:r>
              <a:r>
                <a:rPr kumimoji="1" lang="zh-CN" altLang="en-US" sz="2000" b="1">
                  <a:ea typeface="楷体_GB2312" pitchFamily="49" charset="-122"/>
                </a:rPr>
                <a:t>无水盐的制备</a:t>
              </a:r>
            </a:p>
            <a:p>
              <a:pPr eaLnBrk="0" hangingPunct="0">
                <a:lnSpc>
                  <a:spcPct val="130000"/>
                </a:lnSpc>
              </a:pPr>
              <a:r>
                <a:rPr kumimoji="1" lang="zh-CN" altLang="en-US" sz="2000" b="1"/>
                <a:t>      镧系无水盐的制备是比较麻烦的，因为直接加热会发生部分水解：</a:t>
              </a:r>
            </a:p>
            <a:p>
              <a:pPr eaLnBrk="0" hangingPunct="0">
                <a:lnSpc>
                  <a:spcPct val="130000"/>
                </a:lnSpc>
              </a:pPr>
              <a:r>
                <a:rPr kumimoji="1" lang="en-US" altLang="zh-CN" sz="2000" b="1"/>
                <a:t>               LnCl</a:t>
              </a:r>
              <a:r>
                <a:rPr kumimoji="1" lang="en-US" altLang="zh-CN" sz="2000" b="1" baseline="-25000"/>
                <a:t>3</a:t>
              </a:r>
              <a:r>
                <a:rPr kumimoji="1" lang="en-US" altLang="zh-CN" sz="2000" b="1"/>
                <a:t>· nH</a:t>
              </a:r>
              <a:r>
                <a:rPr kumimoji="1" lang="en-US" altLang="zh-CN" sz="2000" b="1" baseline="-25000"/>
                <a:t>2</a:t>
              </a:r>
              <a:r>
                <a:rPr kumimoji="1" lang="en-US" altLang="zh-CN" sz="2000" b="1"/>
                <a:t>O               LnOCl↓+2HCl + (n</a:t>
              </a:r>
              <a:r>
                <a:rPr kumimoji="1" lang="en-US" altLang="zh-CN" sz="2000" b="1">
                  <a:latin typeface="华康简黑" pitchFamily="49" charset="-122"/>
                  <a:ea typeface="华康简黑" pitchFamily="49" charset="-122"/>
                </a:rPr>
                <a:t>-</a:t>
              </a:r>
              <a:r>
                <a:rPr kumimoji="1" lang="en-US" altLang="zh-CN" sz="2000" b="1"/>
                <a:t>1) H</a:t>
              </a:r>
              <a:r>
                <a:rPr kumimoji="1" lang="en-US" altLang="zh-CN" sz="2000" b="1" baseline="-25000"/>
                <a:t>2</a:t>
              </a:r>
              <a:r>
                <a:rPr kumimoji="1" lang="en-US" altLang="zh-CN" sz="2000" b="1"/>
                <a:t>O</a:t>
              </a:r>
            </a:p>
            <a:p>
              <a:pPr eaLnBrk="0" hangingPunct="0">
                <a:lnSpc>
                  <a:spcPct val="130000"/>
                </a:lnSpc>
              </a:pPr>
              <a:r>
                <a:rPr kumimoji="1" lang="en-US" altLang="zh-CN" sz="2000" b="1"/>
                <a:t>       </a:t>
              </a:r>
              <a:r>
                <a:rPr kumimoji="1" lang="zh-CN" altLang="en-US" sz="2000" b="1"/>
                <a:t>因此，通常要在氯化氢气流中或氯化铵存在下或真空脱水的方法</a:t>
              </a:r>
            </a:p>
            <a:p>
              <a:pPr eaLnBrk="0" hangingPunct="0">
                <a:lnSpc>
                  <a:spcPct val="130000"/>
                </a:lnSpc>
              </a:pPr>
              <a:r>
                <a:rPr kumimoji="1" lang="zh-CN" altLang="en-US" sz="2000" b="1"/>
                <a:t>       制备.  氯化铵存在下会抑制 </a:t>
              </a:r>
              <a:r>
                <a:rPr kumimoji="1" lang="en-US" altLang="zh-CN" sz="2000" b="1"/>
                <a:t>LnOCl </a:t>
              </a:r>
              <a:r>
                <a:rPr kumimoji="1" lang="zh-CN" altLang="en-US" sz="2000" b="1"/>
                <a:t>的生成：</a:t>
              </a:r>
            </a:p>
            <a:p>
              <a:pPr eaLnBrk="0" hangingPunct="0">
                <a:lnSpc>
                  <a:spcPct val="130000"/>
                </a:lnSpc>
              </a:pPr>
              <a:r>
                <a:rPr kumimoji="1" lang="zh-CN" altLang="en-US" sz="2000" b="1"/>
                <a:t>               </a:t>
              </a:r>
              <a:r>
                <a:rPr kumimoji="1" lang="en-US" altLang="zh-CN" sz="2000" b="1"/>
                <a:t>LnOCl + NH</a:t>
              </a:r>
              <a:r>
                <a:rPr kumimoji="1" lang="en-US" altLang="zh-CN" sz="2000" b="1" baseline="-25000"/>
                <a:t>4</a:t>
              </a:r>
              <a:r>
                <a:rPr kumimoji="1" lang="en-US" altLang="zh-CN" sz="2000" b="1"/>
                <a:t>Cl                 LnCl</a:t>
              </a:r>
              <a:r>
                <a:rPr kumimoji="1" lang="en-US" altLang="zh-CN" sz="2000" b="1" baseline="-25000"/>
                <a:t>3 </a:t>
              </a:r>
              <a:r>
                <a:rPr kumimoji="1" lang="en-US" altLang="zh-CN" sz="2000" b="1"/>
                <a:t>+ H</a:t>
              </a:r>
              <a:r>
                <a:rPr kumimoji="1" lang="en-US" altLang="zh-CN" sz="2000" b="1" baseline="-25000"/>
                <a:t>2</a:t>
              </a:r>
              <a:r>
                <a:rPr kumimoji="1" lang="en-US" altLang="zh-CN" sz="2000" b="1"/>
                <a:t>O + 2 NH</a:t>
              </a:r>
              <a:r>
                <a:rPr kumimoji="1" lang="en-US" altLang="zh-CN" sz="2000" b="1" baseline="-25000"/>
                <a:t>3</a:t>
              </a:r>
              <a:endParaRPr kumimoji="1" lang="zh-CN" altLang="en-US" sz="2000" b="1" baseline="-25000"/>
            </a:p>
          </p:txBody>
        </p:sp>
        <p:grpSp>
          <p:nvGrpSpPr>
            <p:cNvPr id="69641" name="Group 9"/>
            <p:cNvGrpSpPr>
              <a:grpSpLocks/>
            </p:cNvGrpSpPr>
            <p:nvPr/>
          </p:nvGrpSpPr>
          <p:grpSpPr bwMode="auto">
            <a:xfrm>
              <a:off x="1968" y="1057"/>
              <a:ext cx="480" cy="48"/>
              <a:chOff x="2208" y="1968"/>
              <a:chExt cx="480" cy="48"/>
            </a:xfrm>
          </p:grpSpPr>
          <p:sp>
            <p:nvSpPr>
              <p:cNvPr id="69642" name="Line 10"/>
              <p:cNvSpPr>
                <a:spLocks noChangeShapeType="1"/>
              </p:cNvSpPr>
              <p:nvPr/>
            </p:nvSpPr>
            <p:spPr bwMode="auto">
              <a:xfrm>
                <a:off x="2208" y="1968"/>
                <a:ext cx="480" cy="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9643" name="Line 11"/>
              <p:cNvSpPr>
                <a:spLocks noChangeShapeType="1"/>
              </p:cNvSpPr>
              <p:nvPr/>
            </p:nvSpPr>
            <p:spPr bwMode="auto">
              <a:xfrm>
                <a:off x="2208" y="2016"/>
                <a:ext cx="480" cy="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9644" name="Text Box 12"/>
            <p:cNvSpPr txBox="1">
              <a:spLocks noChangeArrowheads="1"/>
            </p:cNvSpPr>
            <p:nvPr/>
          </p:nvSpPr>
          <p:spPr bwMode="auto">
            <a:xfrm>
              <a:off x="2352" y="1683"/>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t>∆ </a:t>
              </a:r>
            </a:p>
          </p:txBody>
        </p:sp>
      </p:grpSp>
      <p:grpSp>
        <p:nvGrpSpPr>
          <p:cNvPr id="69645" name="Group 13"/>
          <p:cNvGrpSpPr>
            <a:grpSpLocks/>
          </p:cNvGrpSpPr>
          <p:nvPr/>
        </p:nvGrpSpPr>
        <p:grpSpPr bwMode="auto">
          <a:xfrm>
            <a:off x="914400" y="3048000"/>
            <a:ext cx="7326313" cy="1423988"/>
            <a:chOff x="576" y="2208"/>
            <a:chExt cx="4615" cy="897"/>
          </a:xfrm>
        </p:grpSpPr>
        <p:pic>
          <p:nvPicPr>
            <p:cNvPr id="69646" name="Picture 14" descr="G:\Ic3\ChaptersFigures\ch12gifs\box1201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2208"/>
              <a:ext cx="4615" cy="897"/>
            </a:xfrm>
            <a:prstGeom prst="rect">
              <a:avLst/>
            </a:prstGeom>
            <a:noFill/>
            <a:extLst>
              <a:ext uri="{909E8E84-426E-40DD-AFC4-6F175D3DCCD1}">
                <a14:hiddenFill xmlns:a14="http://schemas.microsoft.com/office/drawing/2010/main">
                  <a:solidFill>
                    <a:srgbClr val="FFFFFF"/>
                  </a:solidFill>
                </a14:hiddenFill>
              </a:ext>
            </a:extLst>
          </p:spPr>
        </p:pic>
        <p:sp>
          <p:nvSpPr>
            <p:cNvPr id="69647" name="Text Box 15"/>
            <p:cNvSpPr txBox="1">
              <a:spLocks noChangeArrowheads="1"/>
            </p:cNvSpPr>
            <p:nvPr/>
          </p:nvSpPr>
          <p:spPr bwMode="auto">
            <a:xfrm>
              <a:off x="3408" y="2651"/>
              <a:ext cx="720" cy="19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LnCl</a:t>
              </a:r>
              <a:r>
                <a:rPr lang="en-US" altLang="zh-CN" sz="1400" b="1" baseline="-25000"/>
                <a:t>3</a:t>
              </a:r>
              <a:r>
                <a:rPr lang="en-US" altLang="zh-CN" sz="1400" b="1">
                  <a:cs typeface="Times New Roman" pitchFamily="18" charset="0"/>
                </a:rPr>
                <a:t>•</a:t>
              </a:r>
              <a:r>
                <a:rPr lang="en-US" altLang="zh-CN" sz="1400" b="1" i="1">
                  <a:cs typeface="Times New Roman" pitchFamily="18" charset="0"/>
                </a:rPr>
                <a:t>n</a:t>
              </a:r>
              <a:r>
                <a:rPr lang="en-US" altLang="zh-CN" sz="1400" b="1">
                  <a:cs typeface="Times New Roman" pitchFamily="18" charset="0"/>
                </a:rPr>
                <a:t>H</a:t>
              </a:r>
              <a:r>
                <a:rPr lang="en-US" altLang="zh-CN" sz="1400" b="1" baseline="-25000">
                  <a:cs typeface="Times New Roman" pitchFamily="18" charset="0"/>
                </a:rPr>
                <a:t>2</a:t>
              </a:r>
              <a:r>
                <a:rPr lang="en-US" altLang="zh-CN" sz="1400" b="1">
                  <a:cs typeface="Times New Roman" pitchFamily="18" charset="0"/>
                </a:rPr>
                <a:t>O</a:t>
              </a:r>
              <a:endParaRPr lang="en-US" altLang="zh-CN" sz="1400" b="1"/>
            </a:p>
          </p:txBody>
        </p:sp>
        <p:sp>
          <p:nvSpPr>
            <p:cNvPr id="69648" name="Text Box 16"/>
            <p:cNvSpPr txBox="1">
              <a:spLocks noChangeArrowheads="1"/>
            </p:cNvSpPr>
            <p:nvPr/>
          </p:nvSpPr>
          <p:spPr bwMode="auto">
            <a:xfrm>
              <a:off x="4800" y="2824"/>
              <a:ext cx="384" cy="2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HCl</a:t>
              </a:r>
            </a:p>
          </p:txBody>
        </p:sp>
        <p:sp>
          <p:nvSpPr>
            <p:cNvPr id="69649" name="Text Box 17"/>
            <p:cNvSpPr txBox="1">
              <a:spLocks noChangeArrowheads="1"/>
            </p:cNvSpPr>
            <p:nvPr/>
          </p:nvSpPr>
          <p:spPr bwMode="auto">
            <a:xfrm>
              <a:off x="1488" y="2938"/>
              <a:ext cx="480" cy="16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zh-CN" sz="1600" b="1" baseline="-25000"/>
            </a:p>
          </p:txBody>
        </p:sp>
        <p:sp>
          <p:nvSpPr>
            <p:cNvPr id="69650" name="Text Box 18"/>
            <p:cNvSpPr txBox="1">
              <a:spLocks noChangeArrowheads="1"/>
            </p:cNvSpPr>
            <p:nvPr/>
          </p:nvSpPr>
          <p:spPr bwMode="auto">
            <a:xfrm>
              <a:off x="624" y="2824"/>
              <a:ext cx="672" cy="2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HCl,H</a:t>
              </a:r>
              <a:r>
                <a:rPr lang="en-US" altLang="zh-CN" sz="1600" b="1" baseline="-25000"/>
                <a:t>2</a:t>
              </a:r>
              <a:r>
                <a:rPr lang="en-US" altLang="zh-CN" sz="1600" b="1"/>
                <a:t>O</a:t>
              </a:r>
            </a:p>
          </p:txBody>
        </p:sp>
        <p:sp>
          <p:nvSpPr>
            <p:cNvPr id="69651" name="Oval 19"/>
            <p:cNvSpPr>
              <a:spLocks noChangeArrowheads="1"/>
            </p:cNvSpPr>
            <p:nvPr/>
          </p:nvSpPr>
          <p:spPr bwMode="auto">
            <a:xfrm rot="-2049901">
              <a:off x="1645" y="2832"/>
              <a:ext cx="336" cy="140"/>
            </a:xfrm>
            <a:prstGeom prst="ellipse">
              <a:avLst/>
            </a:prstGeom>
            <a:solidFill>
              <a:schemeClr val="bg1"/>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9652" name="Group 20"/>
          <p:cNvGrpSpPr>
            <a:grpSpLocks/>
          </p:cNvGrpSpPr>
          <p:nvPr/>
        </p:nvGrpSpPr>
        <p:grpSpPr bwMode="auto">
          <a:xfrm>
            <a:off x="685800" y="4511675"/>
            <a:ext cx="8305800" cy="1584325"/>
            <a:chOff x="432" y="2842"/>
            <a:chExt cx="5232" cy="998"/>
          </a:xfrm>
        </p:grpSpPr>
        <p:sp>
          <p:nvSpPr>
            <p:cNvPr id="69653" name="Text Box 21"/>
            <p:cNvSpPr txBox="1">
              <a:spLocks noChangeArrowheads="1"/>
            </p:cNvSpPr>
            <p:nvPr/>
          </p:nvSpPr>
          <p:spPr bwMode="auto">
            <a:xfrm>
              <a:off x="432" y="2842"/>
              <a:ext cx="5232" cy="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5000"/>
                </a:lnSpc>
                <a:spcBef>
                  <a:spcPct val="50000"/>
                </a:spcBef>
              </a:pPr>
              <a:r>
                <a:rPr lang="zh-CN" altLang="en-US" sz="2000" b="1"/>
                <a:t>镧系元素硫酸盐与碱金属硫酸盐反应生成硫酸复盐：</a:t>
              </a:r>
            </a:p>
            <a:p>
              <a:pPr eaLnBrk="0" hangingPunct="0">
                <a:lnSpc>
                  <a:spcPct val="85000"/>
                </a:lnSpc>
                <a:spcBef>
                  <a:spcPct val="50000"/>
                </a:spcBef>
              </a:pPr>
              <a:r>
                <a:rPr lang="en-US" altLang="zh-CN" sz="2000" b="1" i="1"/>
                <a:t>X</a:t>
              </a:r>
              <a:r>
                <a:rPr lang="en-US" altLang="zh-CN" sz="2000" b="1"/>
                <a:t> Ln</a:t>
              </a:r>
              <a:r>
                <a:rPr lang="en-US" altLang="zh-CN" sz="2000" b="1" baseline="-25000"/>
                <a:t>2</a:t>
              </a:r>
              <a:r>
                <a:rPr lang="en-US" altLang="zh-CN" sz="2000" b="1"/>
                <a:t>(SO</a:t>
              </a:r>
              <a:r>
                <a:rPr lang="en-US" altLang="zh-CN" sz="2000" b="1" baseline="-25000"/>
                <a:t>4</a:t>
              </a:r>
              <a:r>
                <a:rPr lang="en-US" altLang="zh-CN" sz="2000" b="1"/>
                <a:t>)</a:t>
              </a:r>
              <a:r>
                <a:rPr lang="en-US" altLang="zh-CN" sz="2000" b="1" baseline="-25000"/>
                <a:t>3</a:t>
              </a:r>
              <a:r>
                <a:rPr lang="en-US" altLang="zh-CN" sz="2000" b="1"/>
                <a:t> + </a:t>
              </a:r>
              <a:r>
                <a:rPr lang="en-US" altLang="zh-CN" sz="2000" b="1" i="1"/>
                <a:t>y</a:t>
              </a:r>
              <a:r>
                <a:rPr lang="en-US" altLang="zh-CN" sz="2000" b="1"/>
                <a:t> M</a:t>
              </a:r>
              <a:r>
                <a:rPr lang="en-US" altLang="zh-CN" sz="2000" b="1" baseline="-25000"/>
                <a:t>2</a:t>
              </a:r>
              <a:r>
                <a:rPr lang="en-US" altLang="zh-CN" sz="2000" b="1"/>
                <a:t>SO</a:t>
              </a:r>
              <a:r>
                <a:rPr lang="en-US" altLang="zh-CN" sz="2000" b="1" baseline="-25000"/>
                <a:t>4</a:t>
              </a:r>
              <a:r>
                <a:rPr lang="en-US" altLang="zh-CN" sz="2000" b="1"/>
                <a:t> + </a:t>
              </a:r>
              <a:r>
                <a:rPr lang="en-US" altLang="zh-CN" sz="2000" b="1" i="1"/>
                <a:t>z</a:t>
              </a:r>
              <a:r>
                <a:rPr lang="en-US" altLang="zh-CN" sz="2000" b="1"/>
                <a:t> H</a:t>
              </a:r>
              <a:r>
                <a:rPr lang="en-US" altLang="zh-CN" sz="2000" b="1" baseline="-25000"/>
                <a:t>2</a:t>
              </a:r>
              <a:r>
                <a:rPr lang="en-US" altLang="zh-CN" sz="2000" b="1"/>
                <a:t>O                 </a:t>
              </a:r>
              <a:r>
                <a:rPr lang="en-US" altLang="zh-CN" sz="2000" b="1" i="1"/>
                <a:t>X</a:t>
              </a:r>
              <a:r>
                <a:rPr lang="en-US" altLang="zh-CN" sz="2000" b="1"/>
                <a:t> Ln</a:t>
              </a:r>
              <a:r>
                <a:rPr lang="en-US" altLang="zh-CN" sz="2000" b="1" baseline="-25000"/>
                <a:t>2</a:t>
              </a:r>
              <a:r>
                <a:rPr lang="en-US" altLang="zh-CN" sz="2000" b="1"/>
                <a:t>(SO</a:t>
              </a:r>
              <a:r>
                <a:rPr lang="en-US" altLang="zh-CN" sz="2000" b="1" baseline="-25000"/>
                <a:t>4</a:t>
              </a:r>
              <a:r>
                <a:rPr lang="en-US" altLang="zh-CN" sz="2000" b="1"/>
                <a:t>)</a:t>
              </a:r>
              <a:r>
                <a:rPr lang="en-US" altLang="zh-CN" sz="2000" b="1" baseline="-25000"/>
                <a:t>3</a:t>
              </a:r>
              <a:r>
                <a:rPr lang="en-US" altLang="zh-CN" sz="2000" b="1"/>
                <a:t> </a:t>
              </a:r>
              <a:r>
                <a:rPr lang="en-US" altLang="zh-CN" sz="2000" b="1">
                  <a:cs typeface="Times New Roman" pitchFamily="18" charset="0"/>
                </a:rPr>
                <a:t>•</a:t>
              </a:r>
              <a:r>
                <a:rPr lang="en-US" altLang="zh-CN" sz="2000" b="1" i="1"/>
                <a:t>y</a:t>
              </a:r>
              <a:r>
                <a:rPr lang="en-US" altLang="zh-CN" sz="2000" b="1"/>
                <a:t> M</a:t>
              </a:r>
              <a:r>
                <a:rPr lang="en-US" altLang="zh-CN" sz="2000" b="1" baseline="-25000"/>
                <a:t>2</a:t>
              </a:r>
              <a:r>
                <a:rPr lang="en-US" altLang="zh-CN" sz="2000" b="1"/>
                <a:t>SO</a:t>
              </a:r>
              <a:r>
                <a:rPr lang="en-US" altLang="zh-CN" sz="2000" b="1" baseline="-25000"/>
                <a:t>4</a:t>
              </a:r>
              <a:r>
                <a:rPr lang="en-US" altLang="zh-CN" sz="2000" b="1">
                  <a:cs typeface="Times New Roman" pitchFamily="18" charset="0"/>
                </a:rPr>
                <a:t>•</a:t>
              </a:r>
              <a:r>
                <a:rPr lang="en-US" altLang="zh-CN" sz="2000" b="1"/>
                <a:t> </a:t>
              </a:r>
              <a:r>
                <a:rPr lang="en-US" altLang="zh-CN" sz="2000" b="1" i="1"/>
                <a:t>z</a:t>
              </a:r>
              <a:r>
                <a:rPr lang="en-US" altLang="zh-CN" sz="2000" b="1"/>
                <a:t> H</a:t>
              </a:r>
              <a:r>
                <a:rPr lang="en-US" altLang="zh-CN" sz="2000" b="1" baseline="-25000"/>
                <a:t>2</a:t>
              </a:r>
              <a:r>
                <a:rPr lang="en-US" altLang="zh-CN" sz="2000" b="1"/>
                <a:t>O</a:t>
              </a:r>
            </a:p>
            <a:p>
              <a:pPr eaLnBrk="0" hangingPunct="0">
                <a:lnSpc>
                  <a:spcPct val="85000"/>
                </a:lnSpc>
                <a:spcBef>
                  <a:spcPct val="50000"/>
                </a:spcBef>
              </a:pPr>
              <a:r>
                <a:rPr lang="zh-CN" altLang="en-US" sz="2000" b="1"/>
                <a:t>这一反应再稀土元素的分离工艺中是十分有用的，无论是自身之间的</a:t>
              </a:r>
            </a:p>
            <a:p>
              <a:pPr eaLnBrk="0" hangingPunct="0">
                <a:lnSpc>
                  <a:spcPct val="85000"/>
                </a:lnSpc>
                <a:spcBef>
                  <a:spcPct val="50000"/>
                </a:spcBef>
              </a:pPr>
              <a:r>
                <a:rPr lang="zh-CN" altLang="en-US" sz="2000" b="1"/>
                <a:t>分离，还是稀土元素与非稀土元素（例如 大量 </a:t>
              </a:r>
              <a:r>
                <a:rPr lang="en-US" altLang="zh-CN" sz="2000" b="1"/>
                <a:t>Fe</a:t>
              </a:r>
              <a:r>
                <a:rPr lang="en-US" altLang="zh-CN" sz="2000" b="1" baseline="30000"/>
                <a:t>3+</a:t>
              </a:r>
              <a:r>
                <a:rPr lang="en-US" altLang="zh-CN" sz="2000" b="1"/>
                <a:t>）.</a:t>
              </a:r>
            </a:p>
          </p:txBody>
        </p:sp>
        <p:grpSp>
          <p:nvGrpSpPr>
            <p:cNvPr id="69654" name="Group 22"/>
            <p:cNvGrpSpPr>
              <a:grpSpLocks/>
            </p:cNvGrpSpPr>
            <p:nvPr/>
          </p:nvGrpSpPr>
          <p:grpSpPr bwMode="auto">
            <a:xfrm>
              <a:off x="2688" y="3194"/>
              <a:ext cx="480" cy="47"/>
              <a:chOff x="2208" y="1968"/>
              <a:chExt cx="480" cy="48"/>
            </a:xfrm>
          </p:grpSpPr>
          <p:sp>
            <p:nvSpPr>
              <p:cNvPr id="69655" name="Line 23"/>
              <p:cNvSpPr>
                <a:spLocks noChangeShapeType="1"/>
              </p:cNvSpPr>
              <p:nvPr/>
            </p:nvSpPr>
            <p:spPr bwMode="auto">
              <a:xfrm>
                <a:off x="2208" y="1968"/>
                <a:ext cx="480" cy="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9656" name="Line 24"/>
              <p:cNvSpPr>
                <a:spLocks noChangeShapeType="1"/>
              </p:cNvSpPr>
              <p:nvPr/>
            </p:nvSpPr>
            <p:spPr bwMode="auto">
              <a:xfrm>
                <a:off x="2208" y="2016"/>
                <a:ext cx="480" cy="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additive="base">
                                        <p:cTn id="7" dur="500" fill="hold"/>
                                        <p:tgtEl>
                                          <p:spTgt spid="69636"/>
                                        </p:tgtEl>
                                        <p:attrNameLst>
                                          <p:attrName>ppt_x</p:attrName>
                                        </p:attrNameLst>
                                      </p:cBhvr>
                                      <p:tavLst>
                                        <p:tav tm="0">
                                          <p:val>
                                            <p:strVal val="0-#ppt_w/2"/>
                                          </p:val>
                                        </p:tav>
                                        <p:tav tm="100000">
                                          <p:val>
                                            <p:strVal val="#ppt_x"/>
                                          </p:val>
                                        </p:tav>
                                      </p:tavLst>
                                    </p:anim>
                                    <p:anim calcmode="lin" valueType="num">
                                      <p:cBhvr additive="base">
                                        <p:cTn id="8" dur="500" fill="hold"/>
                                        <p:tgtEl>
                                          <p:spTgt spid="696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69645"/>
                                        </p:tgtEl>
                                        <p:attrNameLst>
                                          <p:attrName>style.visibility</p:attrName>
                                        </p:attrNameLst>
                                      </p:cBhvr>
                                      <p:to>
                                        <p:strVal val="visible"/>
                                      </p:to>
                                    </p:set>
                                    <p:anim calcmode="lin" valueType="num">
                                      <p:cBhvr additive="base">
                                        <p:cTn id="13" dur="5000" fill="hold"/>
                                        <p:tgtEl>
                                          <p:spTgt spid="69645"/>
                                        </p:tgtEl>
                                        <p:attrNameLst>
                                          <p:attrName>ppt_x</p:attrName>
                                        </p:attrNameLst>
                                      </p:cBhvr>
                                      <p:tavLst>
                                        <p:tav tm="0">
                                          <p:val>
                                            <p:strVal val="1+#ppt_w/2"/>
                                          </p:val>
                                        </p:tav>
                                        <p:tav tm="100000">
                                          <p:val>
                                            <p:strVal val="#ppt_x"/>
                                          </p:val>
                                        </p:tav>
                                      </p:tavLst>
                                    </p:anim>
                                    <p:anim calcmode="lin" valueType="num">
                                      <p:cBhvr additive="base">
                                        <p:cTn id="14" dur="5000" fill="hold"/>
                                        <p:tgtEl>
                                          <p:spTgt spid="696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9652"/>
                                        </p:tgtEl>
                                        <p:attrNameLst>
                                          <p:attrName>style.visibility</p:attrName>
                                        </p:attrNameLst>
                                      </p:cBhvr>
                                      <p:to>
                                        <p:strVal val="visible"/>
                                      </p:to>
                                    </p:set>
                                    <p:anim calcmode="lin" valueType="num">
                                      <p:cBhvr additive="base">
                                        <p:cTn id="19" dur="500" fill="hold"/>
                                        <p:tgtEl>
                                          <p:spTgt spid="69652"/>
                                        </p:tgtEl>
                                        <p:attrNameLst>
                                          <p:attrName>ppt_x</p:attrName>
                                        </p:attrNameLst>
                                      </p:cBhvr>
                                      <p:tavLst>
                                        <p:tav tm="0">
                                          <p:val>
                                            <p:strVal val="0-#ppt_w/2"/>
                                          </p:val>
                                        </p:tav>
                                        <p:tav tm="100000">
                                          <p:val>
                                            <p:strVal val="#ppt_x"/>
                                          </p:val>
                                        </p:tav>
                                      </p:tavLst>
                                    </p:anim>
                                    <p:anim calcmode="lin" valueType="num">
                                      <p:cBhvr additive="base">
                                        <p:cTn id="20" dur="500" fill="hold"/>
                                        <p:tgtEl>
                                          <p:spTgt spid="69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701675" y="669925"/>
            <a:ext cx="371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solidFill>
                  <a:srgbClr val="FF0000"/>
                </a:solidFill>
              </a:rPr>
              <a:t>3.</a:t>
            </a:r>
            <a:r>
              <a:rPr kumimoji="1" lang="zh-CN" altLang="en-US" sz="2000" b="1">
                <a:solidFill>
                  <a:srgbClr val="FFCC99"/>
                </a:solidFill>
              </a:rPr>
              <a:t>  </a:t>
            </a:r>
            <a:r>
              <a:rPr kumimoji="1" lang="en-US" altLang="zh-CN" sz="2000" b="1">
                <a:solidFill>
                  <a:srgbClr val="0000FF"/>
                </a:solidFill>
              </a:rPr>
              <a:t>Ce (</a:t>
            </a:r>
            <a:r>
              <a:rPr kumimoji="1" lang="zh-CN" altLang="en-US" sz="2000" b="1">
                <a:solidFill>
                  <a:srgbClr val="0000FF"/>
                </a:solidFill>
              </a:rPr>
              <a:t>Ⅳ</a:t>
            </a:r>
            <a:r>
              <a:rPr kumimoji="1" lang="en-US" altLang="zh-CN" sz="2000" b="1">
                <a:solidFill>
                  <a:srgbClr val="0000FF"/>
                </a:solidFill>
              </a:rPr>
              <a:t>) </a:t>
            </a:r>
            <a:r>
              <a:rPr kumimoji="1" lang="zh-CN" altLang="en-US" sz="2000" b="1">
                <a:solidFill>
                  <a:srgbClr val="0000FF"/>
                </a:solidFill>
                <a:ea typeface="黑体" pitchFamily="2" charset="-122"/>
              </a:rPr>
              <a:t>和</a:t>
            </a:r>
            <a:r>
              <a:rPr kumimoji="1" lang="zh-CN" altLang="en-US" sz="2000" b="1">
                <a:solidFill>
                  <a:srgbClr val="0000FF"/>
                </a:solidFill>
              </a:rPr>
              <a:t> </a:t>
            </a:r>
            <a:r>
              <a:rPr kumimoji="1" lang="en-US" altLang="zh-CN" sz="2000" b="1">
                <a:solidFill>
                  <a:srgbClr val="0000FF"/>
                </a:solidFill>
              </a:rPr>
              <a:t>Eu(</a:t>
            </a:r>
            <a:r>
              <a:rPr kumimoji="1" lang="zh-CN" altLang="en-US" sz="2000" b="1">
                <a:solidFill>
                  <a:srgbClr val="0000FF"/>
                </a:solidFill>
              </a:rPr>
              <a:t>Ⅱ</a:t>
            </a:r>
            <a:r>
              <a:rPr kumimoji="1" lang="en-US" altLang="zh-CN" sz="2000" b="1">
                <a:solidFill>
                  <a:srgbClr val="0000FF"/>
                </a:solidFill>
              </a:rPr>
              <a:t>) </a:t>
            </a:r>
            <a:r>
              <a:rPr kumimoji="1" lang="zh-CN" altLang="en-US" sz="2000" b="1">
                <a:solidFill>
                  <a:srgbClr val="0000FF"/>
                </a:solidFill>
                <a:ea typeface="黑体" pitchFamily="2" charset="-122"/>
              </a:rPr>
              <a:t>的化合物</a:t>
            </a:r>
          </a:p>
        </p:txBody>
      </p:sp>
      <p:sp>
        <p:nvSpPr>
          <p:cNvPr id="70662" name="Rectangle 6"/>
          <p:cNvSpPr>
            <a:spLocks noChangeArrowheads="1"/>
          </p:cNvSpPr>
          <p:nvPr/>
        </p:nvSpPr>
        <p:spPr bwMode="auto">
          <a:xfrm>
            <a:off x="984250" y="1144588"/>
            <a:ext cx="16065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ctr" hangingPunct="0">
              <a:lnSpc>
                <a:spcPct val="130000"/>
              </a:lnSpc>
            </a:pPr>
            <a:r>
              <a:rPr kumimoji="1" lang="en-US" altLang="zh-CN" sz="2000" b="1"/>
              <a:t>① Ce (</a:t>
            </a:r>
            <a:r>
              <a:rPr kumimoji="1" lang="zh-CN" altLang="en-US" sz="2000" b="1"/>
              <a:t>Ⅳ</a:t>
            </a:r>
            <a:r>
              <a:rPr kumimoji="1" lang="en-US" altLang="zh-CN" sz="2000" b="1"/>
              <a:t>) ，</a:t>
            </a:r>
          </a:p>
        </p:txBody>
      </p:sp>
      <p:graphicFrame>
        <p:nvGraphicFramePr>
          <p:cNvPr id="70663" name="Object 7"/>
          <p:cNvGraphicFramePr>
            <a:graphicFrameLocks noChangeAspect="1"/>
          </p:cNvGraphicFramePr>
          <p:nvPr/>
        </p:nvGraphicFramePr>
        <p:xfrm>
          <a:off x="2465388" y="1143000"/>
          <a:ext cx="2335212" cy="533400"/>
        </p:xfrm>
        <a:graphic>
          <a:graphicData uri="http://schemas.openxmlformats.org/presentationml/2006/ole">
            <mc:AlternateContent xmlns:mc="http://schemas.openxmlformats.org/markup-compatibility/2006">
              <mc:Choice xmlns:v="urn:schemas-microsoft-com:vml" Requires="v">
                <p:oleObj spid="_x0000_s70690" name="Equation" r:id="rId3" imgW="1143000" imgH="279360" progId="Equation.3">
                  <p:embed/>
                </p:oleObj>
              </mc:Choice>
              <mc:Fallback>
                <p:oleObj name="Equation" r:id="rId3" imgW="1143000" imgH="27936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388" y="1143000"/>
                        <a:ext cx="2335212" cy="533400"/>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5" name="Rectangle 9"/>
          <p:cNvSpPr>
            <a:spLocks noChangeArrowheads="1"/>
          </p:cNvSpPr>
          <p:nvPr/>
        </p:nvSpPr>
        <p:spPr bwMode="auto">
          <a:xfrm>
            <a:off x="1371600" y="2012950"/>
            <a:ext cx="1270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ctr" hangingPunct="0">
              <a:lnSpc>
                <a:spcPct val="130000"/>
              </a:lnSpc>
            </a:pPr>
            <a:r>
              <a:rPr kumimoji="1" lang="en-US" altLang="zh-CN" sz="2000" b="1"/>
              <a:t>● </a:t>
            </a:r>
            <a:r>
              <a:rPr kumimoji="1" lang="zh-CN" altLang="en-US" sz="2000" b="1"/>
              <a:t>铈量法</a:t>
            </a:r>
            <a:endParaRPr kumimoji="1" lang="en-US" altLang="zh-CN" sz="2000" b="1"/>
          </a:p>
        </p:txBody>
      </p:sp>
      <p:sp>
        <p:nvSpPr>
          <p:cNvPr id="70666" name="Rectangle 10"/>
          <p:cNvSpPr>
            <a:spLocks noChangeArrowheads="1"/>
          </p:cNvSpPr>
          <p:nvPr/>
        </p:nvSpPr>
        <p:spPr bwMode="auto">
          <a:xfrm>
            <a:off x="1371600" y="2376488"/>
            <a:ext cx="70104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ctr" hangingPunct="0">
              <a:lnSpc>
                <a:spcPct val="130000"/>
              </a:lnSpc>
            </a:pPr>
            <a:r>
              <a:rPr kumimoji="1" lang="zh-CN" altLang="en-US" sz="2000" b="1"/>
              <a:t>优点：</a:t>
            </a:r>
            <a:r>
              <a:rPr kumimoji="1" lang="en-US" altLang="zh-CN" sz="2000" b="1"/>
              <a:t>Ce(SO</a:t>
            </a:r>
            <a:r>
              <a:rPr kumimoji="1" lang="en-US" altLang="zh-CN" sz="2000" b="1" baseline="-25000"/>
              <a:t>4</a:t>
            </a:r>
            <a:r>
              <a:rPr kumimoji="1" lang="en-US" altLang="zh-CN" sz="2000" b="1"/>
              <a:t>)</a:t>
            </a:r>
            <a:r>
              <a:rPr kumimoji="1" lang="en-US" altLang="zh-CN" sz="2000" b="1" baseline="-25000"/>
              <a:t>2</a:t>
            </a:r>
            <a:r>
              <a:rPr kumimoji="1" lang="en-US" altLang="zh-CN" sz="2000" b="1"/>
              <a:t> · 2(NH</a:t>
            </a:r>
            <a:r>
              <a:rPr kumimoji="1" lang="en-US" altLang="zh-CN" sz="2000" b="1" baseline="-25000"/>
              <a:t>4</a:t>
            </a:r>
            <a:r>
              <a:rPr kumimoji="1" lang="en-US" altLang="zh-CN" sz="2000" b="1"/>
              <a:t>)</a:t>
            </a:r>
            <a:r>
              <a:rPr kumimoji="1" lang="en-US" altLang="zh-CN" sz="2000" b="1" baseline="-25000"/>
              <a:t>2</a:t>
            </a:r>
            <a:r>
              <a:rPr kumimoji="1" lang="en-US" altLang="zh-CN" sz="2000" b="1"/>
              <a:t> SO</a:t>
            </a:r>
            <a:r>
              <a:rPr kumimoji="1" lang="en-US" altLang="zh-CN" sz="2000" b="1" baseline="-25000"/>
              <a:t>4</a:t>
            </a:r>
            <a:r>
              <a:rPr kumimoji="1" lang="en-US" altLang="zh-CN" sz="2000" b="1"/>
              <a:t> · 2H</a:t>
            </a:r>
            <a:r>
              <a:rPr kumimoji="1" lang="en-US" altLang="zh-CN" sz="2000" b="1" baseline="-25000"/>
              <a:t>2</a:t>
            </a:r>
            <a:r>
              <a:rPr kumimoji="1" lang="en-US" altLang="zh-CN" sz="2000" b="1"/>
              <a:t>O</a:t>
            </a:r>
            <a:r>
              <a:rPr kumimoji="1" lang="zh-CN" altLang="en-US" sz="2000" b="1"/>
              <a:t>易制、易提纯、可直接配用，可在 </a:t>
            </a:r>
            <a:r>
              <a:rPr kumimoji="1" lang="en-US" altLang="zh-CN" sz="2000" b="1"/>
              <a:t>HCl </a:t>
            </a:r>
            <a:r>
              <a:rPr kumimoji="1" lang="zh-CN" altLang="en-US" sz="2000" b="1"/>
              <a:t>介质中滴定(</a:t>
            </a:r>
            <a:r>
              <a:rPr kumimoji="1" lang="en-US" altLang="zh-CN" sz="2000" b="1"/>
              <a:t>KMnO</a:t>
            </a:r>
            <a:r>
              <a:rPr kumimoji="1" lang="en-US" altLang="zh-CN" sz="2000" b="1" baseline="-25000"/>
              <a:t>4</a:t>
            </a:r>
            <a:r>
              <a:rPr kumimoji="1" lang="zh-CN" altLang="en-US" sz="2000" b="1"/>
              <a:t>法不行），无副作用</a:t>
            </a:r>
            <a:r>
              <a:rPr lang="zh-CN" altLang="en-US"/>
              <a:t>.</a:t>
            </a:r>
            <a:endParaRPr kumimoji="1" lang="zh-CN" altLang="en-US" sz="2000" b="1"/>
          </a:p>
        </p:txBody>
      </p:sp>
      <p:graphicFrame>
        <p:nvGraphicFramePr>
          <p:cNvPr id="70667" name="Object 11"/>
          <p:cNvGraphicFramePr>
            <a:graphicFrameLocks noChangeAspect="1"/>
          </p:cNvGraphicFramePr>
          <p:nvPr/>
        </p:nvGraphicFramePr>
        <p:xfrm>
          <a:off x="2743200" y="1905000"/>
          <a:ext cx="3200400" cy="596900"/>
        </p:xfrm>
        <a:graphic>
          <a:graphicData uri="http://schemas.openxmlformats.org/presentationml/2006/ole">
            <mc:AlternateContent xmlns:mc="http://schemas.openxmlformats.org/markup-compatibility/2006">
              <mc:Choice xmlns:v="urn:schemas-microsoft-com:vml" Requires="v">
                <p:oleObj spid="_x0000_s70691" name="Equation" r:id="rId5" imgW="1701720" imgH="317160" progId="Equation.3">
                  <p:embed/>
                </p:oleObj>
              </mc:Choice>
              <mc:Fallback>
                <p:oleObj name="Equation" r:id="rId5" imgW="1701720" imgH="31716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905000"/>
                        <a:ext cx="3200400" cy="596900"/>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9" name="Rectangle 13"/>
          <p:cNvSpPr>
            <a:spLocks noChangeArrowheads="1"/>
          </p:cNvSpPr>
          <p:nvPr/>
        </p:nvSpPr>
        <p:spPr bwMode="auto">
          <a:xfrm>
            <a:off x="990600" y="3244850"/>
            <a:ext cx="16208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ctr" hangingPunct="0">
              <a:lnSpc>
                <a:spcPct val="130000"/>
              </a:lnSpc>
            </a:pPr>
            <a:r>
              <a:rPr kumimoji="1" lang="en-US" altLang="zh-CN" sz="2000" b="1"/>
              <a:t>② Eu (Ⅱ) ，</a:t>
            </a:r>
          </a:p>
        </p:txBody>
      </p:sp>
      <p:graphicFrame>
        <p:nvGraphicFramePr>
          <p:cNvPr id="70670" name="Object 14"/>
          <p:cNvGraphicFramePr>
            <a:graphicFrameLocks noChangeAspect="1"/>
          </p:cNvGraphicFramePr>
          <p:nvPr/>
        </p:nvGraphicFramePr>
        <p:xfrm>
          <a:off x="2514600" y="3276600"/>
          <a:ext cx="2490788" cy="531813"/>
        </p:xfrm>
        <a:graphic>
          <a:graphicData uri="http://schemas.openxmlformats.org/presentationml/2006/ole">
            <mc:AlternateContent xmlns:mc="http://schemas.openxmlformats.org/markup-compatibility/2006">
              <mc:Choice xmlns:v="urn:schemas-microsoft-com:vml" Requires="v">
                <p:oleObj spid="_x0000_s70692" name="Equation" r:id="rId7" imgW="1307880" imgH="279360" progId="Equation.3">
                  <p:embed/>
                </p:oleObj>
              </mc:Choice>
              <mc:Fallback>
                <p:oleObj name="Equation" r:id="rId7" imgW="1307880" imgH="279360"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276600"/>
                        <a:ext cx="2490788" cy="531813"/>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71" name="Rectangle 15"/>
          <p:cNvSpPr>
            <a:spLocks noChangeArrowheads="1"/>
          </p:cNvSpPr>
          <p:nvPr/>
        </p:nvSpPr>
        <p:spPr bwMode="auto">
          <a:xfrm>
            <a:off x="762000" y="4800600"/>
            <a:ext cx="7620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ctr" hangingPunct="0">
              <a:lnSpc>
                <a:spcPct val="130000"/>
              </a:lnSpc>
            </a:pPr>
            <a:r>
              <a:rPr kumimoji="1" lang="zh-CN" altLang="en-US" sz="2000" b="1"/>
              <a:t>这里 </a:t>
            </a:r>
            <a:r>
              <a:rPr kumimoji="1" lang="en-US" altLang="zh-CN" sz="2000" b="1"/>
              <a:t>Eu(OH)</a:t>
            </a:r>
            <a:r>
              <a:rPr kumimoji="1" lang="en-US" altLang="zh-CN" sz="2000" b="1" baseline="-25000"/>
              <a:t>2</a:t>
            </a:r>
            <a:r>
              <a:rPr kumimoji="1" lang="en-US" altLang="zh-CN" sz="2000" b="1"/>
              <a:t> </a:t>
            </a:r>
            <a:r>
              <a:rPr kumimoji="1" lang="zh-CN" altLang="en-US" sz="2000" b="1"/>
              <a:t>沉淀的 </a:t>
            </a:r>
            <a:r>
              <a:rPr kumimoji="1" lang="en-US" altLang="zh-CN" sz="2000" b="1"/>
              <a:t>pH </a:t>
            </a:r>
            <a:r>
              <a:rPr kumimoji="1" lang="zh-CN" altLang="en-US" sz="2000" b="1"/>
              <a:t>较 </a:t>
            </a:r>
            <a:r>
              <a:rPr kumimoji="1" lang="en-US" altLang="zh-CN" sz="2000" b="1"/>
              <a:t>Ln(OH)</a:t>
            </a:r>
            <a:r>
              <a:rPr kumimoji="1" lang="en-US" altLang="zh-CN" sz="2000" b="1" baseline="-25000"/>
              <a:t>3</a:t>
            </a:r>
            <a:r>
              <a:rPr kumimoji="1" lang="en-US" altLang="zh-CN" sz="2000" b="1"/>
              <a:t> </a:t>
            </a:r>
            <a:r>
              <a:rPr kumimoji="1" lang="zh-CN" altLang="en-US" sz="2000" b="1"/>
              <a:t>高得多, 分离后的溶液中加入 </a:t>
            </a:r>
          </a:p>
          <a:p>
            <a:pPr eaLnBrk="0" fontAlgn="ctr" hangingPunct="0">
              <a:lnSpc>
                <a:spcPct val="130000"/>
              </a:lnSpc>
            </a:pPr>
            <a:r>
              <a:rPr kumimoji="1" lang="en-US" altLang="zh-CN" sz="2000" b="1"/>
              <a:t>BaCl</a:t>
            </a:r>
            <a:r>
              <a:rPr kumimoji="1" lang="en-US" altLang="zh-CN" sz="2000" b="1" baseline="-25000"/>
              <a:t>2</a:t>
            </a:r>
            <a:r>
              <a:rPr kumimoji="1" lang="en-US" altLang="zh-CN" sz="2000" b="1"/>
              <a:t> </a:t>
            </a:r>
            <a:r>
              <a:rPr kumimoji="1" lang="zh-CN" altLang="en-US" sz="2000" b="1"/>
              <a:t>和 </a:t>
            </a:r>
            <a:r>
              <a:rPr kumimoji="1" lang="en-US" altLang="zh-CN" sz="2000" b="1"/>
              <a:t>Na</a:t>
            </a:r>
            <a:r>
              <a:rPr kumimoji="1" lang="en-US" altLang="zh-CN" sz="2000" b="1" baseline="-25000"/>
              <a:t>2</a:t>
            </a:r>
            <a:r>
              <a:rPr kumimoji="1" lang="en-US" altLang="zh-CN" sz="2000" b="1"/>
              <a:t>SO</a:t>
            </a:r>
            <a:r>
              <a:rPr kumimoji="1" lang="en-US" altLang="zh-CN" sz="2000" b="1" baseline="-25000"/>
              <a:t>4</a:t>
            </a:r>
            <a:r>
              <a:rPr kumimoji="1" lang="zh-CN" altLang="en-US" sz="2000" b="1"/>
              <a:t>，可使 </a:t>
            </a:r>
            <a:r>
              <a:rPr kumimoji="1" lang="en-US" altLang="zh-CN" sz="2000" b="1"/>
              <a:t>EuSO</a:t>
            </a:r>
            <a:r>
              <a:rPr kumimoji="1" lang="en-US" altLang="zh-CN" sz="2000" b="1" baseline="-25000"/>
              <a:t>4</a:t>
            </a:r>
            <a:r>
              <a:rPr kumimoji="1" lang="en-US" altLang="zh-CN" sz="2000" b="1"/>
              <a:t> </a:t>
            </a:r>
            <a:r>
              <a:rPr kumimoji="1" lang="zh-CN" altLang="en-US" sz="2000" b="1"/>
              <a:t>和 </a:t>
            </a:r>
            <a:r>
              <a:rPr kumimoji="1" lang="en-US" altLang="zh-CN" sz="2000" b="1"/>
              <a:t>BaSO</a:t>
            </a:r>
            <a:r>
              <a:rPr kumimoji="1" lang="en-US" altLang="zh-CN" sz="2000" b="1" baseline="-25000"/>
              <a:t>4 </a:t>
            </a:r>
            <a:r>
              <a:rPr kumimoji="1" lang="zh-CN" altLang="en-US" sz="2000" b="1"/>
              <a:t>共沉, 用稀 </a:t>
            </a:r>
            <a:r>
              <a:rPr kumimoji="1" lang="en-US" altLang="zh-CN" sz="2000" b="1"/>
              <a:t>HNO</a:t>
            </a:r>
            <a:r>
              <a:rPr kumimoji="1" lang="en-US" altLang="zh-CN" sz="2000" b="1" baseline="-25000"/>
              <a:t>3 </a:t>
            </a:r>
            <a:r>
              <a:rPr kumimoji="1" lang="zh-CN" altLang="en-US" sz="2000" b="1"/>
              <a:t>洗, 沉淀</a:t>
            </a:r>
          </a:p>
          <a:p>
            <a:pPr eaLnBrk="0" fontAlgn="ctr" hangingPunct="0">
              <a:lnSpc>
                <a:spcPct val="130000"/>
              </a:lnSpc>
            </a:pPr>
            <a:r>
              <a:rPr kumimoji="1" lang="zh-CN" altLang="en-US" sz="2000" b="1"/>
              <a:t>中 </a:t>
            </a:r>
            <a:r>
              <a:rPr kumimoji="1" lang="en-US" altLang="zh-CN" sz="2000" b="1"/>
              <a:t>Eu</a:t>
            </a:r>
            <a:r>
              <a:rPr kumimoji="1" lang="en-US" altLang="zh-CN" sz="2000" b="1" baseline="30000"/>
              <a:t>2+</a:t>
            </a:r>
            <a:r>
              <a:rPr kumimoji="1" lang="en-US" altLang="zh-CN" sz="2000" b="1"/>
              <a:t>→Eu</a:t>
            </a:r>
            <a:r>
              <a:rPr kumimoji="1" lang="en-US" altLang="zh-CN" sz="2000" b="1" baseline="30000"/>
              <a:t>3+</a:t>
            </a:r>
            <a:r>
              <a:rPr kumimoji="1" lang="en-US" altLang="zh-CN" sz="2000" b="1"/>
              <a:t>(aq).     Eu</a:t>
            </a:r>
            <a:r>
              <a:rPr kumimoji="1" lang="en-US" altLang="zh-CN" sz="2000" b="1" baseline="30000"/>
              <a:t>2+</a:t>
            </a:r>
            <a:r>
              <a:rPr kumimoji="1" lang="zh-CN" altLang="en-US" sz="2000" b="1"/>
              <a:t>在空气中不稳定.</a:t>
            </a:r>
          </a:p>
        </p:txBody>
      </p:sp>
      <p:grpSp>
        <p:nvGrpSpPr>
          <p:cNvPr id="70672" name="Group 16"/>
          <p:cNvGrpSpPr>
            <a:grpSpLocks/>
          </p:cNvGrpSpPr>
          <p:nvPr/>
        </p:nvGrpSpPr>
        <p:grpSpPr bwMode="auto">
          <a:xfrm>
            <a:off x="1295400" y="3810000"/>
            <a:ext cx="5905500" cy="946150"/>
            <a:chOff x="816" y="2400"/>
            <a:chExt cx="3720" cy="596"/>
          </a:xfrm>
        </p:grpSpPr>
        <p:sp>
          <p:nvSpPr>
            <p:cNvPr id="70673" name="Rectangle 17"/>
            <p:cNvSpPr>
              <a:spLocks noChangeArrowheads="1"/>
            </p:cNvSpPr>
            <p:nvPr/>
          </p:nvSpPr>
          <p:spPr bwMode="auto">
            <a:xfrm>
              <a:off x="1104" y="2688"/>
              <a:ext cx="34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ctr" hangingPunct="0">
                <a:lnSpc>
                  <a:spcPct val="130000"/>
                </a:lnSpc>
              </a:pPr>
              <a:r>
                <a:rPr kumimoji="1" lang="zh-CN" altLang="en-US" sz="2000" b="1"/>
                <a:t>2 </a:t>
              </a:r>
              <a:r>
                <a:rPr kumimoji="1" lang="en-US" altLang="zh-CN" sz="2000" b="1"/>
                <a:t>Eu</a:t>
              </a:r>
              <a:r>
                <a:rPr kumimoji="1" lang="en-US" altLang="zh-CN" sz="2000" b="1" baseline="30000"/>
                <a:t>3+ </a:t>
              </a:r>
              <a:r>
                <a:rPr kumimoji="1" lang="en-US" altLang="zh-CN" sz="2000" b="1"/>
                <a:t>(aq)</a:t>
              </a:r>
              <a:r>
                <a:rPr kumimoji="1" lang="en-US" altLang="zh-CN" sz="2000" b="1" baseline="-25000"/>
                <a:t> </a:t>
              </a:r>
              <a:r>
                <a:rPr kumimoji="1" lang="en-US" altLang="zh-CN" sz="2000" b="1"/>
                <a:t>+ Zn(s)                Eu</a:t>
              </a:r>
              <a:r>
                <a:rPr kumimoji="1" lang="en-US" altLang="zh-CN" sz="2000" b="1" baseline="30000"/>
                <a:t>2+ </a:t>
              </a:r>
              <a:r>
                <a:rPr kumimoji="1" lang="en-US" altLang="zh-CN" sz="2000" b="1"/>
                <a:t>(aq)</a:t>
              </a:r>
              <a:r>
                <a:rPr kumimoji="1" lang="en-US" altLang="zh-CN" sz="2000" b="1" baseline="-25000"/>
                <a:t> </a:t>
              </a:r>
              <a:r>
                <a:rPr kumimoji="1" lang="en-US" altLang="zh-CN" sz="2000" b="1"/>
                <a:t>+ Zn</a:t>
              </a:r>
              <a:r>
                <a:rPr kumimoji="1" lang="en-US" altLang="zh-CN" sz="2000" b="1" baseline="30000"/>
                <a:t>2+</a:t>
              </a:r>
              <a:r>
                <a:rPr kumimoji="1" lang="en-US" altLang="zh-CN" sz="2000" b="1"/>
                <a:t> (aq) </a:t>
              </a:r>
            </a:p>
          </p:txBody>
        </p:sp>
        <p:sp>
          <p:nvSpPr>
            <p:cNvPr id="70674" name="Rectangle 18"/>
            <p:cNvSpPr>
              <a:spLocks noChangeArrowheads="1"/>
            </p:cNvSpPr>
            <p:nvPr/>
          </p:nvSpPr>
          <p:spPr bwMode="auto">
            <a:xfrm>
              <a:off x="816" y="2400"/>
              <a:ext cx="2148"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ctr" hangingPunct="0">
                <a:lnSpc>
                  <a:spcPct val="130000"/>
                </a:lnSpc>
              </a:pPr>
              <a:r>
                <a:rPr kumimoji="1" lang="en-US" altLang="zh-CN" sz="2000" b="1"/>
                <a:t>● </a:t>
              </a:r>
              <a:r>
                <a:rPr kumimoji="1" lang="zh-CN" altLang="en-US" sz="2000" b="1"/>
                <a:t>碱度法 (</a:t>
              </a:r>
              <a:r>
                <a:rPr kumimoji="1" lang="en-US" altLang="zh-CN" sz="2000" b="1"/>
                <a:t>alkalinity method)</a:t>
              </a:r>
            </a:p>
          </p:txBody>
        </p:sp>
        <p:grpSp>
          <p:nvGrpSpPr>
            <p:cNvPr id="70675" name="Group 19"/>
            <p:cNvGrpSpPr>
              <a:grpSpLocks/>
            </p:cNvGrpSpPr>
            <p:nvPr/>
          </p:nvGrpSpPr>
          <p:grpSpPr bwMode="auto">
            <a:xfrm>
              <a:off x="2448" y="2852"/>
              <a:ext cx="432" cy="48"/>
              <a:chOff x="2304" y="3168"/>
              <a:chExt cx="432" cy="48"/>
            </a:xfrm>
          </p:grpSpPr>
          <p:sp>
            <p:nvSpPr>
              <p:cNvPr id="70676" name="Line 20"/>
              <p:cNvSpPr>
                <a:spLocks noChangeShapeType="1"/>
              </p:cNvSpPr>
              <p:nvPr/>
            </p:nvSpPr>
            <p:spPr bwMode="auto">
              <a:xfrm>
                <a:off x="2304" y="3168"/>
                <a:ext cx="432"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677" name="Line 21"/>
              <p:cNvSpPr>
                <a:spLocks noChangeShapeType="1"/>
              </p:cNvSpPr>
              <p:nvPr/>
            </p:nvSpPr>
            <p:spPr bwMode="auto">
              <a:xfrm>
                <a:off x="2304" y="3216"/>
                <a:ext cx="432"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70678" name="Group 22"/>
          <p:cNvGrpSpPr>
            <a:grpSpLocks/>
          </p:cNvGrpSpPr>
          <p:nvPr/>
        </p:nvGrpSpPr>
        <p:grpSpPr bwMode="auto">
          <a:xfrm>
            <a:off x="1358900" y="1358900"/>
            <a:ext cx="5829300" cy="698500"/>
            <a:chOff x="856" y="856"/>
            <a:chExt cx="3672" cy="440"/>
          </a:xfrm>
        </p:grpSpPr>
        <p:grpSp>
          <p:nvGrpSpPr>
            <p:cNvPr id="70679" name="Group 23"/>
            <p:cNvGrpSpPr>
              <a:grpSpLocks/>
            </p:cNvGrpSpPr>
            <p:nvPr/>
          </p:nvGrpSpPr>
          <p:grpSpPr bwMode="auto">
            <a:xfrm>
              <a:off x="856" y="856"/>
              <a:ext cx="3672" cy="440"/>
              <a:chOff x="847" y="1272"/>
              <a:chExt cx="3672" cy="440"/>
            </a:xfrm>
          </p:grpSpPr>
          <p:sp>
            <p:nvSpPr>
              <p:cNvPr id="70680" name="Rectangle 24"/>
              <p:cNvSpPr>
                <a:spLocks noChangeArrowheads="1"/>
              </p:cNvSpPr>
              <p:nvPr/>
            </p:nvSpPr>
            <p:spPr bwMode="auto">
              <a:xfrm>
                <a:off x="847" y="1404"/>
                <a:ext cx="363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ctr" hangingPunct="0">
                  <a:lnSpc>
                    <a:spcPct val="130000"/>
                  </a:lnSpc>
                </a:pPr>
                <a:r>
                  <a:rPr kumimoji="1" lang="en-US" altLang="zh-CN" sz="2000" b="1"/>
                  <a:t>● </a:t>
                </a:r>
                <a:r>
                  <a:rPr kumimoji="1" lang="zh-CN" altLang="en-US" sz="2000" b="1"/>
                  <a:t>4 </a:t>
                </a:r>
                <a:r>
                  <a:rPr kumimoji="1" lang="en-US" altLang="zh-CN" sz="2000" b="1"/>
                  <a:t>Ce(NO)</a:t>
                </a:r>
                <a:r>
                  <a:rPr kumimoji="1" lang="en-US" altLang="zh-CN" sz="2000" b="1" baseline="-25000"/>
                  <a:t>3  </a:t>
                </a:r>
                <a:r>
                  <a:rPr kumimoji="1" lang="en-US" altLang="zh-CN" sz="2000" b="1"/>
                  <a:t>+ O</a:t>
                </a:r>
                <a:r>
                  <a:rPr kumimoji="1" lang="en-US" altLang="zh-CN" sz="2000" b="1" baseline="-25000"/>
                  <a:t>2</a:t>
                </a:r>
                <a:r>
                  <a:rPr kumimoji="1" lang="en-US" altLang="zh-CN" sz="2000" b="1"/>
                  <a:t> + 2 H</a:t>
                </a:r>
                <a:r>
                  <a:rPr kumimoji="1" lang="en-US" altLang="zh-CN" sz="2000" b="1" baseline="-25000"/>
                  <a:t>2</a:t>
                </a:r>
                <a:r>
                  <a:rPr kumimoji="1" lang="en-US" altLang="zh-CN" sz="2000" b="1"/>
                  <a:t>O                       4 Ce</a:t>
                </a:r>
                <a:r>
                  <a:rPr kumimoji="1" lang="en-US" altLang="zh-CN" sz="2000" b="1" baseline="-25000"/>
                  <a:t> </a:t>
                </a:r>
                <a:r>
                  <a:rPr kumimoji="1" lang="en-US" altLang="zh-CN" sz="2000" b="1"/>
                  <a:t>(OH)</a:t>
                </a:r>
                <a:r>
                  <a:rPr kumimoji="1" lang="en-US" altLang="zh-CN" sz="2000" b="1" baseline="-25000"/>
                  <a:t>4</a:t>
                </a:r>
                <a:endParaRPr kumimoji="1" lang="en-US" altLang="zh-CN" sz="2000" b="1"/>
              </a:p>
            </p:txBody>
          </p:sp>
          <p:sp>
            <p:nvSpPr>
              <p:cNvPr id="70681" name="Rectangle 25"/>
              <p:cNvSpPr>
                <a:spLocks noChangeArrowheads="1"/>
              </p:cNvSpPr>
              <p:nvPr/>
            </p:nvSpPr>
            <p:spPr bwMode="auto">
              <a:xfrm>
                <a:off x="3216" y="1272"/>
                <a:ext cx="1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2000" b="1"/>
                  <a:t>          pH=0.7~1.0</a:t>
                </a:r>
                <a:endParaRPr kumimoji="1" lang="zh-CN" altLang="en-US" sz="2000" b="1"/>
              </a:p>
            </p:txBody>
          </p:sp>
        </p:grpSp>
        <p:sp>
          <p:nvSpPr>
            <p:cNvPr id="70682" name="Line 26"/>
            <p:cNvSpPr>
              <a:spLocks noChangeShapeType="1"/>
            </p:cNvSpPr>
            <p:nvPr/>
          </p:nvSpPr>
          <p:spPr bwMode="auto">
            <a:xfrm>
              <a:off x="2832" y="1152"/>
              <a:ext cx="816"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683" name="Line 27"/>
            <p:cNvSpPr>
              <a:spLocks noChangeShapeType="1"/>
            </p:cNvSpPr>
            <p:nvPr/>
          </p:nvSpPr>
          <p:spPr bwMode="auto">
            <a:xfrm>
              <a:off x="2832" y="1200"/>
              <a:ext cx="816"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500" fill="hold"/>
                                        <p:tgtEl>
                                          <p:spTgt spid="70660"/>
                                        </p:tgtEl>
                                        <p:attrNameLst>
                                          <p:attrName>ppt_x</p:attrName>
                                        </p:attrNameLst>
                                      </p:cBhvr>
                                      <p:tavLst>
                                        <p:tav tm="0">
                                          <p:val>
                                            <p:strVal val="0-#ppt_w/2"/>
                                          </p:val>
                                        </p:tav>
                                        <p:tav tm="100000">
                                          <p:val>
                                            <p:strVal val="#ppt_x"/>
                                          </p:val>
                                        </p:tav>
                                      </p:tavLst>
                                    </p:anim>
                                    <p:anim calcmode="lin" valueType="num">
                                      <p:cBhvr additive="base">
                                        <p:cTn id="8" dur="500" fill="hold"/>
                                        <p:tgtEl>
                                          <p:spTgt spid="706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0678"/>
                                        </p:tgtEl>
                                        <p:attrNameLst>
                                          <p:attrName>style.visibility</p:attrName>
                                        </p:attrNameLst>
                                      </p:cBhvr>
                                      <p:to>
                                        <p:strVal val="visible"/>
                                      </p:to>
                                    </p:set>
                                    <p:anim calcmode="lin" valueType="num">
                                      <p:cBhvr additive="base">
                                        <p:cTn id="13" dur="500" fill="hold"/>
                                        <p:tgtEl>
                                          <p:spTgt spid="70678"/>
                                        </p:tgtEl>
                                        <p:attrNameLst>
                                          <p:attrName>ppt_x</p:attrName>
                                        </p:attrNameLst>
                                      </p:cBhvr>
                                      <p:tavLst>
                                        <p:tav tm="0">
                                          <p:val>
                                            <p:strVal val="0-#ppt_w/2"/>
                                          </p:val>
                                        </p:tav>
                                        <p:tav tm="100000">
                                          <p:val>
                                            <p:strVal val="#ppt_x"/>
                                          </p:val>
                                        </p:tav>
                                      </p:tavLst>
                                    </p:anim>
                                    <p:anim calcmode="lin" valueType="num">
                                      <p:cBhvr additive="base">
                                        <p:cTn id="14" dur="500" fill="hold"/>
                                        <p:tgtEl>
                                          <p:spTgt spid="7067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0672"/>
                                        </p:tgtEl>
                                        <p:attrNameLst>
                                          <p:attrName>style.visibility</p:attrName>
                                        </p:attrNameLst>
                                      </p:cBhvr>
                                      <p:to>
                                        <p:strVal val="visible"/>
                                      </p:to>
                                    </p:set>
                                    <p:anim calcmode="lin" valueType="num">
                                      <p:cBhvr additive="base">
                                        <p:cTn id="19" dur="500" fill="hold"/>
                                        <p:tgtEl>
                                          <p:spTgt spid="70672"/>
                                        </p:tgtEl>
                                        <p:attrNameLst>
                                          <p:attrName>ppt_x</p:attrName>
                                        </p:attrNameLst>
                                      </p:cBhvr>
                                      <p:tavLst>
                                        <p:tav tm="0">
                                          <p:val>
                                            <p:strVal val="0-#ppt_w/2"/>
                                          </p:val>
                                        </p:tav>
                                        <p:tav tm="100000">
                                          <p:val>
                                            <p:strVal val="#ppt_x"/>
                                          </p:val>
                                        </p:tav>
                                      </p:tavLst>
                                    </p:anim>
                                    <p:anim calcmode="lin" valueType="num">
                                      <p:cBhvr additive="base">
                                        <p:cTn id="20" dur="500" fill="hold"/>
                                        <p:tgtEl>
                                          <p:spTgt spid="7067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71"/>
                                        </p:tgtEl>
                                        <p:attrNameLst>
                                          <p:attrName>style.visibility</p:attrName>
                                        </p:attrNameLst>
                                      </p:cBhvr>
                                      <p:to>
                                        <p:strVal val="visible"/>
                                      </p:to>
                                    </p:set>
                                    <p:anim calcmode="lin" valueType="num">
                                      <p:cBhvr additive="base">
                                        <p:cTn id="25" dur="500" fill="hold"/>
                                        <p:tgtEl>
                                          <p:spTgt spid="70671"/>
                                        </p:tgtEl>
                                        <p:attrNameLst>
                                          <p:attrName>ppt_x</p:attrName>
                                        </p:attrNameLst>
                                      </p:cBhvr>
                                      <p:tavLst>
                                        <p:tav tm="0">
                                          <p:val>
                                            <p:strVal val="0-#ppt_w/2"/>
                                          </p:val>
                                        </p:tav>
                                        <p:tav tm="100000">
                                          <p:val>
                                            <p:strVal val="#ppt_x"/>
                                          </p:val>
                                        </p:tav>
                                      </p:tavLst>
                                    </p:anim>
                                    <p:anim calcmode="lin" valueType="num">
                                      <p:cBhvr additive="base">
                                        <p:cTn id="26" dur="500" fill="hold"/>
                                        <p:tgtEl>
                                          <p:spTgt spid="70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utoUpdateAnimBg="0"/>
      <p:bldP spid="7067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541784" y="469776"/>
            <a:ext cx="2409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US" altLang="zh-CN" sz="2000" b="1">
                <a:solidFill>
                  <a:srgbClr val="FF0000"/>
                </a:solidFill>
                <a:latin typeface="黑体" pitchFamily="2" charset="-122"/>
                <a:ea typeface="黑体" pitchFamily="2" charset="-122"/>
              </a:rPr>
              <a:t>4.</a:t>
            </a:r>
            <a:r>
              <a:rPr kumimoji="1" lang="en-US" altLang="zh-CN" sz="2000" b="1">
                <a:solidFill>
                  <a:srgbClr val="0000FF"/>
                </a:solidFill>
                <a:latin typeface="黑体" pitchFamily="2" charset="-122"/>
                <a:ea typeface="黑体" pitchFamily="2" charset="-122"/>
              </a:rPr>
              <a:t>  </a:t>
            </a:r>
            <a:r>
              <a:rPr kumimoji="1" lang="zh-CN" altLang="en-US" sz="2000" b="1">
                <a:solidFill>
                  <a:srgbClr val="0000FF"/>
                </a:solidFill>
                <a:latin typeface="黑体" pitchFamily="2" charset="-122"/>
                <a:ea typeface="黑体" pitchFamily="2" charset="-122"/>
              </a:rPr>
              <a:t>配位化合物</a:t>
            </a:r>
          </a:p>
        </p:txBody>
      </p:sp>
      <p:sp>
        <p:nvSpPr>
          <p:cNvPr id="71685" name="Rectangle 5"/>
          <p:cNvSpPr>
            <a:spLocks noChangeArrowheads="1"/>
          </p:cNvSpPr>
          <p:nvPr/>
        </p:nvSpPr>
        <p:spPr bwMode="auto">
          <a:xfrm>
            <a:off x="528190" y="979512"/>
            <a:ext cx="4910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dirty="0">
                <a:solidFill>
                  <a:srgbClr val="663300"/>
                </a:solidFill>
              </a:rPr>
              <a:t>①  稀土配合物与 </a:t>
            </a:r>
            <a:r>
              <a:rPr kumimoji="1" lang="en-US" altLang="zh-CN" sz="2000" b="1" i="1" dirty="0">
                <a:solidFill>
                  <a:srgbClr val="663300"/>
                </a:solidFill>
              </a:rPr>
              <a:t>d</a:t>
            </a:r>
            <a:r>
              <a:rPr kumimoji="1" lang="en-US" altLang="zh-CN" sz="2000" b="1" dirty="0">
                <a:solidFill>
                  <a:srgbClr val="663300"/>
                </a:solidFill>
              </a:rPr>
              <a:t> </a:t>
            </a:r>
            <a:r>
              <a:rPr kumimoji="1" lang="zh-CN" altLang="en-US" sz="2000" b="1" dirty="0">
                <a:solidFill>
                  <a:srgbClr val="663300"/>
                </a:solidFill>
              </a:rPr>
              <a:t>过渡金属配合物的比较</a:t>
            </a:r>
          </a:p>
        </p:txBody>
      </p:sp>
      <p:sp>
        <p:nvSpPr>
          <p:cNvPr id="71686" name="Rectangle 6"/>
          <p:cNvSpPr>
            <a:spLocks noChangeArrowheads="1"/>
          </p:cNvSpPr>
          <p:nvPr/>
        </p:nvSpPr>
        <p:spPr bwMode="auto">
          <a:xfrm>
            <a:off x="526504" y="1436712"/>
            <a:ext cx="670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t>●  </a:t>
            </a:r>
            <a:r>
              <a:rPr kumimoji="1" lang="en-US" altLang="zh-CN" sz="2000" b="1"/>
              <a:t>Ln</a:t>
            </a:r>
            <a:r>
              <a:rPr kumimoji="1" lang="en-US" altLang="zh-CN" sz="2000" b="1" baseline="30000"/>
              <a:t>3+</a:t>
            </a:r>
            <a:r>
              <a:rPr kumimoji="1" lang="zh-CN" altLang="en-US" sz="2000" b="1"/>
              <a:t>因屏蔽稳定化能只有4.18 </a:t>
            </a:r>
            <a:r>
              <a:rPr kumimoji="1" lang="en-US" altLang="zh-CN" sz="2000" b="1"/>
              <a:t>kJ · mol</a:t>
            </a:r>
            <a:r>
              <a:rPr kumimoji="1" lang="en-US" altLang="zh-CN" sz="2000" b="1" baseline="30000">
                <a:latin typeface="华康简黑" pitchFamily="49" charset="-122"/>
                <a:ea typeface="华康简黑" pitchFamily="49" charset="-122"/>
              </a:rPr>
              <a:t>-</a:t>
            </a:r>
            <a:r>
              <a:rPr kumimoji="1" lang="en-US" altLang="zh-CN" sz="2000" b="1" baseline="30000"/>
              <a:t>1</a:t>
            </a:r>
            <a:r>
              <a:rPr kumimoji="1" lang="en-US" altLang="zh-CN" sz="2000" b="1"/>
              <a:t>，d </a:t>
            </a:r>
            <a:r>
              <a:rPr kumimoji="1" lang="zh-CN" altLang="en-US" sz="2000" b="1"/>
              <a:t>区配合物的</a:t>
            </a:r>
          </a:p>
          <a:p>
            <a:pPr eaLnBrk="0" hangingPunct="0"/>
            <a:r>
              <a:rPr kumimoji="1" lang="zh-CN" altLang="en-US" sz="2000" b="1"/>
              <a:t>      ≥ 418 </a:t>
            </a:r>
            <a:r>
              <a:rPr kumimoji="1" lang="en-US" altLang="zh-CN" sz="2000" b="1"/>
              <a:t>kJ · mol</a:t>
            </a:r>
            <a:r>
              <a:rPr kumimoji="1" lang="en-US" altLang="zh-CN" sz="2000" b="1" baseline="30000">
                <a:latin typeface="华康简黑" pitchFamily="49" charset="-122"/>
                <a:ea typeface="华康简黑" pitchFamily="49" charset="-122"/>
              </a:rPr>
              <a:t>-</a:t>
            </a:r>
            <a:r>
              <a:rPr kumimoji="1" lang="en-US" altLang="zh-CN" sz="2000" b="1" baseline="30000"/>
              <a:t>1</a:t>
            </a:r>
            <a:r>
              <a:rPr kumimoji="1" lang="en-US" altLang="zh-CN" sz="2000" b="1"/>
              <a:t>；</a:t>
            </a:r>
            <a:endParaRPr kumimoji="1" lang="zh-CN" altLang="en-US" sz="2000" b="1"/>
          </a:p>
        </p:txBody>
      </p:sp>
      <p:sp>
        <p:nvSpPr>
          <p:cNvPr id="71687" name="Rectangle 7"/>
          <p:cNvSpPr>
            <a:spLocks noChangeArrowheads="1"/>
          </p:cNvSpPr>
          <p:nvPr/>
        </p:nvSpPr>
        <p:spPr bwMode="auto">
          <a:xfrm>
            <a:off x="526504" y="2106637"/>
            <a:ext cx="6705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dirty="0"/>
              <a:t>●  </a:t>
            </a:r>
            <a:r>
              <a:rPr kumimoji="1" lang="en-US" altLang="zh-CN" sz="2000" b="1" dirty="0"/>
              <a:t>4</a:t>
            </a:r>
            <a:r>
              <a:rPr kumimoji="1" lang="en-US" altLang="zh-CN" sz="2000" b="1" i="1" dirty="0"/>
              <a:t>f</a:t>
            </a:r>
            <a:r>
              <a:rPr kumimoji="1" lang="zh-CN" altLang="en-US" sz="2000" b="1" dirty="0"/>
              <a:t>  轨道深埋于 充满的 5</a:t>
            </a:r>
            <a:r>
              <a:rPr kumimoji="1" lang="en-US" altLang="zh-CN" sz="2000" b="1" dirty="0"/>
              <a:t>s </a:t>
            </a:r>
            <a:r>
              <a:rPr kumimoji="1" lang="zh-CN" altLang="en-US" sz="2000" b="1" dirty="0"/>
              <a:t>和 5</a:t>
            </a:r>
            <a:r>
              <a:rPr kumimoji="1" lang="en-US" altLang="zh-CN" sz="2000" b="1" i="1" dirty="0"/>
              <a:t>p </a:t>
            </a:r>
            <a:r>
              <a:rPr kumimoji="1" lang="zh-CN" altLang="en-US" sz="2000" b="1" dirty="0"/>
              <a:t>轨道之下，被屏蔽，难</a:t>
            </a:r>
          </a:p>
          <a:p>
            <a:pPr eaLnBrk="0" hangingPunct="0"/>
            <a:r>
              <a:rPr kumimoji="1" lang="zh-CN" altLang="en-US" sz="2000" b="1" dirty="0"/>
              <a:t>       以发生导致 </a:t>
            </a:r>
            <a:r>
              <a:rPr kumimoji="1" lang="en-US" altLang="zh-CN" sz="2000" b="1" i="1" dirty="0"/>
              <a:t>d </a:t>
            </a:r>
            <a:r>
              <a:rPr kumimoji="1" lang="zh-CN" altLang="en-US" sz="2000" b="1" dirty="0"/>
              <a:t>轨道分裂的那种金属与配体轨道间的强</a:t>
            </a:r>
          </a:p>
          <a:p>
            <a:pPr eaLnBrk="0" hangingPunct="0"/>
            <a:r>
              <a:rPr kumimoji="1" lang="zh-CN" altLang="en-US" sz="2000" b="1" dirty="0"/>
              <a:t>      相互作用，配合时贡献小，与 </a:t>
            </a:r>
            <a:r>
              <a:rPr kumimoji="1" lang="en-US" altLang="zh-CN" sz="2000" b="1" dirty="0"/>
              <a:t>L </a:t>
            </a:r>
            <a:r>
              <a:rPr kumimoji="1" lang="zh-CN" altLang="en-US" sz="2000" b="1" dirty="0"/>
              <a:t>间以离子键为主；</a:t>
            </a:r>
          </a:p>
        </p:txBody>
      </p:sp>
      <p:sp>
        <p:nvSpPr>
          <p:cNvPr id="71688" name="Rectangle 8"/>
          <p:cNvSpPr>
            <a:spLocks noChangeArrowheads="1"/>
          </p:cNvSpPr>
          <p:nvPr/>
        </p:nvSpPr>
        <p:spPr bwMode="auto">
          <a:xfrm>
            <a:off x="526504" y="3036912"/>
            <a:ext cx="678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t>●  配位原子的配位能力顺序</a:t>
            </a:r>
          </a:p>
          <a:p>
            <a:pPr eaLnBrk="0" hangingPunct="0"/>
            <a:r>
              <a:rPr kumimoji="1" lang="zh-CN" altLang="en-US" sz="2000" b="1"/>
              <a:t>      为0&gt;</a:t>
            </a:r>
            <a:r>
              <a:rPr kumimoji="1" lang="en-US" altLang="zh-CN" sz="2000" b="1"/>
              <a:t>N&gt;S，</a:t>
            </a:r>
            <a:r>
              <a:rPr kumimoji="1" lang="zh-CN" altLang="en-US" sz="2000" b="1"/>
              <a:t>而</a:t>
            </a:r>
            <a:r>
              <a:rPr kumimoji="1" lang="en-US" altLang="zh-CN" sz="2000" b="1"/>
              <a:t>d</a:t>
            </a:r>
            <a:r>
              <a:rPr kumimoji="1" lang="zh-CN" altLang="en-US" sz="2000" b="1"/>
              <a:t>区配合物的</a:t>
            </a:r>
          </a:p>
          <a:p>
            <a:pPr eaLnBrk="0" hangingPunct="0"/>
            <a:r>
              <a:rPr kumimoji="1" lang="zh-CN" altLang="en-US" sz="2000" b="1"/>
              <a:t>      顺序为</a:t>
            </a:r>
          </a:p>
          <a:p>
            <a:pPr eaLnBrk="0" hangingPunct="0"/>
            <a:r>
              <a:rPr kumimoji="1" lang="zh-CN" altLang="en-US" sz="2000" b="1"/>
              <a:t>            </a:t>
            </a:r>
            <a:r>
              <a:rPr kumimoji="1" lang="en-US" altLang="zh-CN" sz="2000" b="1"/>
              <a:t>N&gt;S&gt;O </a:t>
            </a:r>
            <a:r>
              <a:rPr kumimoji="1" lang="zh-CN" altLang="en-US" sz="2000" b="1"/>
              <a:t>或  </a:t>
            </a:r>
            <a:r>
              <a:rPr kumimoji="1" lang="en-US" altLang="zh-CN" sz="2000" b="1"/>
              <a:t>S&gt;N&gt;O；</a:t>
            </a:r>
            <a:endParaRPr kumimoji="1" lang="en-US" altLang="zh-CN" sz="2000" b="1" baseline="30000"/>
          </a:p>
        </p:txBody>
      </p:sp>
      <p:sp>
        <p:nvSpPr>
          <p:cNvPr id="71689" name="Rectangle 9"/>
          <p:cNvSpPr>
            <a:spLocks noChangeArrowheads="1"/>
          </p:cNvSpPr>
          <p:nvPr/>
        </p:nvSpPr>
        <p:spPr bwMode="auto">
          <a:xfrm>
            <a:off x="526504" y="4392637"/>
            <a:ext cx="55387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t>●  因半径大，对</a:t>
            </a:r>
            <a:r>
              <a:rPr kumimoji="1" lang="en-US" altLang="zh-CN" sz="2000" b="1"/>
              <a:t>L</a:t>
            </a:r>
            <a:r>
              <a:rPr kumimoji="1" lang="zh-CN" altLang="en-US" sz="2000" b="1"/>
              <a:t>的静电引力</a:t>
            </a:r>
          </a:p>
          <a:p>
            <a:pPr eaLnBrk="0" hangingPunct="0"/>
            <a:r>
              <a:rPr kumimoji="1" lang="zh-CN" altLang="en-US" sz="2000" b="1"/>
              <a:t>      小，键强较弱；</a:t>
            </a:r>
            <a:endParaRPr kumimoji="1" lang="zh-CN" altLang="en-US" sz="2000" b="1" baseline="30000"/>
          </a:p>
        </p:txBody>
      </p:sp>
      <p:sp>
        <p:nvSpPr>
          <p:cNvPr id="71690" name="Rectangle 10"/>
          <p:cNvSpPr>
            <a:spLocks noChangeArrowheads="1"/>
          </p:cNvSpPr>
          <p:nvPr/>
        </p:nvSpPr>
        <p:spPr bwMode="auto">
          <a:xfrm>
            <a:off x="526504" y="5094312"/>
            <a:ext cx="365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t>●  </a:t>
            </a:r>
            <a:r>
              <a:rPr kumimoji="1" lang="en-US" altLang="zh-CN" sz="2000" b="1"/>
              <a:t>CN</a:t>
            </a:r>
            <a:r>
              <a:rPr kumimoji="1" lang="zh-CN" altLang="en-US" sz="2000" b="1"/>
              <a:t>大，可是 6~12，而 </a:t>
            </a:r>
            <a:r>
              <a:rPr kumimoji="1" lang="en-US" altLang="zh-CN" sz="2000" b="1" i="1"/>
              <a:t>d</a:t>
            </a:r>
            <a:r>
              <a:rPr kumimoji="1" lang="en-US" altLang="zh-CN" sz="2000" b="1"/>
              <a:t> </a:t>
            </a:r>
            <a:r>
              <a:rPr kumimoji="1" lang="zh-CN" altLang="en-US" sz="2000" b="1"/>
              <a:t>区</a:t>
            </a:r>
          </a:p>
          <a:p>
            <a:pPr eaLnBrk="0" hangingPunct="0"/>
            <a:r>
              <a:rPr kumimoji="1" lang="zh-CN" altLang="en-US" sz="2000" b="1"/>
              <a:t>       的  </a:t>
            </a:r>
            <a:r>
              <a:rPr kumimoji="1" lang="en-US" altLang="zh-CN" sz="2000" b="1"/>
              <a:t>CN </a:t>
            </a:r>
            <a:r>
              <a:rPr kumimoji="1" lang="zh-CN" altLang="en-US" sz="2000" b="1"/>
              <a:t>常为 4 或 6 .</a:t>
            </a:r>
          </a:p>
        </p:txBody>
      </p:sp>
      <p:pic>
        <p:nvPicPr>
          <p:cNvPr id="71691" name="Picture 11" descr="G:\Ic3\La\images\Laacca3oh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104" y="3646512"/>
            <a:ext cx="30480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additive="base">
                                        <p:cTn id="7" dur="500" fill="hold"/>
                                        <p:tgtEl>
                                          <p:spTgt spid="71684"/>
                                        </p:tgtEl>
                                        <p:attrNameLst>
                                          <p:attrName>ppt_x</p:attrName>
                                        </p:attrNameLst>
                                      </p:cBhvr>
                                      <p:tavLst>
                                        <p:tav tm="0">
                                          <p:val>
                                            <p:strVal val="0-#ppt_w/2"/>
                                          </p:val>
                                        </p:tav>
                                        <p:tav tm="100000">
                                          <p:val>
                                            <p:strVal val="#ppt_x"/>
                                          </p:val>
                                        </p:tav>
                                      </p:tavLst>
                                    </p:anim>
                                    <p:anim calcmode="lin" valueType="num">
                                      <p:cBhvr additive="base">
                                        <p:cTn id="8" dur="500" fill="hold"/>
                                        <p:tgtEl>
                                          <p:spTgt spid="716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5"/>
                                        </p:tgtEl>
                                        <p:attrNameLst>
                                          <p:attrName>style.visibility</p:attrName>
                                        </p:attrNameLst>
                                      </p:cBhvr>
                                      <p:to>
                                        <p:strVal val="visible"/>
                                      </p:to>
                                    </p:set>
                                    <p:anim calcmode="lin" valueType="num">
                                      <p:cBhvr additive="base">
                                        <p:cTn id="13" dur="500" fill="hold"/>
                                        <p:tgtEl>
                                          <p:spTgt spid="71685"/>
                                        </p:tgtEl>
                                        <p:attrNameLst>
                                          <p:attrName>ppt_x</p:attrName>
                                        </p:attrNameLst>
                                      </p:cBhvr>
                                      <p:tavLst>
                                        <p:tav tm="0">
                                          <p:val>
                                            <p:strVal val="0-#ppt_w/2"/>
                                          </p:val>
                                        </p:tav>
                                        <p:tav tm="100000">
                                          <p:val>
                                            <p:strVal val="#ppt_x"/>
                                          </p:val>
                                        </p:tav>
                                      </p:tavLst>
                                    </p:anim>
                                    <p:anim calcmode="lin" valueType="num">
                                      <p:cBhvr additive="base">
                                        <p:cTn id="14" dur="500" fill="hold"/>
                                        <p:tgtEl>
                                          <p:spTgt spid="716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6"/>
                                        </p:tgtEl>
                                        <p:attrNameLst>
                                          <p:attrName>style.visibility</p:attrName>
                                        </p:attrNameLst>
                                      </p:cBhvr>
                                      <p:to>
                                        <p:strVal val="visible"/>
                                      </p:to>
                                    </p:set>
                                    <p:anim calcmode="lin" valueType="num">
                                      <p:cBhvr additive="base">
                                        <p:cTn id="19" dur="500" fill="hold"/>
                                        <p:tgtEl>
                                          <p:spTgt spid="71686"/>
                                        </p:tgtEl>
                                        <p:attrNameLst>
                                          <p:attrName>ppt_x</p:attrName>
                                        </p:attrNameLst>
                                      </p:cBhvr>
                                      <p:tavLst>
                                        <p:tav tm="0">
                                          <p:val>
                                            <p:strVal val="0-#ppt_w/2"/>
                                          </p:val>
                                        </p:tav>
                                        <p:tav tm="100000">
                                          <p:val>
                                            <p:strVal val="#ppt_x"/>
                                          </p:val>
                                        </p:tav>
                                      </p:tavLst>
                                    </p:anim>
                                    <p:anim calcmode="lin" valueType="num">
                                      <p:cBhvr additive="base">
                                        <p:cTn id="20" dur="500" fill="hold"/>
                                        <p:tgtEl>
                                          <p:spTgt spid="7168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687"/>
                                        </p:tgtEl>
                                        <p:attrNameLst>
                                          <p:attrName>style.visibility</p:attrName>
                                        </p:attrNameLst>
                                      </p:cBhvr>
                                      <p:to>
                                        <p:strVal val="visible"/>
                                      </p:to>
                                    </p:set>
                                    <p:anim calcmode="lin" valueType="num">
                                      <p:cBhvr additive="base">
                                        <p:cTn id="25" dur="500" fill="hold"/>
                                        <p:tgtEl>
                                          <p:spTgt spid="71687"/>
                                        </p:tgtEl>
                                        <p:attrNameLst>
                                          <p:attrName>ppt_x</p:attrName>
                                        </p:attrNameLst>
                                      </p:cBhvr>
                                      <p:tavLst>
                                        <p:tav tm="0">
                                          <p:val>
                                            <p:strVal val="0-#ppt_w/2"/>
                                          </p:val>
                                        </p:tav>
                                        <p:tav tm="100000">
                                          <p:val>
                                            <p:strVal val="#ppt_x"/>
                                          </p:val>
                                        </p:tav>
                                      </p:tavLst>
                                    </p:anim>
                                    <p:anim calcmode="lin" valueType="num">
                                      <p:cBhvr additive="base">
                                        <p:cTn id="26" dur="500" fill="hold"/>
                                        <p:tgtEl>
                                          <p:spTgt spid="7168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688"/>
                                        </p:tgtEl>
                                        <p:attrNameLst>
                                          <p:attrName>style.visibility</p:attrName>
                                        </p:attrNameLst>
                                      </p:cBhvr>
                                      <p:to>
                                        <p:strVal val="visible"/>
                                      </p:to>
                                    </p:set>
                                    <p:anim calcmode="lin" valueType="num">
                                      <p:cBhvr additive="base">
                                        <p:cTn id="31" dur="500" fill="hold"/>
                                        <p:tgtEl>
                                          <p:spTgt spid="71688"/>
                                        </p:tgtEl>
                                        <p:attrNameLst>
                                          <p:attrName>ppt_x</p:attrName>
                                        </p:attrNameLst>
                                      </p:cBhvr>
                                      <p:tavLst>
                                        <p:tav tm="0">
                                          <p:val>
                                            <p:strVal val="0-#ppt_w/2"/>
                                          </p:val>
                                        </p:tav>
                                        <p:tav tm="100000">
                                          <p:val>
                                            <p:strVal val="#ppt_x"/>
                                          </p:val>
                                        </p:tav>
                                      </p:tavLst>
                                    </p:anim>
                                    <p:anim calcmode="lin" valueType="num">
                                      <p:cBhvr additive="base">
                                        <p:cTn id="32" dur="500" fill="hold"/>
                                        <p:tgtEl>
                                          <p:spTgt spid="7168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689"/>
                                        </p:tgtEl>
                                        <p:attrNameLst>
                                          <p:attrName>style.visibility</p:attrName>
                                        </p:attrNameLst>
                                      </p:cBhvr>
                                      <p:to>
                                        <p:strVal val="visible"/>
                                      </p:to>
                                    </p:set>
                                    <p:anim calcmode="lin" valueType="num">
                                      <p:cBhvr additive="base">
                                        <p:cTn id="37" dur="500" fill="hold"/>
                                        <p:tgtEl>
                                          <p:spTgt spid="71689"/>
                                        </p:tgtEl>
                                        <p:attrNameLst>
                                          <p:attrName>ppt_x</p:attrName>
                                        </p:attrNameLst>
                                      </p:cBhvr>
                                      <p:tavLst>
                                        <p:tav tm="0">
                                          <p:val>
                                            <p:strVal val="0-#ppt_w/2"/>
                                          </p:val>
                                        </p:tav>
                                        <p:tav tm="100000">
                                          <p:val>
                                            <p:strVal val="#ppt_x"/>
                                          </p:val>
                                        </p:tav>
                                      </p:tavLst>
                                    </p:anim>
                                    <p:anim calcmode="lin" valueType="num">
                                      <p:cBhvr additive="base">
                                        <p:cTn id="38" dur="500" fill="hold"/>
                                        <p:tgtEl>
                                          <p:spTgt spid="7168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690"/>
                                        </p:tgtEl>
                                        <p:attrNameLst>
                                          <p:attrName>style.visibility</p:attrName>
                                        </p:attrNameLst>
                                      </p:cBhvr>
                                      <p:to>
                                        <p:strVal val="visible"/>
                                      </p:to>
                                    </p:set>
                                    <p:anim calcmode="lin" valueType="num">
                                      <p:cBhvr additive="base">
                                        <p:cTn id="43" dur="500" fill="hold"/>
                                        <p:tgtEl>
                                          <p:spTgt spid="71690"/>
                                        </p:tgtEl>
                                        <p:attrNameLst>
                                          <p:attrName>ppt_x</p:attrName>
                                        </p:attrNameLst>
                                      </p:cBhvr>
                                      <p:tavLst>
                                        <p:tav tm="0">
                                          <p:val>
                                            <p:strVal val="0-#ppt_w/2"/>
                                          </p:val>
                                        </p:tav>
                                        <p:tav tm="100000">
                                          <p:val>
                                            <p:strVal val="#ppt_x"/>
                                          </p:val>
                                        </p:tav>
                                      </p:tavLst>
                                    </p:anim>
                                    <p:anim calcmode="lin" valueType="num">
                                      <p:cBhvr additive="base">
                                        <p:cTn id="44" dur="500" fill="hold"/>
                                        <p:tgtEl>
                                          <p:spTgt spid="7169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71691"/>
                                        </p:tgtEl>
                                        <p:attrNameLst>
                                          <p:attrName>style.visibility</p:attrName>
                                        </p:attrNameLst>
                                      </p:cBhvr>
                                      <p:to>
                                        <p:strVal val="visible"/>
                                      </p:to>
                                    </p:set>
                                    <p:anim calcmode="lin" valueType="num">
                                      <p:cBhvr additive="base">
                                        <p:cTn id="49" dur="500" fill="hold"/>
                                        <p:tgtEl>
                                          <p:spTgt spid="71691"/>
                                        </p:tgtEl>
                                        <p:attrNameLst>
                                          <p:attrName>ppt_x</p:attrName>
                                        </p:attrNameLst>
                                      </p:cBhvr>
                                      <p:tavLst>
                                        <p:tav tm="0">
                                          <p:val>
                                            <p:strVal val="0-#ppt_w/2"/>
                                          </p:val>
                                        </p:tav>
                                        <p:tav tm="100000">
                                          <p:val>
                                            <p:strVal val="#ppt_x"/>
                                          </p:val>
                                        </p:tav>
                                      </p:tavLst>
                                    </p:anim>
                                    <p:anim calcmode="lin" valueType="num">
                                      <p:cBhvr additive="base">
                                        <p:cTn id="50" dur="500" fill="hold"/>
                                        <p:tgtEl>
                                          <p:spTgt spid="716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utoUpdateAnimBg="0"/>
      <p:bldP spid="71685" grpId="0" autoUpdateAnimBg="0"/>
      <p:bldP spid="71686" grpId="0" autoUpdateAnimBg="0"/>
      <p:bldP spid="71687" grpId="0" autoUpdateAnimBg="0"/>
      <p:bldP spid="71688" grpId="0" autoUpdateAnimBg="0"/>
      <p:bldP spid="71689" grpId="0" autoUpdateAnimBg="0"/>
      <p:bldP spid="7169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1298575" y="685800"/>
            <a:ext cx="517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US" altLang="zh-CN" sz="2000" b="1">
                <a:solidFill>
                  <a:srgbClr val="663300"/>
                </a:solidFill>
              </a:rPr>
              <a:t>②</a:t>
            </a:r>
            <a:r>
              <a:rPr kumimoji="1" lang="zh-CN" altLang="en-US" sz="2000" b="1">
                <a:solidFill>
                  <a:srgbClr val="663300"/>
                </a:solidFill>
              </a:rPr>
              <a:t> “电子云扩展效应”与稀土配合物的规律性</a:t>
            </a:r>
          </a:p>
        </p:txBody>
      </p:sp>
      <p:sp>
        <p:nvSpPr>
          <p:cNvPr id="72709" name="Text Box 5"/>
          <p:cNvSpPr txBox="1">
            <a:spLocks noChangeArrowheads="1"/>
          </p:cNvSpPr>
          <p:nvPr/>
        </p:nvSpPr>
        <p:spPr bwMode="auto">
          <a:xfrm>
            <a:off x="1447800" y="990600"/>
            <a:ext cx="6934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zh-CN" altLang="en-US" sz="2000" b="1"/>
              <a:t>        大量事实表明：</a:t>
            </a:r>
            <a:r>
              <a:rPr kumimoji="1" lang="zh-CN" altLang="en-US" sz="2000" b="1"/>
              <a:t>稀土配合物中的 </a:t>
            </a:r>
            <a:r>
              <a:rPr kumimoji="1" lang="en-US" altLang="zh-CN" sz="2000" b="1"/>
              <a:t>4</a:t>
            </a:r>
            <a:r>
              <a:rPr kumimoji="1" lang="en-US" altLang="zh-CN" sz="2000" b="1" i="1"/>
              <a:t>f</a:t>
            </a:r>
            <a:r>
              <a:rPr kumimoji="1" lang="zh-CN" altLang="en-US" sz="2000" b="1"/>
              <a:t>  轨道被屏蔽并不是完全的，配位场的作用仍不可忽视. 有一些镧系配合物并不是纯离子性的，而是有一定程度的共价性. 这是在配位场的作用下， </a:t>
            </a:r>
            <a:r>
              <a:rPr kumimoji="1" lang="en-US" altLang="zh-CN" sz="2000" b="1"/>
              <a:t>4</a:t>
            </a:r>
            <a:r>
              <a:rPr kumimoji="1" lang="en-US" altLang="zh-CN" sz="2000" b="1" i="1"/>
              <a:t>f</a:t>
            </a:r>
            <a:r>
              <a:rPr kumimoji="1" lang="zh-CN" altLang="en-US" sz="2000" b="1"/>
              <a:t>  轨道仍有一点伸展扩大，与相反宇称的 5</a:t>
            </a:r>
            <a:r>
              <a:rPr kumimoji="1" lang="en-US" altLang="zh-CN" sz="2000" b="1" i="1"/>
              <a:t>d </a:t>
            </a:r>
            <a:r>
              <a:rPr kumimoji="1" lang="zh-CN" altLang="en-US" sz="2000" b="1"/>
              <a:t>轨道混合而参与成键，从而有一定的共价性. 这就是所谓的“电子云扩展效应”，即 </a:t>
            </a:r>
            <a:r>
              <a:rPr kumimoji="1" lang="en-US" altLang="zh-CN" sz="2000" b="1" i="1"/>
              <a:t>Nephelauxetic effect</a:t>
            </a:r>
            <a:r>
              <a:rPr kumimoji="1" lang="en-US" altLang="zh-CN" sz="2000" b="1"/>
              <a:t>.  </a:t>
            </a:r>
            <a:r>
              <a:rPr kumimoji="1" lang="zh-CN" altLang="en-US" sz="2000" b="1"/>
              <a:t>从而使稀土配合物的许多性质出现了各种规律(例如 “斜 </a:t>
            </a:r>
            <a:r>
              <a:rPr kumimoji="1" lang="en-US" altLang="zh-CN" sz="2000" b="1"/>
              <a:t>W </a:t>
            </a:r>
            <a:r>
              <a:rPr kumimoji="1" lang="zh-CN" altLang="en-US" sz="2000" b="1"/>
              <a:t>规则”、“双双效应”）.</a:t>
            </a:r>
          </a:p>
        </p:txBody>
      </p:sp>
      <p:sp>
        <p:nvSpPr>
          <p:cNvPr id="72712" name="Line 8"/>
          <p:cNvSpPr>
            <a:spLocks noChangeShapeType="1"/>
          </p:cNvSpPr>
          <p:nvPr/>
        </p:nvSpPr>
        <p:spPr bwMode="auto">
          <a:xfrm flipV="1">
            <a:off x="1905000" y="4038600"/>
            <a:ext cx="1752600" cy="228600"/>
          </a:xfrm>
          <a:prstGeom prst="line">
            <a:avLst/>
          </a:prstGeom>
          <a:noFill/>
          <a:ln w="12700"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13" name="Line 9"/>
          <p:cNvSpPr>
            <a:spLocks noChangeShapeType="1"/>
          </p:cNvSpPr>
          <p:nvPr/>
        </p:nvSpPr>
        <p:spPr bwMode="auto">
          <a:xfrm flipV="1">
            <a:off x="1905000" y="4800600"/>
            <a:ext cx="1752600" cy="152400"/>
          </a:xfrm>
          <a:prstGeom prst="line">
            <a:avLst/>
          </a:prstGeom>
          <a:noFill/>
          <a:ln w="12700"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14" name="Line 10"/>
          <p:cNvSpPr>
            <a:spLocks noChangeShapeType="1"/>
          </p:cNvSpPr>
          <p:nvPr/>
        </p:nvSpPr>
        <p:spPr bwMode="auto">
          <a:xfrm flipH="1" flipV="1">
            <a:off x="1905000" y="4267200"/>
            <a:ext cx="1752600" cy="304800"/>
          </a:xfrm>
          <a:prstGeom prst="line">
            <a:avLst/>
          </a:prstGeom>
          <a:noFill/>
          <a:ln w="12700"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15" name="Line 11"/>
          <p:cNvSpPr>
            <a:spLocks noChangeShapeType="1"/>
          </p:cNvSpPr>
          <p:nvPr/>
        </p:nvSpPr>
        <p:spPr bwMode="auto">
          <a:xfrm>
            <a:off x="1600200" y="5410200"/>
            <a:ext cx="2362200"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16" name="Line 12"/>
          <p:cNvSpPr>
            <a:spLocks noChangeShapeType="1"/>
          </p:cNvSpPr>
          <p:nvPr/>
        </p:nvSpPr>
        <p:spPr bwMode="auto">
          <a:xfrm>
            <a:off x="1600200" y="3200400"/>
            <a:ext cx="0" cy="22098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17" name="Line 13"/>
          <p:cNvSpPr>
            <a:spLocks noChangeShapeType="1"/>
          </p:cNvSpPr>
          <p:nvPr/>
        </p:nvSpPr>
        <p:spPr bwMode="auto">
          <a:xfrm>
            <a:off x="1600200" y="4267200"/>
            <a:ext cx="76200"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18" name="Line 14"/>
          <p:cNvSpPr>
            <a:spLocks noChangeShapeType="1"/>
          </p:cNvSpPr>
          <p:nvPr/>
        </p:nvSpPr>
        <p:spPr bwMode="auto">
          <a:xfrm>
            <a:off x="1600200" y="3886200"/>
            <a:ext cx="76200"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19" name="Line 15"/>
          <p:cNvSpPr>
            <a:spLocks noChangeShapeType="1"/>
          </p:cNvSpPr>
          <p:nvPr/>
        </p:nvSpPr>
        <p:spPr bwMode="auto">
          <a:xfrm>
            <a:off x="1600200" y="3505200"/>
            <a:ext cx="76200"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20" name="Line 16"/>
          <p:cNvSpPr>
            <a:spLocks noChangeShapeType="1"/>
          </p:cNvSpPr>
          <p:nvPr/>
        </p:nvSpPr>
        <p:spPr bwMode="auto">
          <a:xfrm>
            <a:off x="1600200" y="4648200"/>
            <a:ext cx="76200"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21" name="Line 17"/>
          <p:cNvSpPr>
            <a:spLocks noChangeShapeType="1"/>
          </p:cNvSpPr>
          <p:nvPr/>
        </p:nvSpPr>
        <p:spPr bwMode="auto">
          <a:xfrm>
            <a:off x="1600200" y="5029200"/>
            <a:ext cx="76200"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22" name="Line 18"/>
          <p:cNvSpPr>
            <a:spLocks noChangeShapeType="1"/>
          </p:cNvSpPr>
          <p:nvPr/>
        </p:nvSpPr>
        <p:spPr bwMode="auto">
          <a:xfrm>
            <a:off x="1828800" y="5334000"/>
            <a:ext cx="0" cy="7620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23" name="Line 19"/>
          <p:cNvSpPr>
            <a:spLocks noChangeShapeType="1"/>
          </p:cNvSpPr>
          <p:nvPr/>
        </p:nvSpPr>
        <p:spPr bwMode="auto">
          <a:xfrm>
            <a:off x="3733800" y="5334000"/>
            <a:ext cx="0" cy="7620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24" name="Line 20"/>
          <p:cNvSpPr>
            <a:spLocks noChangeShapeType="1"/>
          </p:cNvSpPr>
          <p:nvPr/>
        </p:nvSpPr>
        <p:spPr bwMode="auto">
          <a:xfrm>
            <a:off x="3352800" y="5334000"/>
            <a:ext cx="0" cy="7620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25" name="Line 21"/>
          <p:cNvSpPr>
            <a:spLocks noChangeShapeType="1"/>
          </p:cNvSpPr>
          <p:nvPr/>
        </p:nvSpPr>
        <p:spPr bwMode="auto">
          <a:xfrm>
            <a:off x="2667000" y="5334000"/>
            <a:ext cx="0" cy="7620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26" name="Rectangle 22"/>
          <p:cNvSpPr>
            <a:spLocks noChangeArrowheads="1"/>
          </p:cNvSpPr>
          <p:nvPr/>
        </p:nvSpPr>
        <p:spPr bwMode="auto">
          <a:xfrm>
            <a:off x="1397000" y="3382963"/>
            <a:ext cx="260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200" b="1"/>
              <a:t>2</a:t>
            </a:r>
          </a:p>
        </p:txBody>
      </p:sp>
      <p:sp>
        <p:nvSpPr>
          <p:cNvPr id="72727" name="Rectangle 23"/>
          <p:cNvSpPr>
            <a:spLocks noChangeArrowheads="1"/>
          </p:cNvSpPr>
          <p:nvPr/>
        </p:nvSpPr>
        <p:spPr bwMode="auto">
          <a:xfrm>
            <a:off x="1371600" y="3763963"/>
            <a:ext cx="260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200" b="1"/>
              <a:t>1</a:t>
            </a:r>
          </a:p>
        </p:txBody>
      </p:sp>
      <p:sp>
        <p:nvSpPr>
          <p:cNvPr id="72728" name="Rectangle 24"/>
          <p:cNvSpPr>
            <a:spLocks noChangeArrowheads="1"/>
          </p:cNvSpPr>
          <p:nvPr/>
        </p:nvSpPr>
        <p:spPr bwMode="auto">
          <a:xfrm>
            <a:off x="1371600" y="4144963"/>
            <a:ext cx="260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200" b="1"/>
              <a:t>0</a:t>
            </a:r>
          </a:p>
        </p:txBody>
      </p:sp>
      <p:sp>
        <p:nvSpPr>
          <p:cNvPr id="72729" name="Rectangle 25"/>
          <p:cNvSpPr>
            <a:spLocks noChangeArrowheads="1"/>
          </p:cNvSpPr>
          <p:nvPr/>
        </p:nvSpPr>
        <p:spPr bwMode="auto">
          <a:xfrm>
            <a:off x="1358900" y="4525963"/>
            <a:ext cx="311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200" b="1"/>
              <a:t>-1</a:t>
            </a:r>
          </a:p>
        </p:txBody>
      </p:sp>
      <p:sp>
        <p:nvSpPr>
          <p:cNvPr id="72730" name="Rectangle 26"/>
          <p:cNvSpPr>
            <a:spLocks noChangeArrowheads="1"/>
          </p:cNvSpPr>
          <p:nvPr/>
        </p:nvSpPr>
        <p:spPr bwMode="auto">
          <a:xfrm>
            <a:off x="1333500" y="4906963"/>
            <a:ext cx="311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200" b="1"/>
              <a:t>-2</a:t>
            </a:r>
          </a:p>
        </p:txBody>
      </p:sp>
      <p:sp>
        <p:nvSpPr>
          <p:cNvPr id="72731" name="Text Box 27"/>
          <p:cNvSpPr txBox="1">
            <a:spLocks noChangeArrowheads="1"/>
          </p:cNvSpPr>
          <p:nvPr/>
        </p:nvSpPr>
        <p:spPr bwMode="auto">
          <a:xfrm>
            <a:off x="1447800" y="5440363"/>
            <a:ext cx="2743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200" b="1" i="1"/>
              <a:t>L    </a:t>
            </a:r>
            <a:r>
              <a:rPr lang="en-US" altLang="zh-CN" sz="1200" b="1"/>
              <a:t>0                     3                5        6</a:t>
            </a:r>
          </a:p>
        </p:txBody>
      </p:sp>
      <p:sp>
        <p:nvSpPr>
          <p:cNvPr id="72732" name="Text Box 28"/>
          <p:cNvSpPr txBox="1">
            <a:spLocks noChangeArrowheads="1"/>
          </p:cNvSpPr>
          <p:nvPr/>
        </p:nvSpPr>
        <p:spPr bwMode="auto">
          <a:xfrm rot="-5368772">
            <a:off x="746919" y="3825081"/>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200" b="1"/>
              <a:t>log</a:t>
            </a:r>
            <a:r>
              <a:rPr lang="en-US" altLang="zh-CN" sz="1200" b="1" i="1"/>
              <a:t>D</a:t>
            </a:r>
          </a:p>
        </p:txBody>
      </p:sp>
      <p:sp>
        <p:nvSpPr>
          <p:cNvPr id="72733" name="Oval 29"/>
          <p:cNvSpPr>
            <a:spLocks noChangeArrowheads="1"/>
          </p:cNvSpPr>
          <p:nvPr/>
        </p:nvSpPr>
        <p:spPr bwMode="auto">
          <a:xfrm>
            <a:off x="1752600" y="48768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34" name="Oval 30"/>
          <p:cNvSpPr>
            <a:spLocks noChangeArrowheads="1"/>
          </p:cNvSpPr>
          <p:nvPr/>
        </p:nvSpPr>
        <p:spPr bwMode="auto">
          <a:xfrm>
            <a:off x="3657600" y="44958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35" name="Oval 31"/>
          <p:cNvSpPr>
            <a:spLocks noChangeArrowheads="1"/>
          </p:cNvSpPr>
          <p:nvPr/>
        </p:nvSpPr>
        <p:spPr bwMode="auto">
          <a:xfrm>
            <a:off x="3200400" y="44196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36" name="Oval 32"/>
          <p:cNvSpPr>
            <a:spLocks noChangeArrowheads="1"/>
          </p:cNvSpPr>
          <p:nvPr/>
        </p:nvSpPr>
        <p:spPr bwMode="auto">
          <a:xfrm>
            <a:off x="2590800" y="42672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37" name="Oval 33"/>
          <p:cNvSpPr>
            <a:spLocks noChangeArrowheads="1"/>
          </p:cNvSpPr>
          <p:nvPr/>
        </p:nvSpPr>
        <p:spPr bwMode="auto">
          <a:xfrm>
            <a:off x="3657600" y="39624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38" name="Oval 34"/>
          <p:cNvSpPr>
            <a:spLocks noChangeArrowheads="1"/>
          </p:cNvSpPr>
          <p:nvPr/>
        </p:nvSpPr>
        <p:spPr bwMode="auto">
          <a:xfrm>
            <a:off x="3657600" y="37338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39" name="Oval 35"/>
          <p:cNvSpPr>
            <a:spLocks noChangeArrowheads="1"/>
          </p:cNvSpPr>
          <p:nvPr/>
        </p:nvSpPr>
        <p:spPr bwMode="auto">
          <a:xfrm>
            <a:off x="2590800" y="40386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40" name="Oval 36"/>
          <p:cNvSpPr>
            <a:spLocks noChangeArrowheads="1"/>
          </p:cNvSpPr>
          <p:nvPr/>
        </p:nvSpPr>
        <p:spPr bwMode="auto">
          <a:xfrm>
            <a:off x="3200400" y="40386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41" name="Oval 37"/>
          <p:cNvSpPr>
            <a:spLocks noChangeArrowheads="1"/>
          </p:cNvSpPr>
          <p:nvPr/>
        </p:nvSpPr>
        <p:spPr bwMode="auto">
          <a:xfrm>
            <a:off x="3200400" y="36576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42" name="Oval 38"/>
          <p:cNvSpPr>
            <a:spLocks noChangeArrowheads="1"/>
          </p:cNvSpPr>
          <p:nvPr/>
        </p:nvSpPr>
        <p:spPr bwMode="auto">
          <a:xfrm>
            <a:off x="2590800" y="35052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43" name="Oval 39"/>
          <p:cNvSpPr>
            <a:spLocks noChangeArrowheads="1"/>
          </p:cNvSpPr>
          <p:nvPr/>
        </p:nvSpPr>
        <p:spPr bwMode="auto">
          <a:xfrm>
            <a:off x="3657600" y="47244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44" name="Oval 40"/>
          <p:cNvSpPr>
            <a:spLocks noChangeArrowheads="1"/>
          </p:cNvSpPr>
          <p:nvPr/>
        </p:nvSpPr>
        <p:spPr bwMode="auto">
          <a:xfrm>
            <a:off x="1752600" y="41910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45" name="Oval 41"/>
          <p:cNvSpPr>
            <a:spLocks noChangeArrowheads="1"/>
          </p:cNvSpPr>
          <p:nvPr/>
        </p:nvSpPr>
        <p:spPr bwMode="auto">
          <a:xfrm>
            <a:off x="1752600" y="35052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46" name="Oval 42"/>
          <p:cNvSpPr>
            <a:spLocks noChangeArrowheads="1"/>
          </p:cNvSpPr>
          <p:nvPr/>
        </p:nvSpPr>
        <p:spPr bwMode="auto">
          <a:xfrm>
            <a:off x="2590800" y="48768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47" name="Oval 43"/>
          <p:cNvSpPr>
            <a:spLocks noChangeArrowheads="1"/>
          </p:cNvSpPr>
          <p:nvPr/>
        </p:nvSpPr>
        <p:spPr bwMode="auto">
          <a:xfrm>
            <a:off x="3200400" y="4800600"/>
            <a:ext cx="152400" cy="1524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48" name="Line 44"/>
          <p:cNvSpPr>
            <a:spLocks noChangeShapeType="1"/>
          </p:cNvSpPr>
          <p:nvPr/>
        </p:nvSpPr>
        <p:spPr bwMode="auto">
          <a:xfrm flipH="1" flipV="1">
            <a:off x="1905000" y="3581400"/>
            <a:ext cx="1752600" cy="228600"/>
          </a:xfrm>
          <a:prstGeom prst="line">
            <a:avLst/>
          </a:prstGeom>
          <a:noFill/>
          <a:ln w="12700"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749" name="Text Box 45"/>
          <p:cNvSpPr txBox="1">
            <a:spLocks noChangeArrowheads="1"/>
          </p:cNvSpPr>
          <p:nvPr/>
        </p:nvSpPr>
        <p:spPr bwMode="auto">
          <a:xfrm>
            <a:off x="3733800" y="36877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200" b="1"/>
              <a:t>Er</a:t>
            </a:r>
          </a:p>
        </p:txBody>
      </p:sp>
      <p:sp>
        <p:nvSpPr>
          <p:cNvPr id="72750" name="Rectangle 46"/>
          <p:cNvSpPr>
            <a:spLocks noChangeArrowheads="1"/>
          </p:cNvSpPr>
          <p:nvPr/>
        </p:nvSpPr>
        <p:spPr bwMode="auto">
          <a:xfrm>
            <a:off x="1676400" y="4983163"/>
            <a:ext cx="361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200" b="1"/>
              <a:t>La</a:t>
            </a:r>
            <a:endParaRPr lang="zh-CN" altLang="en-US" sz="1200" b="1"/>
          </a:p>
        </p:txBody>
      </p:sp>
      <p:sp>
        <p:nvSpPr>
          <p:cNvPr id="72751" name="Rectangle 47"/>
          <p:cNvSpPr>
            <a:spLocks noChangeArrowheads="1"/>
          </p:cNvSpPr>
          <p:nvPr/>
        </p:nvSpPr>
        <p:spPr bwMode="auto">
          <a:xfrm>
            <a:off x="1670050" y="4297363"/>
            <a:ext cx="387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200" b="1"/>
              <a:t>Gd</a:t>
            </a:r>
            <a:endParaRPr lang="zh-CN" altLang="en-US" sz="1200" b="1"/>
          </a:p>
        </p:txBody>
      </p:sp>
      <p:sp>
        <p:nvSpPr>
          <p:cNvPr id="72752" name="Rectangle 48"/>
          <p:cNvSpPr>
            <a:spLocks noChangeArrowheads="1"/>
          </p:cNvSpPr>
          <p:nvPr/>
        </p:nvSpPr>
        <p:spPr bwMode="auto">
          <a:xfrm>
            <a:off x="1676400" y="3306763"/>
            <a:ext cx="369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200" b="1"/>
              <a:t>Lu</a:t>
            </a:r>
            <a:endParaRPr lang="zh-CN" altLang="en-US" sz="1200" b="1"/>
          </a:p>
        </p:txBody>
      </p:sp>
      <p:sp>
        <p:nvSpPr>
          <p:cNvPr id="72753" name="Rectangle 49"/>
          <p:cNvSpPr>
            <a:spLocks noChangeArrowheads="1"/>
          </p:cNvSpPr>
          <p:nvPr/>
        </p:nvSpPr>
        <p:spPr bwMode="auto">
          <a:xfrm>
            <a:off x="3733800" y="4678363"/>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200" b="1"/>
              <a:t>Nd</a:t>
            </a:r>
            <a:endParaRPr lang="zh-CN" altLang="en-US" sz="1200" b="1"/>
          </a:p>
        </p:txBody>
      </p:sp>
      <p:sp>
        <p:nvSpPr>
          <p:cNvPr id="72754" name="Rectangle 50"/>
          <p:cNvSpPr>
            <a:spLocks noChangeArrowheads="1"/>
          </p:cNvSpPr>
          <p:nvPr/>
        </p:nvSpPr>
        <p:spPr bwMode="auto">
          <a:xfrm>
            <a:off x="3733800" y="4449763"/>
            <a:ext cx="404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200" b="1"/>
              <a:t>Pm</a:t>
            </a:r>
            <a:endParaRPr lang="zh-CN" altLang="en-US" sz="1200" b="1"/>
          </a:p>
        </p:txBody>
      </p:sp>
      <p:sp>
        <p:nvSpPr>
          <p:cNvPr id="72755" name="Rectangle 51"/>
          <p:cNvSpPr>
            <a:spLocks noChangeArrowheads="1"/>
          </p:cNvSpPr>
          <p:nvPr/>
        </p:nvSpPr>
        <p:spPr bwMode="auto">
          <a:xfrm>
            <a:off x="3733800" y="3916363"/>
            <a:ext cx="379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200" b="1"/>
              <a:t>Ho</a:t>
            </a:r>
            <a:endParaRPr lang="zh-CN" altLang="en-US" sz="1200" b="1"/>
          </a:p>
        </p:txBody>
      </p:sp>
      <p:sp>
        <p:nvSpPr>
          <p:cNvPr id="72756" name="Text Box 52"/>
          <p:cNvSpPr txBox="1">
            <a:spLocks noChangeArrowheads="1"/>
          </p:cNvSpPr>
          <p:nvPr/>
        </p:nvSpPr>
        <p:spPr bwMode="auto">
          <a:xfrm>
            <a:off x="1295400" y="5638800"/>
            <a:ext cx="2971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以 </a:t>
            </a:r>
            <a:r>
              <a:rPr lang="en-US" altLang="zh-CN" sz="1200" b="1">
                <a:cs typeface="Times New Roman" pitchFamily="18" charset="0"/>
              </a:rPr>
              <a:t>α - </a:t>
            </a:r>
            <a:r>
              <a:rPr lang="zh-CN" altLang="en-US" sz="1200" b="1"/>
              <a:t>羟基异丁酸为淋洗剂时的阳离子交</a:t>
            </a:r>
          </a:p>
          <a:p>
            <a:pPr eaLnBrk="0" hangingPunct="0">
              <a:spcBef>
                <a:spcPct val="50000"/>
              </a:spcBef>
            </a:pPr>
            <a:r>
              <a:rPr lang="zh-CN" altLang="en-US" sz="1200" b="1"/>
              <a:t>换分离镧系三价离子的 </a:t>
            </a:r>
            <a:r>
              <a:rPr lang="en-US" altLang="zh-CN" sz="1200" b="1">
                <a:cs typeface="Times New Roman" pitchFamily="18" charset="0"/>
              </a:rPr>
              <a:t>log</a:t>
            </a:r>
            <a:r>
              <a:rPr lang="en-US" altLang="zh-CN" sz="1200" b="1" i="1">
                <a:cs typeface="Times New Roman" pitchFamily="18" charset="0"/>
              </a:rPr>
              <a:t>D </a:t>
            </a:r>
            <a:r>
              <a:rPr lang="zh-CN" altLang="en-US" sz="1200" b="1" i="1"/>
              <a:t>与 </a:t>
            </a:r>
            <a:r>
              <a:rPr lang="en-US" altLang="zh-CN" sz="1200" b="1" i="1">
                <a:cs typeface="Times New Roman" pitchFamily="18" charset="0"/>
              </a:rPr>
              <a:t>L </a:t>
            </a:r>
            <a:r>
              <a:rPr lang="zh-CN" altLang="en-US" sz="1200" b="1" i="1"/>
              <a:t>的关系   </a:t>
            </a:r>
          </a:p>
        </p:txBody>
      </p:sp>
      <p:pic>
        <p:nvPicPr>
          <p:cNvPr id="72757" name="Picture 53" descr="GSL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52800"/>
            <a:ext cx="3505200"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additive="base">
                                        <p:cTn id="7" dur="500" fill="hold"/>
                                        <p:tgtEl>
                                          <p:spTgt spid="72708"/>
                                        </p:tgtEl>
                                        <p:attrNameLst>
                                          <p:attrName>ppt_x</p:attrName>
                                        </p:attrNameLst>
                                      </p:cBhvr>
                                      <p:tavLst>
                                        <p:tav tm="0">
                                          <p:val>
                                            <p:strVal val="0-#ppt_w/2"/>
                                          </p:val>
                                        </p:tav>
                                        <p:tav tm="100000">
                                          <p:val>
                                            <p:strVal val="#ppt_x"/>
                                          </p:val>
                                        </p:tav>
                                      </p:tavLst>
                                    </p:anim>
                                    <p:anim calcmode="lin" valueType="num">
                                      <p:cBhvr additive="base">
                                        <p:cTn id="8" dur="500" fill="hold"/>
                                        <p:tgtEl>
                                          <p:spTgt spid="727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9"/>
                                        </p:tgtEl>
                                        <p:attrNameLst>
                                          <p:attrName>style.visibility</p:attrName>
                                        </p:attrNameLst>
                                      </p:cBhvr>
                                      <p:to>
                                        <p:strVal val="visible"/>
                                      </p:to>
                                    </p:set>
                                    <p:anim calcmode="lin" valueType="num">
                                      <p:cBhvr additive="base">
                                        <p:cTn id="13" dur="500" fill="hold"/>
                                        <p:tgtEl>
                                          <p:spTgt spid="72709"/>
                                        </p:tgtEl>
                                        <p:attrNameLst>
                                          <p:attrName>ppt_x</p:attrName>
                                        </p:attrNameLst>
                                      </p:cBhvr>
                                      <p:tavLst>
                                        <p:tav tm="0">
                                          <p:val>
                                            <p:strVal val="0-#ppt_w/2"/>
                                          </p:val>
                                        </p:tav>
                                        <p:tav tm="100000">
                                          <p:val>
                                            <p:strVal val="#ppt_x"/>
                                          </p:val>
                                        </p:tav>
                                      </p:tavLst>
                                    </p:anim>
                                    <p:anim calcmode="lin" valueType="num">
                                      <p:cBhvr additive="base">
                                        <p:cTn id="14" dur="500" fill="hold"/>
                                        <p:tgtEl>
                                          <p:spTgt spid="727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utoUpdateAnimBg="0"/>
      <p:bldP spid="7270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2" name="Group 4"/>
          <p:cNvGrpSpPr>
            <a:grpSpLocks/>
          </p:cNvGrpSpPr>
          <p:nvPr/>
        </p:nvGrpSpPr>
        <p:grpSpPr bwMode="auto">
          <a:xfrm>
            <a:off x="533400" y="762000"/>
            <a:ext cx="7848600" cy="884238"/>
            <a:chOff x="360" y="480"/>
            <a:chExt cx="4944" cy="557"/>
          </a:xfrm>
        </p:grpSpPr>
        <p:sp>
          <p:nvSpPr>
            <p:cNvPr id="73735" name="Text Box 7"/>
            <p:cNvSpPr txBox="1">
              <a:spLocks noChangeArrowheads="1"/>
            </p:cNvSpPr>
            <p:nvPr/>
          </p:nvSpPr>
          <p:spPr bwMode="auto">
            <a:xfrm>
              <a:off x="360" y="519"/>
              <a:ext cx="134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3200" b="1" i="1">
                  <a:solidFill>
                    <a:srgbClr val="990000"/>
                  </a:solidFill>
                  <a:latin typeface="华文新魏" pitchFamily="2" charset="-122"/>
                  <a:ea typeface="华文新魏" pitchFamily="2" charset="-122"/>
                </a:rPr>
                <a:t>Question 3</a:t>
              </a:r>
            </a:p>
          </p:txBody>
        </p:sp>
        <p:pic>
          <p:nvPicPr>
            <p:cNvPr id="73736" name="Picture 8" descr="26.gif (3664 字节)"/>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32" y="480"/>
              <a:ext cx="3672" cy="7"/>
            </a:xfrm>
            <a:prstGeom prst="rect">
              <a:avLst/>
            </a:prstGeom>
            <a:noFill/>
            <a:extLst>
              <a:ext uri="{909E8E84-426E-40DD-AFC4-6F175D3DCCD1}">
                <a14:hiddenFill xmlns:a14="http://schemas.microsoft.com/office/drawing/2010/main">
                  <a:solidFill>
                    <a:srgbClr val="FFFFFF"/>
                  </a:solidFill>
                </a14:hiddenFill>
              </a:ext>
            </a:extLst>
          </p:spPr>
        </p:pic>
        <p:sp>
          <p:nvSpPr>
            <p:cNvPr id="73738" name="Rectangle 10"/>
            <p:cNvSpPr>
              <a:spLocks noChangeArrowheads="1"/>
            </p:cNvSpPr>
            <p:nvPr/>
          </p:nvSpPr>
          <p:spPr bwMode="auto">
            <a:xfrm>
              <a:off x="2016" y="576"/>
              <a:ext cx="3044"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200" b="1">
                  <a:solidFill>
                    <a:srgbClr val="66FFFF"/>
                  </a:solidFill>
                </a:rPr>
                <a:t>        </a:t>
              </a:r>
              <a:r>
                <a:rPr kumimoji="1" lang="zh-CN" altLang="en-US" sz="2000" b="1">
                  <a:solidFill>
                    <a:srgbClr val="FF0000"/>
                  </a:solidFill>
                </a:rPr>
                <a:t>离子半径大的镧系离子对配合物键型</a:t>
              </a:r>
            </a:p>
            <a:p>
              <a:pPr eaLnBrk="0" hangingPunct="0"/>
              <a:r>
                <a:rPr kumimoji="1" lang="zh-CN" altLang="en-US" sz="2000" b="1">
                  <a:solidFill>
                    <a:srgbClr val="FF0000"/>
                  </a:solidFill>
                </a:rPr>
                <a:t>有何影响？</a:t>
              </a:r>
            </a:p>
          </p:txBody>
        </p:sp>
      </p:grpSp>
      <p:sp>
        <p:nvSpPr>
          <p:cNvPr id="73739" name="Text Box 11"/>
          <p:cNvSpPr txBox="1">
            <a:spLocks noChangeArrowheads="1"/>
          </p:cNvSpPr>
          <p:nvPr/>
        </p:nvSpPr>
        <p:spPr bwMode="auto">
          <a:xfrm>
            <a:off x="838200" y="1584325"/>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t>         镧系元素配合物主要表现为离子键型，而过渡元素配合物主要表现为共价键型.</a:t>
            </a:r>
          </a:p>
        </p:txBody>
      </p:sp>
      <p:sp>
        <p:nvSpPr>
          <p:cNvPr id="73740" name="Text Box 12"/>
          <p:cNvSpPr txBox="1">
            <a:spLocks noChangeArrowheads="1"/>
          </p:cNvSpPr>
          <p:nvPr/>
        </p:nvSpPr>
        <p:spPr bwMode="auto">
          <a:xfrm>
            <a:off x="2819400" y="210185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t>4</a:t>
            </a:r>
            <a:r>
              <a:rPr lang="en-US" altLang="zh-CN" sz="1600" b="1"/>
              <a:t>f </a:t>
            </a:r>
            <a:r>
              <a:rPr lang="zh-CN" altLang="en-US" sz="1600" b="1">
                <a:ea typeface="黑体" pitchFamily="2" charset="-122"/>
              </a:rPr>
              <a:t>和</a:t>
            </a:r>
            <a:r>
              <a:rPr lang="zh-CN" altLang="en-US" sz="1600" b="1"/>
              <a:t> 3</a:t>
            </a:r>
            <a:r>
              <a:rPr lang="en-US" altLang="zh-CN" sz="1600" b="1"/>
              <a:t>d </a:t>
            </a:r>
            <a:r>
              <a:rPr lang="zh-CN" altLang="en-US" sz="1600" b="1">
                <a:ea typeface="黑体" pitchFamily="2" charset="-122"/>
              </a:rPr>
              <a:t>金属离子配合的比较</a:t>
            </a:r>
          </a:p>
        </p:txBody>
      </p:sp>
      <p:grpSp>
        <p:nvGrpSpPr>
          <p:cNvPr id="73741" name="Group 13"/>
          <p:cNvGrpSpPr>
            <a:grpSpLocks/>
          </p:cNvGrpSpPr>
          <p:nvPr/>
        </p:nvGrpSpPr>
        <p:grpSpPr bwMode="auto">
          <a:xfrm>
            <a:off x="685800" y="2438400"/>
            <a:ext cx="7924800" cy="3352800"/>
            <a:chOff x="432" y="1776"/>
            <a:chExt cx="4992" cy="2112"/>
          </a:xfrm>
        </p:grpSpPr>
        <p:sp>
          <p:nvSpPr>
            <p:cNvPr id="73742" name="Line 14"/>
            <p:cNvSpPr>
              <a:spLocks noChangeShapeType="1"/>
            </p:cNvSpPr>
            <p:nvPr/>
          </p:nvSpPr>
          <p:spPr bwMode="auto">
            <a:xfrm>
              <a:off x="480" y="1776"/>
              <a:ext cx="4800" cy="0"/>
            </a:xfrm>
            <a:prstGeom prst="line">
              <a:avLst/>
            </a:prstGeom>
            <a:noFill/>
            <a:ln w="28575" cap="sq">
              <a:solidFill>
                <a:srgbClr val="FFCC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3743" name="Text Box 15"/>
            <p:cNvSpPr txBox="1">
              <a:spLocks noChangeArrowheads="1"/>
            </p:cNvSpPr>
            <p:nvPr/>
          </p:nvSpPr>
          <p:spPr bwMode="auto">
            <a:xfrm>
              <a:off x="480" y="1824"/>
              <a:ext cx="48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t>性                  质                     镧系元素离子 </a:t>
              </a:r>
              <a:r>
                <a:rPr lang="en-US" altLang="zh-CN" sz="1400" b="1"/>
                <a:t>Ln</a:t>
              </a:r>
              <a:r>
                <a:rPr lang="en-US" altLang="zh-CN" sz="1400" b="1" baseline="30000"/>
                <a:t>3+</a:t>
              </a:r>
              <a:r>
                <a:rPr lang="en-US" altLang="zh-CN" sz="1400" b="1"/>
                <a:t>                                </a:t>
              </a:r>
              <a:r>
                <a:rPr lang="zh-CN" altLang="en-US" sz="1400" b="1"/>
                <a:t>轻过渡元素离子 </a:t>
              </a:r>
              <a:r>
                <a:rPr lang="en-US" altLang="zh-CN" sz="1400" b="1"/>
                <a:t>M</a:t>
              </a:r>
              <a:r>
                <a:rPr lang="en-US" altLang="zh-CN" sz="1400" b="1" baseline="30000"/>
                <a:t>3+</a:t>
              </a:r>
            </a:p>
          </p:txBody>
        </p:sp>
        <p:sp>
          <p:nvSpPr>
            <p:cNvPr id="73744" name="Line 16"/>
            <p:cNvSpPr>
              <a:spLocks noChangeShapeType="1"/>
            </p:cNvSpPr>
            <p:nvPr/>
          </p:nvSpPr>
          <p:spPr bwMode="auto">
            <a:xfrm>
              <a:off x="480" y="2016"/>
              <a:ext cx="4800" cy="0"/>
            </a:xfrm>
            <a:prstGeom prst="line">
              <a:avLst/>
            </a:prstGeom>
            <a:noFill/>
            <a:ln w="12700" cap="sq">
              <a:solidFill>
                <a:srgbClr val="FFCC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3745" name="Text Box 17"/>
            <p:cNvSpPr txBox="1">
              <a:spLocks noChangeArrowheads="1"/>
            </p:cNvSpPr>
            <p:nvPr/>
          </p:nvSpPr>
          <p:spPr bwMode="auto">
            <a:xfrm>
              <a:off x="432" y="2064"/>
              <a:ext cx="4992" cy="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金属离子轨道            </a:t>
              </a:r>
              <a:r>
                <a:rPr lang="zh-CN" altLang="en-US" sz="1600" b="1"/>
                <a:t>4</a:t>
              </a:r>
              <a:r>
                <a:rPr lang="en-US" altLang="zh-CN" sz="1600" b="1"/>
                <a:t>f                                                         </a:t>
              </a:r>
              <a:r>
                <a:rPr lang="zh-CN" altLang="en-US" sz="1600" b="1"/>
                <a:t>3</a:t>
              </a:r>
              <a:r>
                <a:rPr lang="en-US" altLang="zh-CN" sz="1600" b="1"/>
                <a:t>d </a:t>
              </a:r>
            </a:p>
            <a:p>
              <a:pPr eaLnBrk="0" hangingPunct="0">
                <a:spcBef>
                  <a:spcPct val="50000"/>
                </a:spcBef>
              </a:pPr>
              <a:r>
                <a:rPr lang="zh-CN" altLang="en-US" sz="1400" b="1">
                  <a:ea typeface="楷体_GB2312" pitchFamily="49" charset="-122"/>
                </a:rPr>
                <a:t>离子半径/</a:t>
              </a:r>
              <a:r>
                <a:rPr lang="en-US" altLang="zh-CN" sz="1400" b="1">
                  <a:ea typeface="楷体_GB2312" pitchFamily="49" charset="-122"/>
                </a:rPr>
                <a:t>pm              85-106                                                         60-75</a:t>
              </a:r>
            </a:p>
            <a:p>
              <a:pPr eaLnBrk="0" hangingPunct="0">
                <a:spcBef>
                  <a:spcPct val="50000"/>
                </a:spcBef>
              </a:pPr>
              <a:r>
                <a:rPr lang="zh-CN" altLang="en-US" sz="1400" b="1">
                  <a:ea typeface="楷体_GB2312" pitchFamily="49" charset="-122"/>
                </a:rPr>
                <a:t>配位数                         6，7，8，9，10，11，12                        4，6</a:t>
              </a:r>
            </a:p>
            <a:p>
              <a:pPr eaLnBrk="0" hangingPunct="0">
                <a:spcBef>
                  <a:spcPct val="50000"/>
                </a:spcBef>
              </a:pPr>
              <a:r>
                <a:rPr lang="zh-CN" altLang="en-US" sz="1400" b="1">
                  <a:ea typeface="楷体_GB2312" pitchFamily="49" charset="-122"/>
                </a:rPr>
                <a:t>典型的配位多面体    三角棱柱体，四方反锥体，                     平面正方形，正四面体，正八面体</a:t>
              </a:r>
            </a:p>
            <a:p>
              <a:pPr eaLnBrk="0" hangingPunct="0">
                <a:spcBef>
                  <a:spcPct val="50000"/>
                </a:spcBef>
              </a:pPr>
              <a:r>
                <a:rPr lang="zh-CN" altLang="en-US" sz="1400" b="1">
                  <a:ea typeface="楷体_GB2312" pitchFamily="49" charset="-122"/>
                </a:rPr>
                <a:t>                                    十二面体</a:t>
              </a:r>
            </a:p>
            <a:p>
              <a:pPr eaLnBrk="0" hangingPunct="0">
                <a:spcBef>
                  <a:spcPct val="50000"/>
                </a:spcBef>
              </a:pPr>
              <a:r>
                <a:rPr lang="zh-CN" altLang="en-US" sz="1400" b="1">
                  <a:ea typeface="楷体_GB2312" pitchFamily="49" charset="-122"/>
                </a:rPr>
                <a:t>键型                            金属离子与配体轨道间相互作用很弱      金属离子与配体轨道间相互作用很强</a:t>
              </a:r>
            </a:p>
            <a:p>
              <a:pPr eaLnBrk="0" hangingPunct="0">
                <a:spcBef>
                  <a:spcPct val="50000"/>
                </a:spcBef>
              </a:pPr>
              <a:r>
                <a:rPr lang="zh-CN" altLang="en-US" sz="1400" b="1">
                  <a:ea typeface="楷体_GB2312" pitchFamily="49" charset="-122"/>
                </a:rPr>
                <a:t>键的方向性                不明显                                                          很强</a:t>
              </a:r>
            </a:p>
            <a:p>
              <a:pPr eaLnBrk="0" hangingPunct="0">
                <a:spcBef>
                  <a:spcPct val="50000"/>
                </a:spcBef>
              </a:pPr>
              <a:r>
                <a:rPr lang="zh-CN" altLang="en-US" sz="1400" b="1">
                  <a:ea typeface="楷体_GB2312" pitchFamily="49" charset="-122"/>
                </a:rPr>
                <a:t>键的强度                    </a:t>
              </a:r>
              <a:r>
                <a:rPr lang="en-US" altLang="zh-CN" sz="1400" b="1">
                  <a:ea typeface="楷体_GB2312" pitchFamily="49" charset="-122"/>
                </a:rPr>
                <a:t>F</a:t>
              </a:r>
              <a:r>
                <a:rPr lang="en-US" altLang="zh-CN" sz="1400" b="1" baseline="30000">
                  <a:cs typeface="Times New Roman" pitchFamily="18" charset="0"/>
                </a:rPr>
                <a:t>– </a:t>
              </a:r>
              <a:r>
                <a:rPr lang="en-US" altLang="zh-CN" sz="1400" b="1">
                  <a:cs typeface="Times New Roman" pitchFamily="18" charset="0"/>
                </a:rPr>
                <a:t>&gt;</a:t>
              </a:r>
              <a:r>
                <a:rPr lang="en-US" altLang="zh-CN" sz="1400" b="1">
                  <a:ea typeface="楷体_GB2312" pitchFamily="49" charset="-122"/>
                </a:rPr>
                <a:t>OH </a:t>
              </a:r>
              <a:r>
                <a:rPr lang="en-US" altLang="zh-CN" sz="1400" b="1" baseline="30000">
                  <a:cs typeface="Times New Roman" pitchFamily="18" charset="0"/>
                </a:rPr>
                <a:t>– </a:t>
              </a:r>
              <a:r>
                <a:rPr lang="en-US" altLang="zh-CN" sz="1400" b="1">
                  <a:cs typeface="Times New Roman" pitchFamily="18" charset="0"/>
                </a:rPr>
                <a:t>&gt;</a:t>
              </a:r>
              <a:r>
                <a:rPr lang="en-US" altLang="zh-CN" sz="1400" b="1">
                  <a:ea typeface="楷体_GB2312" pitchFamily="49" charset="-122"/>
                </a:rPr>
                <a:t> H</a:t>
              </a:r>
              <a:r>
                <a:rPr lang="en-US" altLang="zh-CN" sz="1400" b="1" baseline="-25000">
                  <a:ea typeface="楷体_GB2312" pitchFamily="49" charset="-122"/>
                </a:rPr>
                <a:t>2</a:t>
              </a:r>
              <a:r>
                <a:rPr lang="en-US" altLang="zh-CN" sz="1400" b="1">
                  <a:ea typeface="楷体_GB2312" pitchFamily="49" charset="-122"/>
                </a:rPr>
                <a:t>O </a:t>
              </a:r>
              <a:r>
                <a:rPr lang="en-US" altLang="zh-CN" sz="1400" b="1">
                  <a:cs typeface="Times New Roman" pitchFamily="18" charset="0"/>
                </a:rPr>
                <a:t>&gt;</a:t>
              </a:r>
              <a:r>
                <a:rPr lang="en-US" altLang="zh-CN" sz="1400" b="1">
                  <a:ea typeface="楷体_GB2312" pitchFamily="49" charset="-122"/>
                </a:rPr>
                <a:t> NO</a:t>
              </a:r>
              <a:r>
                <a:rPr lang="en-US" altLang="zh-CN" sz="1400" b="1" baseline="-25000">
                  <a:ea typeface="楷体_GB2312" pitchFamily="49" charset="-122"/>
                </a:rPr>
                <a:t>3 </a:t>
              </a:r>
              <a:r>
                <a:rPr lang="en-US" altLang="zh-CN" sz="1400" b="1" baseline="30000">
                  <a:cs typeface="Times New Roman" pitchFamily="18" charset="0"/>
                </a:rPr>
                <a:t>– </a:t>
              </a:r>
              <a:r>
                <a:rPr lang="en-US" altLang="zh-CN" sz="1400" b="1">
                  <a:cs typeface="Times New Roman" pitchFamily="18" charset="0"/>
                </a:rPr>
                <a:t>&gt;</a:t>
              </a:r>
              <a:r>
                <a:rPr lang="en-US" altLang="zh-CN" sz="1400" b="1" baseline="-25000">
                  <a:ea typeface="楷体_GB2312" pitchFamily="49" charset="-122"/>
                </a:rPr>
                <a:t> </a:t>
              </a:r>
              <a:r>
                <a:rPr lang="en-US" altLang="zh-CN" sz="1400" b="1">
                  <a:ea typeface="楷体_GB2312" pitchFamily="49" charset="-122"/>
                </a:rPr>
                <a:t>Cl </a:t>
              </a:r>
              <a:r>
                <a:rPr lang="en-US" altLang="zh-CN" sz="1400" b="1" baseline="30000">
                  <a:cs typeface="Times New Roman" pitchFamily="18" charset="0"/>
                </a:rPr>
                <a:t>–</a:t>
              </a:r>
              <a:r>
                <a:rPr lang="en-US" altLang="zh-CN" sz="1400" b="1">
                  <a:cs typeface="Times New Roman" pitchFamily="18" charset="0"/>
                </a:rPr>
                <a:t>                    CN</a:t>
              </a:r>
              <a:r>
                <a:rPr lang="en-US" altLang="zh-CN" sz="1400" b="1">
                  <a:ea typeface="楷体_GB2312" pitchFamily="49" charset="-122"/>
                </a:rPr>
                <a:t> </a:t>
              </a:r>
              <a:r>
                <a:rPr lang="en-US" altLang="zh-CN" sz="1400" b="1" baseline="30000">
                  <a:cs typeface="Times New Roman" pitchFamily="18" charset="0"/>
                </a:rPr>
                <a:t>–</a:t>
              </a:r>
              <a:r>
                <a:rPr lang="en-US" altLang="zh-CN" sz="1400" b="1">
                  <a:cs typeface="Times New Roman" pitchFamily="18" charset="0"/>
                </a:rPr>
                <a:t> &gt;NH</a:t>
              </a:r>
              <a:r>
                <a:rPr lang="en-US" altLang="zh-CN" sz="1400" b="1" baseline="-25000">
                  <a:cs typeface="Times New Roman" pitchFamily="18" charset="0"/>
                </a:rPr>
                <a:t>3 </a:t>
              </a:r>
              <a:r>
                <a:rPr lang="en-US" altLang="zh-CN" sz="1400" b="1">
                  <a:cs typeface="Times New Roman" pitchFamily="18" charset="0"/>
                </a:rPr>
                <a:t>&gt;</a:t>
              </a:r>
              <a:r>
                <a:rPr lang="en-US" altLang="zh-CN" sz="1400" b="1" baseline="-25000">
                  <a:cs typeface="Times New Roman" pitchFamily="18" charset="0"/>
                </a:rPr>
                <a:t> </a:t>
              </a:r>
              <a:r>
                <a:rPr lang="en-US" altLang="zh-CN" sz="1400" b="1">
                  <a:ea typeface="楷体_GB2312" pitchFamily="49" charset="-122"/>
                </a:rPr>
                <a:t>H</a:t>
              </a:r>
              <a:r>
                <a:rPr lang="en-US" altLang="zh-CN" sz="1400" b="1" baseline="-25000">
                  <a:ea typeface="楷体_GB2312" pitchFamily="49" charset="-122"/>
                </a:rPr>
                <a:t>2</a:t>
              </a:r>
              <a:r>
                <a:rPr lang="en-US" altLang="zh-CN" sz="1400" b="1">
                  <a:ea typeface="楷体_GB2312" pitchFamily="49" charset="-122"/>
                </a:rPr>
                <a:t>O </a:t>
              </a:r>
              <a:r>
                <a:rPr lang="en-US" altLang="zh-CN" sz="1400" b="1">
                  <a:cs typeface="Times New Roman" pitchFamily="18" charset="0"/>
                </a:rPr>
                <a:t>&gt;</a:t>
              </a:r>
              <a:r>
                <a:rPr lang="en-US" altLang="zh-CN" sz="1400" b="1">
                  <a:ea typeface="楷体_GB2312" pitchFamily="49" charset="-122"/>
                </a:rPr>
                <a:t> OH </a:t>
              </a:r>
              <a:r>
                <a:rPr lang="en-US" altLang="zh-CN" sz="1400" b="1" baseline="30000">
                  <a:cs typeface="Times New Roman" pitchFamily="18" charset="0"/>
                </a:rPr>
                <a:t>–</a:t>
              </a:r>
            </a:p>
            <a:p>
              <a:pPr eaLnBrk="0" hangingPunct="0">
                <a:spcBef>
                  <a:spcPct val="50000"/>
                </a:spcBef>
              </a:pPr>
              <a:r>
                <a:rPr lang="zh-CN" altLang="en-US" sz="1400" b="1">
                  <a:ea typeface="楷体_GB2312" pitchFamily="49" charset="-122"/>
                </a:rPr>
                <a:t>溶液中的配合物        离子型，配体交换快                                  常是共价型，配体交换慢                                                                                                                  </a:t>
              </a:r>
            </a:p>
          </p:txBody>
        </p:sp>
        <p:sp>
          <p:nvSpPr>
            <p:cNvPr id="73746" name="Line 18"/>
            <p:cNvSpPr>
              <a:spLocks noChangeShapeType="1"/>
            </p:cNvSpPr>
            <p:nvPr/>
          </p:nvSpPr>
          <p:spPr bwMode="auto">
            <a:xfrm>
              <a:off x="480" y="3888"/>
              <a:ext cx="4800" cy="0"/>
            </a:xfrm>
            <a:prstGeom prst="line">
              <a:avLst/>
            </a:prstGeom>
            <a:noFill/>
            <a:ln w="28575" cap="sq">
              <a:solidFill>
                <a:srgbClr val="FFCC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additive="base">
                                        <p:cTn id="7" dur="500" fill="hold"/>
                                        <p:tgtEl>
                                          <p:spTgt spid="73732"/>
                                        </p:tgtEl>
                                        <p:attrNameLst>
                                          <p:attrName>ppt_x</p:attrName>
                                        </p:attrNameLst>
                                      </p:cBhvr>
                                      <p:tavLst>
                                        <p:tav tm="0">
                                          <p:val>
                                            <p:strVal val="0-#ppt_w/2"/>
                                          </p:val>
                                        </p:tav>
                                        <p:tav tm="100000">
                                          <p:val>
                                            <p:strVal val="#ppt_x"/>
                                          </p:val>
                                        </p:tav>
                                      </p:tavLst>
                                    </p:anim>
                                    <p:anim calcmode="lin" valueType="num">
                                      <p:cBhvr additive="base">
                                        <p:cTn id="8" dur="500" fill="hold"/>
                                        <p:tgtEl>
                                          <p:spTgt spid="737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9"/>
                                        </p:tgtEl>
                                        <p:attrNameLst>
                                          <p:attrName>style.visibility</p:attrName>
                                        </p:attrNameLst>
                                      </p:cBhvr>
                                      <p:to>
                                        <p:strVal val="visible"/>
                                      </p:to>
                                    </p:set>
                                    <p:anim calcmode="lin" valueType="num">
                                      <p:cBhvr additive="base">
                                        <p:cTn id="13" dur="500" fill="hold"/>
                                        <p:tgtEl>
                                          <p:spTgt spid="73739"/>
                                        </p:tgtEl>
                                        <p:attrNameLst>
                                          <p:attrName>ppt_x</p:attrName>
                                        </p:attrNameLst>
                                      </p:cBhvr>
                                      <p:tavLst>
                                        <p:tav tm="0">
                                          <p:val>
                                            <p:strVal val="0-#ppt_w/2"/>
                                          </p:val>
                                        </p:tav>
                                        <p:tav tm="100000">
                                          <p:val>
                                            <p:strVal val="#ppt_x"/>
                                          </p:val>
                                        </p:tav>
                                      </p:tavLst>
                                    </p:anim>
                                    <p:anim calcmode="lin" valueType="num">
                                      <p:cBhvr additive="base">
                                        <p:cTn id="14" dur="500" fill="hold"/>
                                        <p:tgtEl>
                                          <p:spTgt spid="7373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40"/>
                                        </p:tgtEl>
                                        <p:attrNameLst>
                                          <p:attrName>style.visibility</p:attrName>
                                        </p:attrNameLst>
                                      </p:cBhvr>
                                      <p:to>
                                        <p:strVal val="visible"/>
                                      </p:to>
                                    </p:set>
                                    <p:anim calcmode="lin" valueType="num">
                                      <p:cBhvr additive="base">
                                        <p:cTn id="19" dur="500" fill="hold"/>
                                        <p:tgtEl>
                                          <p:spTgt spid="73740"/>
                                        </p:tgtEl>
                                        <p:attrNameLst>
                                          <p:attrName>ppt_x</p:attrName>
                                        </p:attrNameLst>
                                      </p:cBhvr>
                                      <p:tavLst>
                                        <p:tav tm="0">
                                          <p:val>
                                            <p:strVal val="0-#ppt_w/2"/>
                                          </p:val>
                                        </p:tav>
                                        <p:tav tm="100000">
                                          <p:val>
                                            <p:strVal val="#ppt_x"/>
                                          </p:val>
                                        </p:tav>
                                      </p:tavLst>
                                    </p:anim>
                                    <p:anim calcmode="lin" valueType="num">
                                      <p:cBhvr additive="base">
                                        <p:cTn id="20" dur="500" fill="hold"/>
                                        <p:tgtEl>
                                          <p:spTgt spid="7374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42" fill="hold" nodeType="click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barn(outHorizontal)">
                                      <p:cBhvr>
                                        <p:cTn id="25" dur="500"/>
                                        <p:tgtEl>
                                          <p:spTgt spid="73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9" grpId="0" autoUpdateAnimBg="0"/>
      <p:bldP spid="7374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9" name="Text Box 7"/>
          <p:cNvSpPr txBox="1">
            <a:spLocks noChangeArrowheads="1"/>
          </p:cNvSpPr>
          <p:nvPr/>
        </p:nvSpPr>
        <p:spPr bwMode="auto">
          <a:xfrm>
            <a:off x="1219200" y="990600"/>
            <a:ext cx="8093075"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smtClean="0">
                <a:solidFill>
                  <a:srgbClr val="0000FF"/>
                </a:solidFill>
                <a:latin typeface="黑体" pitchFamily="2" charset="-122"/>
                <a:ea typeface="黑体" pitchFamily="2" charset="-122"/>
              </a:rPr>
              <a:t>1.1</a:t>
            </a:r>
            <a:r>
              <a:rPr lang="en-US" altLang="zh-CN" sz="2800" b="1" dirty="0" smtClean="0">
                <a:latin typeface="黑体" pitchFamily="2" charset="-122"/>
                <a:ea typeface="黑体" pitchFamily="2" charset="-122"/>
              </a:rPr>
              <a:t>  </a:t>
            </a:r>
            <a:r>
              <a:rPr lang="zh-CN" altLang="en-US" sz="2800" b="1" dirty="0">
                <a:latin typeface="黑体" pitchFamily="2" charset="-122"/>
                <a:ea typeface="黑体" pitchFamily="2" charset="-122"/>
              </a:rPr>
              <a:t>基本性质概述</a:t>
            </a:r>
          </a:p>
          <a:p>
            <a:endParaRPr lang="zh-CN" altLang="en-US" sz="2800" b="1" dirty="0">
              <a:latin typeface="黑体" pitchFamily="2" charset="-122"/>
              <a:ea typeface="黑体" pitchFamily="2" charset="-122"/>
            </a:endParaRPr>
          </a:p>
          <a:p>
            <a:r>
              <a:rPr lang="zh-CN" altLang="en-US" sz="2800" b="1" dirty="0" smtClean="0">
                <a:solidFill>
                  <a:srgbClr val="0000FF"/>
                </a:solidFill>
                <a:latin typeface="黑体" pitchFamily="2" charset="-122"/>
                <a:ea typeface="黑体" pitchFamily="2" charset="-122"/>
              </a:rPr>
              <a:t>1</a:t>
            </a:r>
            <a:r>
              <a:rPr lang="zh-CN" altLang="en-US" sz="2800" b="1" dirty="0">
                <a:solidFill>
                  <a:srgbClr val="0000FF"/>
                </a:solidFill>
                <a:latin typeface="黑体" pitchFamily="2" charset="-122"/>
                <a:ea typeface="黑体" pitchFamily="2" charset="-122"/>
              </a:rPr>
              <a:t>.2</a:t>
            </a:r>
            <a:r>
              <a:rPr lang="zh-CN" altLang="en-US" sz="2800" b="1" dirty="0">
                <a:latin typeface="黑体" pitchFamily="2" charset="-122"/>
                <a:ea typeface="黑体" pitchFamily="2" charset="-122"/>
              </a:rPr>
              <a:t>  重要化合物</a:t>
            </a:r>
          </a:p>
          <a:p>
            <a:endParaRPr lang="zh-CN" altLang="en-US" sz="2800" b="1" dirty="0">
              <a:latin typeface="黑体" pitchFamily="2" charset="-122"/>
              <a:ea typeface="黑体" pitchFamily="2" charset="-122"/>
            </a:endParaRPr>
          </a:p>
          <a:p>
            <a:r>
              <a:rPr lang="zh-CN" altLang="en-US" sz="2800" b="1" dirty="0" smtClean="0">
                <a:solidFill>
                  <a:srgbClr val="0000FF"/>
                </a:solidFill>
                <a:latin typeface="黑体" pitchFamily="2" charset="-122"/>
                <a:ea typeface="黑体" pitchFamily="2" charset="-122"/>
              </a:rPr>
              <a:t>1</a:t>
            </a:r>
            <a:r>
              <a:rPr lang="zh-CN" altLang="en-US" sz="2800" b="1" dirty="0">
                <a:solidFill>
                  <a:srgbClr val="0000FF"/>
                </a:solidFill>
                <a:latin typeface="黑体" pitchFamily="2" charset="-122"/>
                <a:ea typeface="黑体" pitchFamily="2" charset="-122"/>
              </a:rPr>
              <a:t>.3</a:t>
            </a:r>
            <a:r>
              <a:rPr lang="zh-CN" altLang="en-US" sz="2800" b="1" dirty="0">
                <a:latin typeface="黑体" pitchFamily="2" charset="-122"/>
                <a:ea typeface="黑体" pitchFamily="2" charset="-122"/>
              </a:rPr>
              <a:t>  镧系元素的相互分离</a:t>
            </a:r>
          </a:p>
          <a:p>
            <a:endParaRPr lang="zh-CN" altLang="en-US" sz="2800" b="1" dirty="0">
              <a:latin typeface="黑体" pitchFamily="2" charset="-122"/>
              <a:ea typeface="黑体" pitchFamily="2" charset="-122"/>
            </a:endParaRPr>
          </a:p>
          <a:p>
            <a:r>
              <a:rPr lang="zh-CN" altLang="en-US" sz="2800" b="1" dirty="0" smtClean="0">
                <a:solidFill>
                  <a:srgbClr val="0000FF"/>
                </a:solidFill>
                <a:latin typeface="黑体" pitchFamily="2" charset="-122"/>
                <a:ea typeface="黑体" pitchFamily="2" charset="-122"/>
              </a:rPr>
              <a:t>1</a:t>
            </a:r>
            <a:r>
              <a:rPr lang="zh-CN" altLang="en-US" sz="2800" b="1" dirty="0">
                <a:solidFill>
                  <a:srgbClr val="0000FF"/>
                </a:solidFill>
                <a:latin typeface="黑体" pitchFamily="2" charset="-122"/>
                <a:ea typeface="黑体" pitchFamily="2" charset="-122"/>
              </a:rPr>
              <a:t>.4</a:t>
            </a:r>
            <a:r>
              <a:rPr lang="zh-CN" altLang="en-US" sz="2800" b="1" dirty="0">
                <a:latin typeface="黑体" pitchFamily="2" charset="-122"/>
                <a:ea typeface="黑体" pitchFamily="2" charset="-122"/>
              </a:rPr>
              <a:t>  存在、提取和应用</a:t>
            </a:r>
          </a:p>
          <a:p>
            <a:endParaRPr lang="zh-CN" altLang="en-US" sz="2800" b="1" dirty="0">
              <a:latin typeface="黑体" pitchFamily="2" charset="-122"/>
              <a:ea typeface="黑体" pitchFamily="2" charset="-122"/>
            </a:endParaRPr>
          </a:p>
          <a:p>
            <a:endParaRPr lang="zh-CN" altLang="en-US" sz="2800" b="1" dirty="0">
              <a:latin typeface="黑体" pitchFamily="2" charset="-122"/>
              <a:ea typeface="黑体" pitchFamily="2"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517525" y="806450"/>
            <a:ext cx="433644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b="1" dirty="0" smtClean="0">
                <a:latin typeface="黑体" pitchFamily="2" charset="-122"/>
                <a:ea typeface="黑体" pitchFamily="2" charset="-122"/>
              </a:rPr>
              <a:t>1</a:t>
            </a:r>
            <a:r>
              <a:rPr lang="zh-CN" altLang="en-US" sz="2800" b="1" dirty="0">
                <a:latin typeface="黑体" pitchFamily="2" charset="-122"/>
                <a:ea typeface="黑体" pitchFamily="2" charset="-122"/>
              </a:rPr>
              <a:t>.3  镧系元素的相互分离</a:t>
            </a:r>
            <a:endParaRPr lang="en-US" altLang="zh-CN" sz="2800" b="1" dirty="0">
              <a:latin typeface="黑体" pitchFamily="2" charset="-122"/>
              <a:ea typeface="黑体" pitchFamily="2" charset="-122"/>
            </a:endParaRPr>
          </a:p>
          <a:p>
            <a:endParaRPr lang="zh-CN" altLang="en-US" dirty="0"/>
          </a:p>
        </p:txBody>
      </p:sp>
      <p:sp>
        <p:nvSpPr>
          <p:cNvPr id="74757" name="Rectangle 5"/>
          <p:cNvSpPr>
            <a:spLocks noChangeArrowheads="1"/>
          </p:cNvSpPr>
          <p:nvPr/>
        </p:nvSpPr>
        <p:spPr bwMode="auto">
          <a:xfrm>
            <a:off x="611560" y="1355874"/>
            <a:ext cx="2159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30000"/>
              </a:lnSpc>
            </a:pPr>
            <a:r>
              <a:rPr kumimoji="1" lang="zh-CN" altLang="en-US" sz="2000" b="1" dirty="0">
                <a:solidFill>
                  <a:srgbClr val="FF0000"/>
                </a:solidFill>
                <a:latin typeface="黑体" pitchFamily="2" charset="-122"/>
                <a:ea typeface="黑体" pitchFamily="2" charset="-122"/>
              </a:rPr>
              <a:t>1</a:t>
            </a:r>
            <a:r>
              <a:rPr kumimoji="1" lang="zh-CN" altLang="en-US" sz="2000" b="1" dirty="0">
                <a:solidFill>
                  <a:srgbClr val="0000FF"/>
                </a:solidFill>
                <a:latin typeface="黑体" pitchFamily="2" charset="-122"/>
                <a:ea typeface="黑体" pitchFamily="2" charset="-122"/>
              </a:rPr>
              <a:t> 分离方法</a:t>
            </a:r>
            <a:endParaRPr kumimoji="1" lang="en-US" altLang="zh-CN" sz="2000" b="1" dirty="0">
              <a:solidFill>
                <a:srgbClr val="0000FF"/>
              </a:solidFill>
              <a:latin typeface="黑体" pitchFamily="2" charset="-122"/>
              <a:ea typeface="黑体" pitchFamily="2" charset="-122"/>
            </a:endParaRPr>
          </a:p>
        </p:txBody>
      </p:sp>
      <p:sp>
        <p:nvSpPr>
          <p:cNvPr id="74758" name="Text Box 6"/>
          <p:cNvSpPr txBox="1">
            <a:spLocks noChangeArrowheads="1"/>
          </p:cNvSpPr>
          <p:nvPr/>
        </p:nvSpPr>
        <p:spPr bwMode="auto">
          <a:xfrm>
            <a:off x="2667000" y="1676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800" b="1">
                <a:solidFill>
                  <a:srgbClr val="990000"/>
                </a:solidFill>
                <a:ea typeface="黑体" pitchFamily="2" charset="-122"/>
              </a:rPr>
              <a:t>稀土元素分离方法的原理和特点</a:t>
            </a:r>
          </a:p>
        </p:txBody>
      </p:sp>
      <p:grpSp>
        <p:nvGrpSpPr>
          <p:cNvPr id="74759" name="Group 7"/>
          <p:cNvGrpSpPr>
            <a:grpSpLocks/>
          </p:cNvGrpSpPr>
          <p:nvPr/>
        </p:nvGrpSpPr>
        <p:grpSpPr bwMode="auto">
          <a:xfrm>
            <a:off x="838200" y="2057400"/>
            <a:ext cx="7620000" cy="4114800"/>
            <a:chOff x="480" y="1296"/>
            <a:chExt cx="4800" cy="2592"/>
          </a:xfrm>
        </p:grpSpPr>
        <p:grpSp>
          <p:nvGrpSpPr>
            <p:cNvPr id="74760" name="Group 8"/>
            <p:cNvGrpSpPr>
              <a:grpSpLocks/>
            </p:cNvGrpSpPr>
            <p:nvPr/>
          </p:nvGrpSpPr>
          <p:grpSpPr bwMode="auto">
            <a:xfrm>
              <a:off x="480" y="1296"/>
              <a:ext cx="4752" cy="2592"/>
              <a:chOff x="480" y="1296"/>
              <a:chExt cx="4752" cy="2592"/>
            </a:xfrm>
          </p:grpSpPr>
          <p:sp>
            <p:nvSpPr>
              <p:cNvPr id="74761" name="Rectangle 9"/>
              <p:cNvSpPr>
                <a:spLocks noChangeArrowheads="1"/>
              </p:cNvSpPr>
              <p:nvPr/>
            </p:nvSpPr>
            <p:spPr bwMode="auto">
              <a:xfrm>
                <a:off x="480" y="1296"/>
                <a:ext cx="1104" cy="2592"/>
              </a:xfrm>
              <a:prstGeom prst="rect">
                <a:avLst/>
              </a:prstGeom>
              <a:solidFill>
                <a:srgbClr val="CCFFCC"/>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762" name="Rectangle 10"/>
              <p:cNvSpPr>
                <a:spLocks noChangeArrowheads="1"/>
              </p:cNvSpPr>
              <p:nvPr/>
            </p:nvSpPr>
            <p:spPr bwMode="auto">
              <a:xfrm>
                <a:off x="1584" y="1296"/>
                <a:ext cx="1056" cy="2592"/>
              </a:xfrm>
              <a:prstGeom prst="rect">
                <a:avLst/>
              </a:prstGeom>
              <a:solidFill>
                <a:srgbClr val="FFCC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763" name="Rectangle 11"/>
              <p:cNvSpPr>
                <a:spLocks noChangeArrowheads="1"/>
              </p:cNvSpPr>
              <p:nvPr/>
            </p:nvSpPr>
            <p:spPr bwMode="auto">
              <a:xfrm>
                <a:off x="2640" y="1296"/>
                <a:ext cx="1344" cy="2592"/>
              </a:xfrm>
              <a:prstGeom prst="rect">
                <a:avLst/>
              </a:prstGeom>
              <a:solidFill>
                <a:srgbClr val="FFFF99"/>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764" name="Rectangle 12"/>
              <p:cNvSpPr>
                <a:spLocks noChangeArrowheads="1"/>
              </p:cNvSpPr>
              <p:nvPr/>
            </p:nvSpPr>
            <p:spPr bwMode="auto">
              <a:xfrm>
                <a:off x="3936" y="1296"/>
                <a:ext cx="1296" cy="2592"/>
              </a:xfrm>
              <a:prstGeom prst="rect">
                <a:avLst/>
              </a:prstGeom>
              <a:solidFill>
                <a:srgbClr val="66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4765" name="Text Box 13"/>
            <p:cNvSpPr txBox="1">
              <a:spLocks noChangeArrowheads="1"/>
            </p:cNvSpPr>
            <p:nvPr/>
          </p:nvSpPr>
          <p:spPr bwMode="auto">
            <a:xfrm>
              <a:off x="480" y="1296"/>
              <a:ext cx="48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      方             法          基  本  原  理             优             点                    缺                   点</a:t>
              </a:r>
            </a:p>
          </p:txBody>
        </p:sp>
        <p:sp>
          <p:nvSpPr>
            <p:cNvPr id="74766" name="Line 14"/>
            <p:cNvSpPr>
              <a:spLocks noChangeShapeType="1"/>
            </p:cNvSpPr>
            <p:nvPr/>
          </p:nvSpPr>
          <p:spPr bwMode="auto">
            <a:xfrm>
              <a:off x="480" y="1488"/>
              <a:ext cx="4800"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67" name="Text Box 15"/>
            <p:cNvSpPr txBox="1">
              <a:spLocks noChangeArrowheads="1"/>
            </p:cNvSpPr>
            <p:nvPr/>
          </p:nvSpPr>
          <p:spPr bwMode="auto">
            <a:xfrm>
              <a:off x="768" y="1632"/>
              <a:ext cx="4512" cy="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55000"/>
                </a:lnSpc>
                <a:spcBef>
                  <a:spcPct val="50000"/>
                </a:spcBef>
              </a:pPr>
              <a:r>
                <a:rPr lang="zh-CN" altLang="en-US" sz="1600">
                  <a:latin typeface="楷体_GB2312" pitchFamily="49" charset="-122"/>
                  <a:ea typeface="楷体_GB2312" pitchFamily="49" charset="-122"/>
                </a:rPr>
                <a:t>分级结晶法    溶解度不同       原理、设备简单     操作复杂、分离效果</a:t>
              </a:r>
            </a:p>
            <a:p>
              <a:pPr eaLnBrk="0" hangingPunct="0">
                <a:lnSpc>
                  <a:spcPct val="55000"/>
                </a:lnSpc>
                <a:spcBef>
                  <a:spcPct val="50000"/>
                </a:spcBef>
              </a:pPr>
              <a:r>
                <a:rPr lang="zh-CN" altLang="en-US" sz="1600">
                  <a:latin typeface="楷体_GB2312" pitchFamily="49" charset="-122"/>
                  <a:ea typeface="楷体_GB2312" pitchFamily="49" charset="-122"/>
                </a:rPr>
                <a:t>                                                  差 </a:t>
              </a:r>
            </a:p>
            <a:p>
              <a:pPr eaLnBrk="0" hangingPunct="0">
                <a:lnSpc>
                  <a:spcPct val="55000"/>
                </a:lnSpc>
                <a:spcBef>
                  <a:spcPct val="50000"/>
                </a:spcBef>
              </a:pPr>
              <a:r>
                <a:rPr lang="zh-CN" altLang="en-US" sz="1600">
                  <a:latin typeface="楷体_GB2312" pitchFamily="49" charset="-122"/>
                  <a:ea typeface="楷体_GB2312" pitchFamily="49" charset="-122"/>
                </a:rPr>
                <a:t>分步沉淀法    溶度积不同       原理、设备简单     操作复杂、分离效果</a:t>
              </a:r>
            </a:p>
            <a:p>
              <a:pPr eaLnBrk="0" hangingPunct="0">
                <a:lnSpc>
                  <a:spcPct val="55000"/>
                </a:lnSpc>
                <a:spcBef>
                  <a:spcPct val="50000"/>
                </a:spcBef>
              </a:pPr>
              <a:r>
                <a:rPr lang="zh-CN" altLang="en-US" sz="1600">
                  <a:latin typeface="楷体_GB2312" pitchFamily="49" charset="-122"/>
                  <a:ea typeface="楷体_GB2312" pitchFamily="49" charset="-122"/>
                </a:rPr>
                <a:t>                                                  差</a:t>
              </a:r>
            </a:p>
            <a:p>
              <a:pPr eaLnBrk="0" hangingPunct="0">
                <a:lnSpc>
                  <a:spcPct val="55000"/>
                </a:lnSpc>
                <a:spcBef>
                  <a:spcPct val="50000"/>
                </a:spcBef>
              </a:pPr>
              <a:r>
                <a:rPr lang="zh-CN" altLang="en-US" sz="1600">
                  <a:latin typeface="楷体_GB2312" pitchFamily="49" charset="-122"/>
                  <a:ea typeface="楷体_GB2312" pitchFamily="49" charset="-122"/>
                </a:rPr>
                <a:t>氧化还原法    价态稳定性不同   原理、操作简单、   无非三价稳定态者不</a:t>
              </a:r>
            </a:p>
            <a:p>
              <a:pPr eaLnBrk="0" hangingPunct="0">
                <a:lnSpc>
                  <a:spcPct val="55000"/>
                </a:lnSpc>
                <a:spcBef>
                  <a:spcPct val="50000"/>
                </a:spcBef>
              </a:pPr>
              <a:r>
                <a:rPr lang="zh-CN" altLang="en-US" sz="1600">
                  <a:latin typeface="楷体_GB2312" pitchFamily="49" charset="-122"/>
                  <a:ea typeface="楷体_GB2312" pitchFamily="49" charset="-122"/>
                </a:rPr>
                <a:t>                                                  可</a:t>
              </a:r>
            </a:p>
            <a:p>
              <a:pPr eaLnBrk="0" hangingPunct="0">
                <a:lnSpc>
                  <a:spcPct val="55000"/>
                </a:lnSpc>
                <a:spcBef>
                  <a:spcPct val="50000"/>
                </a:spcBef>
              </a:pPr>
              <a:r>
                <a:rPr lang="zh-CN" altLang="en-US" sz="1600">
                  <a:latin typeface="楷体_GB2312" pitchFamily="49" charset="-122"/>
                  <a:ea typeface="楷体_GB2312" pitchFamily="49" charset="-122"/>
                </a:rPr>
                <a:t>                               效果满意</a:t>
              </a:r>
            </a:p>
          </p:txBody>
        </p:sp>
        <p:sp>
          <p:nvSpPr>
            <p:cNvPr id="74768" name="Line 16"/>
            <p:cNvSpPr>
              <a:spLocks noChangeShapeType="1"/>
            </p:cNvSpPr>
            <p:nvPr/>
          </p:nvSpPr>
          <p:spPr bwMode="auto">
            <a:xfrm>
              <a:off x="480" y="2832"/>
              <a:ext cx="48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69" name="Line 17"/>
            <p:cNvSpPr>
              <a:spLocks noChangeShapeType="1"/>
            </p:cNvSpPr>
            <p:nvPr/>
          </p:nvSpPr>
          <p:spPr bwMode="auto">
            <a:xfrm>
              <a:off x="768" y="1488"/>
              <a:ext cx="0" cy="1344"/>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70" name="Text Box 18"/>
            <p:cNvSpPr txBox="1">
              <a:spLocks noChangeArrowheads="1"/>
            </p:cNvSpPr>
            <p:nvPr/>
          </p:nvSpPr>
          <p:spPr bwMode="auto">
            <a:xfrm>
              <a:off x="528" y="1680"/>
              <a:ext cx="192"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化学分离法</a:t>
              </a:r>
            </a:p>
          </p:txBody>
        </p:sp>
        <p:sp>
          <p:nvSpPr>
            <p:cNvPr id="74771" name="Text Box 19"/>
            <p:cNvSpPr txBox="1">
              <a:spLocks noChangeArrowheads="1"/>
            </p:cNvSpPr>
            <p:nvPr/>
          </p:nvSpPr>
          <p:spPr bwMode="auto">
            <a:xfrm>
              <a:off x="480" y="2869"/>
              <a:ext cx="4800"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离  子  交  换  法        与树脂、淋洗           分离效果很好、          周期长、成本高                  </a:t>
              </a:r>
            </a:p>
            <a:p>
              <a:pPr eaLnBrk="0" hangingPunct="0">
                <a:spcBef>
                  <a:spcPct val="50000"/>
                </a:spcBef>
              </a:pPr>
              <a:r>
                <a:rPr lang="zh-CN" altLang="en-US" sz="1600" b="1">
                  <a:ea typeface="楷体_GB2312" pitchFamily="49" charset="-122"/>
                </a:rPr>
                <a:t>                                    剂结合不同               产品纯度高</a:t>
              </a:r>
            </a:p>
          </p:txBody>
        </p:sp>
        <p:sp>
          <p:nvSpPr>
            <p:cNvPr id="74772" name="Line 20"/>
            <p:cNvSpPr>
              <a:spLocks noChangeShapeType="1"/>
            </p:cNvSpPr>
            <p:nvPr/>
          </p:nvSpPr>
          <p:spPr bwMode="auto">
            <a:xfrm>
              <a:off x="480" y="3312"/>
              <a:ext cx="48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73" name="Text Box 21"/>
            <p:cNvSpPr txBox="1">
              <a:spLocks noChangeArrowheads="1"/>
            </p:cNvSpPr>
            <p:nvPr/>
          </p:nvSpPr>
          <p:spPr bwMode="auto">
            <a:xfrm>
              <a:off x="480" y="3360"/>
              <a:ext cx="4800"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溶  剂  萃  取  法        萃合物稳定性           分离效果良好、纯       某些试剂有毒      </a:t>
              </a:r>
            </a:p>
            <a:p>
              <a:pPr eaLnBrk="0" hangingPunct="0">
                <a:spcBef>
                  <a:spcPct val="50000"/>
                </a:spcBef>
              </a:pPr>
              <a:r>
                <a:rPr lang="zh-CN" altLang="en-US" sz="1600" b="1">
                  <a:ea typeface="楷体_GB2312" pitchFamily="49" charset="-122"/>
                </a:rPr>
                <a:t>                                    不同度                        可满足要求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anim calcmode="lin" valueType="num">
                                      <p:cBhvr additive="base">
                                        <p:cTn id="7" dur="500" fill="hold"/>
                                        <p:tgtEl>
                                          <p:spTgt spid="74757"/>
                                        </p:tgtEl>
                                        <p:attrNameLst>
                                          <p:attrName>ppt_x</p:attrName>
                                        </p:attrNameLst>
                                      </p:cBhvr>
                                      <p:tavLst>
                                        <p:tav tm="0">
                                          <p:val>
                                            <p:strVal val="0-#ppt_w/2"/>
                                          </p:val>
                                        </p:tav>
                                        <p:tav tm="100000">
                                          <p:val>
                                            <p:strVal val="#ppt_x"/>
                                          </p:val>
                                        </p:tav>
                                      </p:tavLst>
                                    </p:anim>
                                    <p:anim calcmode="lin" valueType="num">
                                      <p:cBhvr additive="base">
                                        <p:cTn id="8" dur="500" fill="hold"/>
                                        <p:tgtEl>
                                          <p:spTgt spid="747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8"/>
                                        </p:tgtEl>
                                        <p:attrNameLst>
                                          <p:attrName>style.visibility</p:attrName>
                                        </p:attrNameLst>
                                      </p:cBhvr>
                                      <p:to>
                                        <p:strVal val="visible"/>
                                      </p:to>
                                    </p:set>
                                    <p:anim calcmode="lin" valueType="num">
                                      <p:cBhvr additive="base">
                                        <p:cTn id="13" dur="500" fill="hold"/>
                                        <p:tgtEl>
                                          <p:spTgt spid="74758"/>
                                        </p:tgtEl>
                                        <p:attrNameLst>
                                          <p:attrName>ppt_x</p:attrName>
                                        </p:attrNameLst>
                                      </p:cBhvr>
                                      <p:tavLst>
                                        <p:tav tm="0">
                                          <p:val>
                                            <p:strVal val="0-#ppt_w/2"/>
                                          </p:val>
                                        </p:tav>
                                        <p:tav tm="100000">
                                          <p:val>
                                            <p:strVal val="#ppt_x"/>
                                          </p:val>
                                        </p:tav>
                                      </p:tavLst>
                                    </p:anim>
                                    <p:anim calcmode="lin" valueType="num">
                                      <p:cBhvr additive="base">
                                        <p:cTn id="14" dur="500" fill="hold"/>
                                        <p:tgtEl>
                                          <p:spTgt spid="747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74759"/>
                                        </p:tgtEl>
                                        <p:attrNameLst>
                                          <p:attrName>style.visibility</p:attrName>
                                        </p:attrNameLst>
                                      </p:cBhvr>
                                      <p:to>
                                        <p:strVal val="visible"/>
                                      </p:to>
                                    </p:set>
                                    <p:anim calcmode="lin" valueType="num">
                                      <p:cBhvr additive="base">
                                        <p:cTn id="19" dur="5000" fill="hold"/>
                                        <p:tgtEl>
                                          <p:spTgt spid="74759"/>
                                        </p:tgtEl>
                                        <p:attrNameLst>
                                          <p:attrName>ppt_x</p:attrName>
                                        </p:attrNameLst>
                                      </p:cBhvr>
                                      <p:tavLst>
                                        <p:tav tm="0">
                                          <p:val>
                                            <p:strVal val="#ppt_x"/>
                                          </p:val>
                                        </p:tav>
                                        <p:tav tm="100000">
                                          <p:val>
                                            <p:strVal val="#ppt_x"/>
                                          </p:val>
                                        </p:tav>
                                      </p:tavLst>
                                    </p:anim>
                                    <p:anim calcmode="lin" valueType="num">
                                      <p:cBhvr additive="base">
                                        <p:cTn id="20" dur="5000" fill="hold"/>
                                        <p:tgtEl>
                                          <p:spTgt spid="747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utoUpdateAnimBg="0"/>
      <p:bldP spid="7475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685800" y="533400"/>
            <a:ext cx="2590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30000"/>
              </a:lnSpc>
            </a:pPr>
            <a:r>
              <a:rPr kumimoji="1" lang="zh-CN" altLang="en-US" sz="2000" b="1">
                <a:solidFill>
                  <a:srgbClr val="FF0000"/>
                </a:solidFill>
                <a:latin typeface="黑体" pitchFamily="2" charset="-122"/>
                <a:ea typeface="黑体" pitchFamily="2" charset="-122"/>
              </a:rPr>
              <a:t>2</a:t>
            </a:r>
            <a:r>
              <a:rPr kumimoji="1" lang="zh-CN" altLang="en-US" sz="2000" b="1">
                <a:solidFill>
                  <a:srgbClr val="FFCC99"/>
                </a:solidFill>
                <a:latin typeface="黑体" pitchFamily="2" charset="-122"/>
                <a:ea typeface="黑体" pitchFamily="2" charset="-122"/>
              </a:rPr>
              <a:t> </a:t>
            </a:r>
            <a:r>
              <a:rPr kumimoji="1" lang="zh-CN" altLang="en-US" sz="2000" b="1">
                <a:solidFill>
                  <a:srgbClr val="0000FF"/>
                </a:solidFill>
                <a:latin typeface="黑体" pitchFamily="2" charset="-122"/>
                <a:ea typeface="黑体" pitchFamily="2" charset="-122"/>
              </a:rPr>
              <a:t>溶剂萃取法</a:t>
            </a:r>
            <a:endParaRPr kumimoji="1" lang="en-US" altLang="zh-CN" sz="2000" b="1">
              <a:solidFill>
                <a:srgbClr val="0000FF"/>
              </a:solidFill>
              <a:latin typeface="黑体" pitchFamily="2" charset="-122"/>
              <a:ea typeface="黑体" pitchFamily="2" charset="-122"/>
            </a:endParaRPr>
          </a:p>
        </p:txBody>
      </p:sp>
      <p:sp>
        <p:nvSpPr>
          <p:cNvPr id="75781" name="Rectangle 5"/>
          <p:cNvSpPr>
            <a:spLocks noChangeArrowheads="1"/>
          </p:cNvSpPr>
          <p:nvPr/>
        </p:nvSpPr>
        <p:spPr bwMode="auto">
          <a:xfrm>
            <a:off x="1079500" y="4479925"/>
            <a:ext cx="73025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kumimoji="1" lang="zh-CN" altLang="en-US" sz="2000" b="1"/>
              <a:t>        萃取体系的有机相往往由惰性溶剂（如煤油）和萃取剂组成， 分离镧系元素的萃取剂多为一些螯合试剂，例如二（2-乙基己基）磷酸（缩写为 </a:t>
            </a:r>
            <a:r>
              <a:rPr kumimoji="1" lang="en-US" altLang="zh-CN" sz="2000" b="1"/>
              <a:t>HDEHP).</a:t>
            </a:r>
          </a:p>
        </p:txBody>
      </p:sp>
      <p:sp>
        <p:nvSpPr>
          <p:cNvPr id="75783" name="Rectangle 7"/>
          <p:cNvSpPr>
            <a:spLocks noChangeArrowheads="1"/>
          </p:cNvSpPr>
          <p:nvPr/>
        </p:nvSpPr>
        <p:spPr bwMode="auto">
          <a:xfrm>
            <a:off x="1752600" y="5410200"/>
            <a:ext cx="662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US" altLang="zh-CN" sz="2000" b="1"/>
              <a:t>Ln</a:t>
            </a:r>
            <a:r>
              <a:rPr kumimoji="1" lang="en-US" altLang="zh-CN" sz="2000" b="1" baseline="30000"/>
              <a:t>3+</a:t>
            </a:r>
            <a:r>
              <a:rPr kumimoji="1" lang="en-US" altLang="zh-CN" sz="2000" b="1"/>
              <a:t>(aq) + 3 (HDEHP)</a:t>
            </a:r>
            <a:r>
              <a:rPr kumimoji="1" lang="en-US" altLang="zh-CN" sz="2000" b="1" baseline="-25000"/>
              <a:t>2</a:t>
            </a:r>
            <a:r>
              <a:rPr kumimoji="1" lang="en-US" altLang="zh-CN" sz="2000" b="1"/>
              <a:t>(org) + 3 H</a:t>
            </a:r>
            <a:r>
              <a:rPr kumimoji="1" lang="en-US" altLang="zh-CN" sz="2000" b="1" baseline="-25000"/>
              <a:t>2</a:t>
            </a:r>
            <a:r>
              <a:rPr kumimoji="1" lang="en-US" altLang="zh-CN" sz="2000" b="1"/>
              <a:t>O </a:t>
            </a:r>
          </a:p>
          <a:p>
            <a:pPr eaLnBrk="0" hangingPunct="0"/>
            <a:r>
              <a:rPr kumimoji="1" lang="en-US" altLang="zh-CN" sz="2000" b="1"/>
              <a:t>                                        Ln[(HDEHP)</a:t>
            </a:r>
            <a:r>
              <a:rPr kumimoji="1" lang="en-US" altLang="zh-CN" sz="2000" b="1" baseline="-25000"/>
              <a:t>2</a:t>
            </a:r>
            <a:r>
              <a:rPr kumimoji="1" lang="en-US" altLang="zh-CN" sz="2000" b="1"/>
              <a:t>]</a:t>
            </a:r>
            <a:r>
              <a:rPr kumimoji="1" lang="en-US" altLang="zh-CN" sz="2000" b="1" baseline="-25000"/>
              <a:t>3</a:t>
            </a:r>
            <a:r>
              <a:rPr kumimoji="1" lang="en-US" altLang="zh-CN" sz="2000" b="1"/>
              <a:t> (org) + 3H</a:t>
            </a:r>
            <a:r>
              <a:rPr kumimoji="1" lang="en-US" altLang="zh-CN" sz="2000" b="1" baseline="-25000"/>
              <a:t>3</a:t>
            </a:r>
            <a:r>
              <a:rPr kumimoji="1" lang="en-US" altLang="zh-CN" sz="2000" b="1"/>
              <a:t>O</a:t>
            </a:r>
            <a:r>
              <a:rPr kumimoji="1" lang="en-US" altLang="zh-CN" sz="2000" b="1" baseline="30000"/>
              <a:t>+</a:t>
            </a:r>
            <a:r>
              <a:rPr kumimoji="1" lang="en-US" altLang="zh-CN" sz="2000" b="1"/>
              <a:t>(aq)</a:t>
            </a:r>
          </a:p>
        </p:txBody>
      </p:sp>
      <p:sp>
        <p:nvSpPr>
          <p:cNvPr id="75784" name="Line 8"/>
          <p:cNvSpPr>
            <a:spLocks noChangeShapeType="1"/>
          </p:cNvSpPr>
          <p:nvPr/>
        </p:nvSpPr>
        <p:spPr bwMode="auto">
          <a:xfrm>
            <a:off x="3733800" y="5867400"/>
            <a:ext cx="609600"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785" name="Line 9"/>
          <p:cNvSpPr>
            <a:spLocks noChangeShapeType="1"/>
          </p:cNvSpPr>
          <p:nvPr/>
        </p:nvSpPr>
        <p:spPr bwMode="auto">
          <a:xfrm>
            <a:off x="3733800" y="5943600"/>
            <a:ext cx="609600"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787" name="Text Box 11"/>
          <p:cNvSpPr txBox="1">
            <a:spLocks noChangeArrowheads="1"/>
          </p:cNvSpPr>
          <p:nvPr/>
        </p:nvSpPr>
        <p:spPr bwMode="auto">
          <a:xfrm>
            <a:off x="1143000" y="838200"/>
            <a:ext cx="708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50000"/>
              </a:lnSpc>
            </a:pPr>
            <a:r>
              <a:rPr kumimoji="1" lang="zh-CN" altLang="en-US" sz="2000" b="1">
                <a:ea typeface="黑体" pitchFamily="2" charset="-122"/>
              </a:rPr>
              <a:t>原      理：</a:t>
            </a:r>
            <a:r>
              <a:rPr kumimoji="1" lang="zh-CN" altLang="en-US" sz="2000" b="1"/>
              <a:t>实验表明，一物质在互不混溶的两个液相中的浓度</a:t>
            </a:r>
          </a:p>
          <a:p>
            <a:pPr>
              <a:lnSpc>
                <a:spcPct val="150000"/>
              </a:lnSpc>
            </a:pPr>
            <a:r>
              <a:rPr kumimoji="1" lang="zh-CN" altLang="en-US" sz="2000" b="1"/>
              <a:t>                  比为一常数：            </a:t>
            </a:r>
          </a:p>
        </p:txBody>
      </p:sp>
      <p:graphicFrame>
        <p:nvGraphicFramePr>
          <p:cNvPr id="75788" name="Object 12"/>
          <p:cNvGraphicFramePr>
            <a:graphicFrameLocks noChangeAspect="1"/>
          </p:cNvGraphicFramePr>
          <p:nvPr/>
        </p:nvGraphicFramePr>
        <p:xfrm>
          <a:off x="3886200" y="1447800"/>
          <a:ext cx="1143000" cy="708025"/>
        </p:xfrm>
        <a:graphic>
          <a:graphicData uri="http://schemas.openxmlformats.org/presentationml/2006/ole">
            <mc:AlternateContent xmlns:mc="http://schemas.openxmlformats.org/markup-compatibility/2006">
              <mc:Choice xmlns:v="urn:schemas-microsoft-com:vml" Requires="v">
                <p:oleObj spid="_x0000_s75796" name="Equation" r:id="rId3" imgW="672840" imgH="419040" progId="Equation.3">
                  <p:embed/>
                </p:oleObj>
              </mc:Choice>
              <mc:Fallback>
                <p:oleObj name="Equation" r:id="rId3" imgW="672840" imgH="419040"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447800"/>
                        <a:ext cx="1143000" cy="708025"/>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89" name="Object 13"/>
          <p:cNvGraphicFramePr>
            <a:graphicFrameLocks noChangeAspect="1"/>
          </p:cNvGraphicFramePr>
          <p:nvPr/>
        </p:nvGraphicFramePr>
        <p:xfrm>
          <a:off x="2824163" y="3124200"/>
          <a:ext cx="827087" cy="698500"/>
        </p:xfrm>
        <a:graphic>
          <a:graphicData uri="http://schemas.openxmlformats.org/presentationml/2006/ole">
            <mc:AlternateContent xmlns:mc="http://schemas.openxmlformats.org/markup-compatibility/2006">
              <mc:Choice xmlns:v="urn:schemas-microsoft-com:vml" Requires="v">
                <p:oleObj spid="_x0000_s75797" name="Equation" r:id="rId5" imgW="507960" imgH="431640" progId="Equation.3">
                  <p:embed/>
                </p:oleObj>
              </mc:Choice>
              <mc:Fallback>
                <p:oleObj name="Equation" r:id="rId5" imgW="507960" imgH="43164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4163" y="3124200"/>
                        <a:ext cx="827087" cy="698500"/>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90" name="Text Box 14"/>
          <p:cNvSpPr txBox="1">
            <a:spLocks noChangeArrowheads="1"/>
          </p:cNvSpPr>
          <p:nvPr/>
        </p:nvSpPr>
        <p:spPr bwMode="auto">
          <a:xfrm>
            <a:off x="1066800" y="2057400"/>
            <a:ext cx="7315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zh-CN" altLang="en-US" sz="2000" b="1"/>
              <a:t>        常数 </a:t>
            </a:r>
            <a:r>
              <a:rPr lang="en-US" altLang="zh-CN" sz="2000" b="1" i="1"/>
              <a:t>D </a:t>
            </a:r>
            <a:r>
              <a:rPr lang="zh-CN" altLang="en-US" sz="2000" b="1"/>
              <a:t>叫</a:t>
            </a:r>
            <a:r>
              <a:rPr kumimoji="1" lang="zh-CN" altLang="en-US" sz="2000" b="1">
                <a:ea typeface="黑体" pitchFamily="2" charset="-122"/>
              </a:rPr>
              <a:t>分配比</a:t>
            </a:r>
            <a:r>
              <a:rPr kumimoji="1" lang="zh-CN" altLang="en-US" sz="2000" b="1"/>
              <a:t>, </a:t>
            </a:r>
            <a:r>
              <a:rPr kumimoji="1" lang="en-US" altLang="zh-CN" sz="2000" b="1" i="1"/>
              <a:t>c</a:t>
            </a:r>
            <a:r>
              <a:rPr kumimoji="1" lang="en-US" altLang="zh-CN" sz="2000" b="1"/>
              <a:t>(O) </a:t>
            </a:r>
            <a:r>
              <a:rPr kumimoji="1" lang="zh-CN" altLang="en-US" sz="2000" b="1"/>
              <a:t>和 </a:t>
            </a:r>
            <a:r>
              <a:rPr kumimoji="1" lang="en-US" altLang="zh-CN" sz="2000" b="1" i="1"/>
              <a:t>c</a:t>
            </a:r>
            <a:r>
              <a:rPr kumimoji="1" lang="en-US" altLang="zh-CN" sz="2000" b="1"/>
              <a:t>(A) </a:t>
            </a:r>
            <a:r>
              <a:rPr kumimoji="1" lang="zh-CN" altLang="en-US" sz="2000" b="1"/>
              <a:t>分别表示平衡系统中该物质的各种化学形式在有机相和水相的总浓度. </a:t>
            </a:r>
            <a:r>
              <a:rPr kumimoji="1" lang="zh-CN" altLang="en-US" sz="2000" b="1">
                <a:ea typeface="黑体" pitchFamily="2" charset="-122"/>
              </a:rPr>
              <a:t>分配比是有机相萃取能力的量度.  </a:t>
            </a:r>
            <a:r>
              <a:rPr kumimoji="1" lang="zh-CN" altLang="en-US" sz="2000" b="1"/>
              <a:t>若</a:t>
            </a:r>
            <a:r>
              <a:rPr lang="en-US" altLang="zh-CN" sz="2000" b="1" i="1"/>
              <a:t>D</a:t>
            </a:r>
            <a:r>
              <a:rPr lang="en-US" altLang="zh-CN" sz="2000" b="1" baseline="-25000"/>
              <a:t>1</a:t>
            </a:r>
            <a:r>
              <a:rPr lang="en-US" altLang="zh-CN" sz="2000" b="1" i="1"/>
              <a:t> </a:t>
            </a:r>
            <a:r>
              <a:rPr lang="zh-CN" altLang="en-US" sz="2000" b="1"/>
              <a:t>和 </a:t>
            </a:r>
            <a:r>
              <a:rPr lang="en-US" altLang="zh-CN" sz="2000" b="1" i="1"/>
              <a:t>D</a:t>
            </a:r>
            <a:r>
              <a:rPr lang="en-US" altLang="zh-CN" sz="2000" b="1" baseline="-25000"/>
              <a:t>2 </a:t>
            </a:r>
            <a:r>
              <a:rPr lang="zh-CN" altLang="en-US" sz="2000" b="1"/>
              <a:t>分别为某一体系中物质1和物质2 的分配比，则：</a:t>
            </a:r>
          </a:p>
        </p:txBody>
      </p:sp>
      <p:sp>
        <p:nvSpPr>
          <p:cNvPr id="75791" name="Rectangle 15"/>
          <p:cNvSpPr>
            <a:spLocks noChangeArrowheads="1"/>
          </p:cNvSpPr>
          <p:nvPr/>
        </p:nvSpPr>
        <p:spPr bwMode="auto">
          <a:xfrm>
            <a:off x="1066800" y="3810000"/>
            <a:ext cx="7343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2000" b="1" i="1">
                <a:cs typeface="Times New Roman" pitchFamily="18" charset="0"/>
              </a:rPr>
              <a:t>β </a:t>
            </a:r>
            <a:r>
              <a:rPr kumimoji="1" lang="zh-CN" altLang="en-US" sz="2000" b="1"/>
              <a:t>叫分离系数或分离因数. </a:t>
            </a:r>
            <a:r>
              <a:rPr kumimoji="1" lang="en-US" altLang="zh-CN" sz="2000" b="1" i="1">
                <a:cs typeface="Times New Roman" pitchFamily="18" charset="0"/>
              </a:rPr>
              <a:t>β </a:t>
            </a:r>
            <a:r>
              <a:rPr kumimoji="1" lang="zh-CN" altLang="en-US" sz="2000" b="1"/>
              <a:t>表示萃取体系对两物质进行分离的难</a:t>
            </a:r>
          </a:p>
          <a:p>
            <a:pPr eaLnBrk="0" hangingPunct="0"/>
            <a:r>
              <a:rPr kumimoji="1" lang="zh-CN" altLang="en-US" sz="2000" b="1"/>
              <a:t>易程度 .  显然， </a:t>
            </a:r>
            <a:r>
              <a:rPr kumimoji="1" lang="en-US" altLang="zh-CN" sz="2000" b="1" i="1">
                <a:cs typeface="Times New Roman" pitchFamily="18" charset="0"/>
              </a:rPr>
              <a:t>β = </a:t>
            </a:r>
            <a:r>
              <a:rPr kumimoji="1" lang="en-US" altLang="zh-CN" sz="2000" b="1">
                <a:cs typeface="Times New Roman" pitchFamily="18" charset="0"/>
              </a:rPr>
              <a:t>1</a:t>
            </a:r>
            <a:r>
              <a:rPr kumimoji="1" lang="zh-CN" altLang="en-US" sz="2000" b="1"/>
              <a:t>的体系达不到分离目的.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0-#ppt_w/2"/>
                                          </p:val>
                                        </p:tav>
                                        <p:tav tm="100000">
                                          <p:val>
                                            <p:strVal val="#ppt_x"/>
                                          </p:val>
                                        </p:tav>
                                      </p:tavLst>
                                    </p:anim>
                                    <p:anim calcmode="lin" valueType="num">
                                      <p:cBhvr additive="base">
                                        <p:cTn id="8" dur="500" fill="hold"/>
                                        <p:tgtEl>
                                          <p:spTgt spid="757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81"/>
                                        </p:tgtEl>
                                        <p:attrNameLst>
                                          <p:attrName>style.visibility</p:attrName>
                                        </p:attrNameLst>
                                      </p:cBhvr>
                                      <p:to>
                                        <p:strVal val="visible"/>
                                      </p:to>
                                    </p:set>
                                    <p:anim calcmode="lin" valueType="num">
                                      <p:cBhvr additive="base">
                                        <p:cTn id="13" dur="500" fill="hold"/>
                                        <p:tgtEl>
                                          <p:spTgt spid="75781"/>
                                        </p:tgtEl>
                                        <p:attrNameLst>
                                          <p:attrName>ppt_x</p:attrName>
                                        </p:attrNameLst>
                                      </p:cBhvr>
                                      <p:tavLst>
                                        <p:tav tm="0">
                                          <p:val>
                                            <p:strVal val="0-#ppt_w/2"/>
                                          </p:val>
                                        </p:tav>
                                        <p:tav tm="100000">
                                          <p:val>
                                            <p:strVal val="#ppt_x"/>
                                          </p:val>
                                        </p:tav>
                                      </p:tavLst>
                                    </p:anim>
                                    <p:anim calcmode="lin" valueType="num">
                                      <p:cBhvr additive="base">
                                        <p:cTn id="14" dur="500" fill="hold"/>
                                        <p:tgtEl>
                                          <p:spTgt spid="75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utoUpdateAnimBg="0"/>
      <p:bldP spid="7578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4" name="Group 4"/>
          <p:cNvGrpSpPr>
            <a:grpSpLocks/>
          </p:cNvGrpSpPr>
          <p:nvPr/>
        </p:nvGrpSpPr>
        <p:grpSpPr bwMode="auto">
          <a:xfrm>
            <a:off x="1371600" y="2743200"/>
            <a:ext cx="4800600" cy="1295400"/>
            <a:chOff x="768" y="432"/>
            <a:chExt cx="3024" cy="816"/>
          </a:xfrm>
        </p:grpSpPr>
        <p:sp>
          <p:nvSpPr>
            <p:cNvPr id="76805" name="Rectangle 5"/>
            <p:cNvSpPr>
              <a:spLocks noChangeArrowheads="1"/>
            </p:cNvSpPr>
            <p:nvPr/>
          </p:nvSpPr>
          <p:spPr bwMode="auto">
            <a:xfrm>
              <a:off x="768" y="432"/>
              <a:ext cx="30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solidFill>
                    <a:srgbClr val="66FFFF"/>
                  </a:solidFill>
                </a:rPr>
                <a:t>●  </a:t>
              </a:r>
              <a:r>
                <a:rPr kumimoji="1" lang="zh-CN" altLang="en-US" sz="2000" b="1">
                  <a:solidFill>
                    <a:srgbClr val="0000FF"/>
                  </a:solidFill>
                </a:rPr>
                <a:t>形成螯合物的能力随</a:t>
              </a:r>
              <a:r>
                <a:rPr kumimoji="1" lang="en-US" altLang="zh-CN" sz="2000" b="1">
                  <a:solidFill>
                    <a:srgbClr val="0000FF"/>
                  </a:solidFill>
                </a:rPr>
                <a:t>Z</a:t>
              </a:r>
              <a:r>
                <a:rPr kumimoji="1" lang="zh-CN" altLang="en-US" sz="2000" b="1">
                  <a:solidFill>
                    <a:srgbClr val="0000FF"/>
                  </a:solidFill>
                </a:rPr>
                <a:t>的增大而增大</a:t>
              </a:r>
              <a:endParaRPr kumimoji="1" lang="en-US" altLang="zh-CN" sz="2000" b="1">
                <a:solidFill>
                  <a:srgbClr val="0000FF"/>
                </a:solidFill>
              </a:endParaRPr>
            </a:p>
          </p:txBody>
        </p:sp>
        <p:sp>
          <p:nvSpPr>
            <p:cNvPr id="76806" name="Rectangle 6"/>
            <p:cNvSpPr>
              <a:spLocks noChangeArrowheads="1"/>
            </p:cNvSpPr>
            <p:nvPr/>
          </p:nvSpPr>
          <p:spPr bwMode="auto">
            <a:xfrm>
              <a:off x="768" y="709"/>
              <a:ext cx="28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solidFill>
                    <a:srgbClr val="66FFFF"/>
                  </a:solidFill>
                </a:rPr>
                <a:t>●  </a:t>
              </a:r>
              <a:r>
                <a:rPr kumimoji="1" lang="zh-CN" altLang="en-US" sz="2000" b="1">
                  <a:solidFill>
                    <a:srgbClr val="0000FF"/>
                  </a:solidFill>
                </a:rPr>
                <a:t>两相邻 </a:t>
              </a:r>
              <a:r>
                <a:rPr kumimoji="1" lang="en-US" altLang="zh-CN" sz="2000" b="1">
                  <a:solidFill>
                    <a:srgbClr val="0000FF"/>
                  </a:solidFill>
                </a:rPr>
                <a:t>Ln</a:t>
              </a:r>
              <a:r>
                <a:rPr kumimoji="1" lang="en-US" altLang="zh-CN" sz="2000" b="1" baseline="30000">
                  <a:solidFill>
                    <a:srgbClr val="0000FF"/>
                  </a:solidFill>
                </a:rPr>
                <a:t>3+</a:t>
              </a:r>
              <a:r>
                <a:rPr kumimoji="1" lang="en-US" altLang="zh-CN" sz="2000" b="1">
                  <a:solidFill>
                    <a:srgbClr val="0000FF"/>
                  </a:solidFill>
                </a:rPr>
                <a:t> </a:t>
              </a:r>
              <a:r>
                <a:rPr kumimoji="1" lang="zh-CN" altLang="en-US" sz="2000" b="1">
                  <a:solidFill>
                    <a:srgbClr val="0000FF"/>
                  </a:solidFill>
                </a:rPr>
                <a:t>的 </a:t>
              </a:r>
              <a:r>
                <a:rPr kumimoji="1" lang="en-US" altLang="zh-CN" sz="2000" b="1" i="1">
                  <a:solidFill>
                    <a:srgbClr val="0000FF"/>
                  </a:solidFill>
                  <a:cs typeface="Times New Roman" pitchFamily="18" charset="0"/>
                </a:rPr>
                <a:t>β</a:t>
              </a:r>
              <a:r>
                <a:rPr kumimoji="1" lang="en-US" altLang="zh-CN" sz="2000" b="1">
                  <a:solidFill>
                    <a:srgbClr val="0000FF"/>
                  </a:solidFill>
                </a:rPr>
                <a:t> </a:t>
              </a:r>
              <a:r>
                <a:rPr kumimoji="1" lang="zh-CN" altLang="en-US" sz="2000" b="1">
                  <a:solidFill>
                    <a:srgbClr val="0000FF"/>
                  </a:solidFill>
                </a:rPr>
                <a:t>值平均约为2.4</a:t>
              </a:r>
            </a:p>
          </p:txBody>
        </p:sp>
        <p:sp>
          <p:nvSpPr>
            <p:cNvPr id="76807" name="Rectangle 7"/>
            <p:cNvSpPr>
              <a:spLocks noChangeArrowheads="1"/>
            </p:cNvSpPr>
            <p:nvPr/>
          </p:nvSpPr>
          <p:spPr bwMode="auto">
            <a:xfrm>
              <a:off x="768" y="998"/>
              <a:ext cx="21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solidFill>
                    <a:srgbClr val="66FFFF"/>
                  </a:solidFill>
                </a:rPr>
                <a:t>●  </a:t>
              </a:r>
              <a:r>
                <a:rPr kumimoji="1" lang="zh-CN" altLang="en-US" sz="2000" b="1">
                  <a:solidFill>
                    <a:srgbClr val="0000FF"/>
                  </a:solidFill>
                </a:rPr>
                <a:t>工业通过多级连续萃取</a:t>
              </a:r>
              <a:endParaRPr kumimoji="1" lang="en-US" altLang="zh-CN" sz="2000" b="1">
                <a:solidFill>
                  <a:srgbClr val="0000FF"/>
                </a:solidFill>
              </a:endParaRPr>
            </a:p>
          </p:txBody>
        </p:sp>
      </p:grpSp>
      <p:sp>
        <p:nvSpPr>
          <p:cNvPr id="76809" name="Text Box 9"/>
          <p:cNvSpPr txBox="1">
            <a:spLocks noChangeArrowheads="1"/>
          </p:cNvSpPr>
          <p:nvPr/>
        </p:nvSpPr>
        <p:spPr bwMode="auto">
          <a:xfrm>
            <a:off x="4267200" y="23622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t>3</a:t>
            </a:r>
          </a:p>
        </p:txBody>
      </p:sp>
      <p:sp>
        <p:nvSpPr>
          <p:cNvPr id="76811" name="Line 11"/>
          <p:cNvSpPr>
            <a:spLocks noChangeShapeType="1"/>
          </p:cNvSpPr>
          <p:nvPr/>
        </p:nvSpPr>
        <p:spPr bwMode="auto">
          <a:xfrm>
            <a:off x="1371600" y="762000"/>
            <a:ext cx="152400" cy="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12" name="Line 12"/>
          <p:cNvSpPr>
            <a:spLocks noChangeShapeType="1"/>
          </p:cNvSpPr>
          <p:nvPr/>
        </p:nvSpPr>
        <p:spPr bwMode="auto">
          <a:xfrm>
            <a:off x="1371600" y="762000"/>
            <a:ext cx="0" cy="17526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13" name="Line 13"/>
          <p:cNvSpPr>
            <a:spLocks noChangeShapeType="1"/>
          </p:cNvSpPr>
          <p:nvPr/>
        </p:nvSpPr>
        <p:spPr bwMode="auto">
          <a:xfrm>
            <a:off x="1371600" y="2514600"/>
            <a:ext cx="152400" cy="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14" name="Text Box 14"/>
          <p:cNvSpPr txBox="1">
            <a:spLocks noChangeArrowheads="1"/>
          </p:cNvSpPr>
          <p:nvPr/>
        </p:nvSpPr>
        <p:spPr bwMode="auto">
          <a:xfrm>
            <a:off x="1447800" y="762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RO</a:t>
            </a:r>
          </a:p>
        </p:txBody>
      </p:sp>
      <p:sp>
        <p:nvSpPr>
          <p:cNvPr id="76815" name="Text Box 15"/>
          <p:cNvSpPr txBox="1">
            <a:spLocks noChangeArrowheads="1"/>
          </p:cNvSpPr>
          <p:nvPr/>
        </p:nvSpPr>
        <p:spPr bwMode="auto">
          <a:xfrm>
            <a:off x="1447800" y="1447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RO</a:t>
            </a:r>
          </a:p>
        </p:txBody>
      </p:sp>
      <p:sp>
        <p:nvSpPr>
          <p:cNvPr id="76816" name="Text Box 16"/>
          <p:cNvSpPr txBox="1">
            <a:spLocks noChangeArrowheads="1"/>
          </p:cNvSpPr>
          <p:nvPr/>
        </p:nvSpPr>
        <p:spPr bwMode="auto">
          <a:xfrm>
            <a:off x="3733800" y="762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OR</a:t>
            </a:r>
          </a:p>
        </p:txBody>
      </p:sp>
      <p:sp>
        <p:nvSpPr>
          <p:cNvPr id="76817" name="Text Box 17"/>
          <p:cNvSpPr txBox="1">
            <a:spLocks noChangeArrowheads="1"/>
          </p:cNvSpPr>
          <p:nvPr/>
        </p:nvSpPr>
        <p:spPr bwMode="auto">
          <a:xfrm>
            <a:off x="3733800" y="1447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OR</a:t>
            </a:r>
          </a:p>
        </p:txBody>
      </p:sp>
      <p:sp>
        <p:nvSpPr>
          <p:cNvPr id="76818" name="Text Box 18"/>
          <p:cNvSpPr txBox="1">
            <a:spLocks noChangeArrowheads="1"/>
          </p:cNvSpPr>
          <p:nvPr/>
        </p:nvSpPr>
        <p:spPr bwMode="auto">
          <a:xfrm>
            <a:off x="2286000" y="76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O </a:t>
            </a:r>
            <a:r>
              <a:rPr lang="en-US" altLang="zh-CN" sz="1400" b="1">
                <a:cs typeface="Times New Roman" pitchFamily="18" charset="0"/>
              </a:rPr>
              <a:t>• •</a:t>
            </a:r>
            <a:r>
              <a:rPr lang="en-US" altLang="zh-CN" sz="1400" b="1"/>
              <a:t> </a:t>
            </a:r>
            <a:r>
              <a:rPr lang="en-US" altLang="zh-CN" sz="1400" b="1">
                <a:cs typeface="Times New Roman" pitchFamily="18" charset="0"/>
              </a:rPr>
              <a:t>•</a:t>
            </a:r>
            <a:r>
              <a:rPr lang="en-US" altLang="zh-CN" sz="1400" b="1"/>
              <a:t> HO     </a:t>
            </a:r>
          </a:p>
        </p:txBody>
      </p:sp>
      <p:sp>
        <p:nvSpPr>
          <p:cNvPr id="76819" name="Text Box 19"/>
          <p:cNvSpPr txBox="1">
            <a:spLocks noChangeArrowheads="1"/>
          </p:cNvSpPr>
          <p:nvPr/>
        </p:nvSpPr>
        <p:spPr bwMode="auto">
          <a:xfrm>
            <a:off x="2286000" y="1447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O           O</a:t>
            </a:r>
          </a:p>
        </p:txBody>
      </p:sp>
      <p:sp>
        <p:nvSpPr>
          <p:cNvPr id="76820" name="Text Box 20"/>
          <p:cNvSpPr txBox="1">
            <a:spLocks noChangeArrowheads="1"/>
          </p:cNvSpPr>
          <p:nvPr/>
        </p:nvSpPr>
        <p:spPr bwMode="auto">
          <a:xfrm>
            <a:off x="1905000" y="11430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P</a:t>
            </a:r>
          </a:p>
        </p:txBody>
      </p:sp>
      <p:sp>
        <p:nvSpPr>
          <p:cNvPr id="76821" name="Text Box 21"/>
          <p:cNvSpPr txBox="1">
            <a:spLocks noChangeArrowheads="1"/>
          </p:cNvSpPr>
          <p:nvPr/>
        </p:nvSpPr>
        <p:spPr bwMode="auto">
          <a:xfrm>
            <a:off x="3352800" y="11430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P</a:t>
            </a:r>
          </a:p>
        </p:txBody>
      </p:sp>
      <p:sp>
        <p:nvSpPr>
          <p:cNvPr id="76822" name="Line 22"/>
          <p:cNvSpPr>
            <a:spLocks noChangeShapeType="1"/>
          </p:cNvSpPr>
          <p:nvPr/>
        </p:nvSpPr>
        <p:spPr bwMode="auto">
          <a:xfrm>
            <a:off x="1828800" y="990600"/>
            <a:ext cx="152400" cy="2286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23" name="Line 23"/>
          <p:cNvSpPr>
            <a:spLocks noChangeShapeType="1"/>
          </p:cNvSpPr>
          <p:nvPr/>
        </p:nvSpPr>
        <p:spPr bwMode="auto">
          <a:xfrm flipV="1">
            <a:off x="1828800" y="1371600"/>
            <a:ext cx="152400" cy="1524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24" name="Line 24"/>
          <p:cNvSpPr>
            <a:spLocks noChangeShapeType="1"/>
          </p:cNvSpPr>
          <p:nvPr/>
        </p:nvSpPr>
        <p:spPr bwMode="auto">
          <a:xfrm flipV="1">
            <a:off x="2133600" y="990600"/>
            <a:ext cx="228600" cy="2286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25" name="Line 25"/>
          <p:cNvSpPr>
            <a:spLocks noChangeShapeType="1"/>
          </p:cNvSpPr>
          <p:nvPr/>
        </p:nvSpPr>
        <p:spPr bwMode="auto">
          <a:xfrm>
            <a:off x="2057400" y="1295400"/>
            <a:ext cx="304800" cy="3048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26" name="Line 26"/>
          <p:cNvSpPr>
            <a:spLocks noChangeShapeType="1"/>
          </p:cNvSpPr>
          <p:nvPr/>
        </p:nvSpPr>
        <p:spPr bwMode="auto">
          <a:xfrm>
            <a:off x="3200400" y="990600"/>
            <a:ext cx="228600" cy="3048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27" name="Line 27"/>
          <p:cNvSpPr>
            <a:spLocks noChangeShapeType="1"/>
          </p:cNvSpPr>
          <p:nvPr/>
        </p:nvSpPr>
        <p:spPr bwMode="auto">
          <a:xfrm>
            <a:off x="3505200" y="1371600"/>
            <a:ext cx="304800" cy="2286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28" name="Line 28"/>
          <p:cNvSpPr>
            <a:spLocks noChangeShapeType="1"/>
          </p:cNvSpPr>
          <p:nvPr/>
        </p:nvSpPr>
        <p:spPr bwMode="auto">
          <a:xfrm flipV="1">
            <a:off x="3581400" y="990600"/>
            <a:ext cx="228600" cy="22860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29" name="Line 29"/>
          <p:cNvSpPr>
            <a:spLocks noChangeShapeType="1"/>
          </p:cNvSpPr>
          <p:nvPr/>
        </p:nvSpPr>
        <p:spPr bwMode="auto">
          <a:xfrm flipV="1">
            <a:off x="3124200" y="1371600"/>
            <a:ext cx="304800" cy="2286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30" name="Line 30"/>
          <p:cNvSpPr>
            <a:spLocks noChangeShapeType="1"/>
          </p:cNvSpPr>
          <p:nvPr/>
        </p:nvSpPr>
        <p:spPr bwMode="auto">
          <a:xfrm>
            <a:off x="2514600" y="1676400"/>
            <a:ext cx="152400" cy="22860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31" name="Line 31"/>
          <p:cNvSpPr>
            <a:spLocks noChangeShapeType="1"/>
          </p:cNvSpPr>
          <p:nvPr/>
        </p:nvSpPr>
        <p:spPr bwMode="auto">
          <a:xfrm flipH="1">
            <a:off x="2895600" y="1676400"/>
            <a:ext cx="152400" cy="22860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32" name="Text Box 32"/>
          <p:cNvSpPr txBox="1">
            <a:spLocks noChangeArrowheads="1"/>
          </p:cNvSpPr>
          <p:nvPr/>
        </p:nvSpPr>
        <p:spPr bwMode="auto">
          <a:xfrm>
            <a:off x="2590800" y="1905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Ln</a:t>
            </a:r>
            <a:r>
              <a:rPr lang="en-US" altLang="zh-CN" sz="1400" b="1" baseline="30000"/>
              <a:t>3+</a:t>
            </a:r>
          </a:p>
        </p:txBody>
      </p:sp>
      <p:sp>
        <p:nvSpPr>
          <p:cNvPr id="76833" name="Line 33"/>
          <p:cNvSpPr>
            <a:spLocks noChangeShapeType="1"/>
          </p:cNvSpPr>
          <p:nvPr/>
        </p:nvSpPr>
        <p:spPr bwMode="auto">
          <a:xfrm>
            <a:off x="2667000" y="2133600"/>
            <a:ext cx="304800" cy="0"/>
          </a:xfrm>
          <a:prstGeom prst="line">
            <a:avLst/>
          </a:prstGeom>
          <a:noFill/>
          <a:ln w="12700" cap="sq">
            <a:solidFill>
              <a:srgbClr val="FF99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34" name="Text Box 34"/>
          <p:cNvSpPr txBox="1">
            <a:spLocks noChangeArrowheads="1"/>
          </p:cNvSpPr>
          <p:nvPr/>
        </p:nvSpPr>
        <p:spPr bwMode="auto">
          <a:xfrm>
            <a:off x="2667000" y="2133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t>3</a:t>
            </a:r>
          </a:p>
        </p:txBody>
      </p:sp>
      <p:sp>
        <p:nvSpPr>
          <p:cNvPr id="76835" name="Text Box 35"/>
          <p:cNvSpPr txBox="1">
            <a:spLocks noChangeArrowheads="1"/>
          </p:cNvSpPr>
          <p:nvPr/>
        </p:nvSpPr>
        <p:spPr bwMode="auto">
          <a:xfrm>
            <a:off x="2438400" y="1905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a:t>(      )</a:t>
            </a:r>
          </a:p>
        </p:txBody>
      </p:sp>
      <p:sp>
        <p:nvSpPr>
          <p:cNvPr id="76836" name="Line 36"/>
          <p:cNvSpPr>
            <a:spLocks noChangeShapeType="1"/>
          </p:cNvSpPr>
          <p:nvPr/>
        </p:nvSpPr>
        <p:spPr bwMode="auto">
          <a:xfrm>
            <a:off x="4267200" y="762000"/>
            <a:ext cx="0" cy="17526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37" name="Line 37"/>
          <p:cNvSpPr>
            <a:spLocks noChangeShapeType="1"/>
          </p:cNvSpPr>
          <p:nvPr/>
        </p:nvSpPr>
        <p:spPr bwMode="auto">
          <a:xfrm>
            <a:off x="4038600" y="2514600"/>
            <a:ext cx="228600" cy="0"/>
          </a:xfrm>
          <a:prstGeom prst="line">
            <a:avLst/>
          </a:prstGeom>
          <a:noFill/>
          <a:ln w="12700" cap="sq">
            <a:solidFill>
              <a:srgbClr val="FF99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38" name="Line 38"/>
          <p:cNvSpPr>
            <a:spLocks noChangeShapeType="1"/>
          </p:cNvSpPr>
          <p:nvPr/>
        </p:nvSpPr>
        <p:spPr bwMode="auto">
          <a:xfrm>
            <a:off x="4114800" y="762000"/>
            <a:ext cx="152400" cy="0"/>
          </a:xfrm>
          <a:prstGeom prst="line">
            <a:avLst/>
          </a:prstGeom>
          <a:noFill/>
          <a:ln w="12700" cap="sq">
            <a:solidFill>
              <a:srgbClr val="FF99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39" name="Text Box 39"/>
          <p:cNvSpPr txBox="1">
            <a:spLocks noChangeArrowheads="1"/>
          </p:cNvSpPr>
          <p:nvPr/>
        </p:nvSpPr>
        <p:spPr bwMode="auto">
          <a:xfrm>
            <a:off x="4876800" y="1135063"/>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t>其中 </a:t>
            </a:r>
            <a:r>
              <a:rPr lang="en-US" altLang="zh-CN" sz="1400" b="1"/>
              <a:t>R </a:t>
            </a:r>
            <a:r>
              <a:rPr lang="zh-CN" altLang="en-US" sz="1400" b="1"/>
              <a:t>代表:</a:t>
            </a:r>
          </a:p>
        </p:txBody>
      </p:sp>
      <p:sp>
        <p:nvSpPr>
          <p:cNvPr id="76840" name="Text Box 40"/>
          <p:cNvSpPr txBox="1">
            <a:spLocks noChangeArrowheads="1"/>
          </p:cNvSpPr>
          <p:nvPr/>
        </p:nvSpPr>
        <p:spPr bwMode="auto">
          <a:xfrm>
            <a:off x="4953000" y="2049463"/>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CH</a:t>
            </a:r>
            <a:r>
              <a:rPr lang="en-US" altLang="zh-CN" sz="1400" b="1" baseline="-25000"/>
              <a:t>3</a:t>
            </a:r>
            <a:r>
              <a:rPr lang="en-US" altLang="zh-CN" sz="1400" b="1"/>
              <a:t>CH</a:t>
            </a:r>
            <a:r>
              <a:rPr lang="en-US" altLang="zh-CN" sz="1400" b="1" baseline="-25000"/>
              <a:t>2</a:t>
            </a:r>
            <a:r>
              <a:rPr lang="en-US" altLang="zh-CN" sz="1400" b="1"/>
              <a:t>CH</a:t>
            </a:r>
            <a:r>
              <a:rPr lang="en-US" altLang="zh-CN" sz="1400" b="1" baseline="-25000"/>
              <a:t>2</a:t>
            </a:r>
            <a:r>
              <a:rPr lang="en-US" altLang="zh-CN" sz="1400" b="1"/>
              <a:t>CH</a:t>
            </a:r>
            <a:r>
              <a:rPr lang="en-US" altLang="zh-CN" sz="1400" b="1" baseline="-25000"/>
              <a:t>2 </a:t>
            </a:r>
            <a:r>
              <a:rPr lang="en-US" altLang="zh-CN" sz="1400" b="1"/>
              <a:t>    CH     CH</a:t>
            </a:r>
            <a:r>
              <a:rPr lang="en-US" altLang="zh-CN" sz="1400" b="1" baseline="-25000"/>
              <a:t>2</a:t>
            </a:r>
          </a:p>
        </p:txBody>
      </p:sp>
      <p:sp>
        <p:nvSpPr>
          <p:cNvPr id="76841" name="Line 41"/>
          <p:cNvSpPr>
            <a:spLocks noChangeShapeType="1"/>
          </p:cNvSpPr>
          <p:nvPr/>
        </p:nvSpPr>
        <p:spPr bwMode="auto">
          <a:xfrm>
            <a:off x="6324600" y="2209800"/>
            <a:ext cx="228600"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42" name="Line 42"/>
          <p:cNvSpPr>
            <a:spLocks noChangeShapeType="1"/>
          </p:cNvSpPr>
          <p:nvPr/>
        </p:nvSpPr>
        <p:spPr bwMode="auto">
          <a:xfrm>
            <a:off x="6781800" y="2209800"/>
            <a:ext cx="228600"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43" name="Line 43"/>
          <p:cNvSpPr>
            <a:spLocks noChangeShapeType="1"/>
          </p:cNvSpPr>
          <p:nvPr/>
        </p:nvSpPr>
        <p:spPr bwMode="auto">
          <a:xfrm>
            <a:off x="7391400" y="2209800"/>
            <a:ext cx="228600"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44" name="Line 44"/>
          <p:cNvSpPr>
            <a:spLocks noChangeShapeType="1"/>
          </p:cNvSpPr>
          <p:nvPr/>
        </p:nvSpPr>
        <p:spPr bwMode="auto">
          <a:xfrm flipV="1">
            <a:off x="6629400" y="1828800"/>
            <a:ext cx="0" cy="22860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45" name="Text Box 45"/>
          <p:cNvSpPr txBox="1">
            <a:spLocks noChangeArrowheads="1"/>
          </p:cNvSpPr>
          <p:nvPr/>
        </p:nvSpPr>
        <p:spPr bwMode="auto">
          <a:xfrm>
            <a:off x="6477000" y="16002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CH</a:t>
            </a:r>
            <a:r>
              <a:rPr lang="en-US" altLang="zh-CN" sz="1400" b="1" baseline="-25000"/>
              <a:t>2</a:t>
            </a:r>
            <a:r>
              <a:rPr lang="en-US" altLang="zh-CN" sz="1400" b="1"/>
              <a:t>CH</a:t>
            </a:r>
            <a:r>
              <a:rPr lang="en-US" altLang="zh-CN" sz="1400" b="1" baseline="-25000"/>
              <a:t>3</a:t>
            </a:r>
          </a:p>
        </p:txBody>
      </p:sp>
      <p:grpSp>
        <p:nvGrpSpPr>
          <p:cNvPr id="76846" name="Group 46"/>
          <p:cNvGrpSpPr>
            <a:grpSpLocks/>
          </p:cNvGrpSpPr>
          <p:nvPr/>
        </p:nvGrpSpPr>
        <p:grpSpPr bwMode="auto">
          <a:xfrm>
            <a:off x="685800" y="4191000"/>
            <a:ext cx="7772400" cy="1752600"/>
            <a:chOff x="432" y="2640"/>
            <a:chExt cx="4896" cy="1104"/>
          </a:xfrm>
        </p:grpSpPr>
        <p:sp>
          <p:nvSpPr>
            <p:cNvPr id="76847" name="Text Box 47"/>
            <p:cNvSpPr txBox="1">
              <a:spLocks noChangeArrowheads="1"/>
            </p:cNvSpPr>
            <p:nvPr/>
          </p:nvSpPr>
          <p:spPr bwMode="auto">
            <a:xfrm>
              <a:off x="1248" y="2640"/>
              <a:ext cx="3072"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黑体" pitchFamily="2" charset="-122"/>
                </a:rPr>
                <a:t>在</a:t>
              </a:r>
              <a:r>
                <a:rPr lang="zh-CN" altLang="en-US" sz="1600" b="1"/>
                <a:t> </a:t>
              </a:r>
              <a:r>
                <a:rPr lang="en-US" altLang="zh-CN" sz="1600" b="1"/>
                <a:t>HClO</a:t>
              </a:r>
              <a:r>
                <a:rPr lang="en-US" altLang="zh-CN" sz="1600" b="1" baseline="-25000"/>
                <a:t>4</a:t>
              </a:r>
              <a:r>
                <a:rPr lang="en-US" altLang="zh-CN" sz="1600" b="1"/>
                <a:t> </a:t>
              </a:r>
              <a:r>
                <a:rPr lang="zh-CN" altLang="en-US" sz="1600" b="1">
                  <a:ea typeface="黑体" pitchFamily="2" charset="-122"/>
                </a:rPr>
                <a:t>介质中以</a:t>
              </a:r>
              <a:r>
                <a:rPr lang="zh-CN" altLang="en-US" sz="1600" b="1"/>
                <a:t>   </a:t>
              </a:r>
              <a:r>
                <a:rPr lang="en-US" altLang="zh-CN" sz="1600" b="1"/>
                <a:t>HDEHP </a:t>
              </a:r>
              <a:r>
                <a:rPr lang="en-US" altLang="zh-CN" sz="1600" b="1">
                  <a:cs typeface="Times New Roman" pitchFamily="18" charset="0"/>
                </a:rPr>
                <a:t>— </a:t>
              </a:r>
              <a:r>
                <a:rPr lang="zh-CN" altLang="en-US" sz="1600" b="1">
                  <a:ea typeface="黑体" pitchFamily="2" charset="-122"/>
                </a:rPr>
                <a:t>甲苯萃取稀土时</a:t>
              </a:r>
            </a:p>
            <a:p>
              <a:pPr eaLnBrk="0" hangingPunct="0">
                <a:spcBef>
                  <a:spcPct val="50000"/>
                </a:spcBef>
              </a:pPr>
              <a:r>
                <a:rPr lang="zh-CN" altLang="en-US" sz="1600" b="1">
                  <a:ea typeface="黑体" pitchFamily="2" charset="-122"/>
                </a:rPr>
                <a:t>           的分离因数</a:t>
              </a:r>
              <a:r>
                <a:rPr lang="zh-CN" altLang="en-US" sz="1600" b="1"/>
                <a:t>（</a:t>
              </a:r>
              <a:r>
                <a:rPr lang="zh-CN" altLang="en-US" sz="1600" b="1">
                  <a:ea typeface="黑体" pitchFamily="2" charset="-122"/>
                </a:rPr>
                <a:t>相比</a:t>
              </a:r>
              <a:r>
                <a:rPr lang="zh-CN" altLang="en-US" sz="1600" b="1"/>
                <a:t> = 1 ：1，298 </a:t>
              </a:r>
              <a:r>
                <a:rPr lang="en-US" altLang="zh-CN" sz="1600" b="1"/>
                <a:t>K)</a:t>
              </a:r>
            </a:p>
          </p:txBody>
        </p:sp>
        <p:sp>
          <p:nvSpPr>
            <p:cNvPr id="76848" name="Line 48"/>
            <p:cNvSpPr>
              <a:spLocks noChangeShapeType="1"/>
            </p:cNvSpPr>
            <p:nvPr/>
          </p:nvSpPr>
          <p:spPr bwMode="auto">
            <a:xfrm>
              <a:off x="480" y="3072"/>
              <a:ext cx="4800" cy="0"/>
            </a:xfrm>
            <a:prstGeom prst="line">
              <a:avLst/>
            </a:prstGeom>
            <a:noFill/>
            <a:ln w="28575" cap="sq">
              <a:solidFill>
                <a:srgbClr val="FFCC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49" name="Text Box 49"/>
            <p:cNvSpPr txBox="1">
              <a:spLocks noChangeArrowheads="1"/>
            </p:cNvSpPr>
            <p:nvPr/>
          </p:nvSpPr>
          <p:spPr bwMode="auto">
            <a:xfrm>
              <a:off x="432" y="3120"/>
              <a:ext cx="48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Ce/    Pr/    Nd/    Pm/    Sm/    Eu/    Gd/    Tb/    Dy/    Ho/    Y/    Er/     Tm/    Yb/     Lu/</a:t>
              </a:r>
            </a:p>
          </p:txBody>
        </p:sp>
        <p:sp>
          <p:nvSpPr>
            <p:cNvPr id="76850" name="Rectangle 50"/>
            <p:cNvSpPr>
              <a:spLocks noChangeArrowheads="1"/>
            </p:cNvSpPr>
            <p:nvPr/>
          </p:nvSpPr>
          <p:spPr bwMode="auto">
            <a:xfrm>
              <a:off x="432" y="3304"/>
              <a:ext cx="484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1600" b="1"/>
                <a:t>La     Ce     Pr      Nd      Pm     Sm     Eu     Gd     Tb     Dy     Ho    Y       Er       Tm    Yb     </a:t>
              </a:r>
              <a:endParaRPr lang="zh-CN" altLang="en-US" sz="1600" b="1"/>
            </a:p>
          </p:txBody>
        </p:sp>
        <p:sp>
          <p:nvSpPr>
            <p:cNvPr id="76851" name="Line 51"/>
            <p:cNvSpPr>
              <a:spLocks noChangeShapeType="1"/>
            </p:cNvSpPr>
            <p:nvPr/>
          </p:nvSpPr>
          <p:spPr bwMode="auto">
            <a:xfrm>
              <a:off x="480" y="3504"/>
              <a:ext cx="4800" cy="0"/>
            </a:xfrm>
            <a:prstGeom prst="line">
              <a:avLst/>
            </a:prstGeom>
            <a:noFill/>
            <a:ln w="12700" cap="sq">
              <a:solidFill>
                <a:srgbClr val="FFCC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52" name="Text Box 52"/>
            <p:cNvSpPr txBox="1">
              <a:spLocks noChangeArrowheads="1"/>
            </p:cNvSpPr>
            <p:nvPr/>
          </p:nvSpPr>
          <p:spPr bwMode="auto">
            <a:xfrm>
              <a:off x="432" y="3552"/>
              <a:ext cx="48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t>2.98    2.05    1.38    2.16      3.05      1.90     1.43     4.93    2.11    1.94    1.65   1.37     2.49     3.09     1.86</a:t>
              </a:r>
            </a:p>
          </p:txBody>
        </p:sp>
        <p:sp>
          <p:nvSpPr>
            <p:cNvPr id="76853" name="Line 53"/>
            <p:cNvSpPr>
              <a:spLocks noChangeShapeType="1"/>
            </p:cNvSpPr>
            <p:nvPr/>
          </p:nvSpPr>
          <p:spPr bwMode="auto">
            <a:xfrm>
              <a:off x="480" y="3744"/>
              <a:ext cx="4800" cy="0"/>
            </a:xfrm>
            <a:prstGeom prst="line">
              <a:avLst/>
            </a:prstGeom>
            <a:noFill/>
            <a:ln w="28575" cap="sq">
              <a:solidFill>
                <a:srgbClr val="FFCC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additive="base">
                                        <p:cTn id="7" dur="500" fill="hold"/>
                                        <p:tgtEl>
                                          <p:spTgt spid="76804"/>
                                        </p:tgtEl>
                                        <p:attrNameLst>
                                          <p:attrName>ppt_x</p:attrName>
                                        </p:attrNameLst>
                                      </p:cBhvr>
                                      <p:tavLst>
                                        <p:tav tm="0">
                                          <p:val>
                                            <p:strVal val="0-#ppt_w/2"/>
                                          </p:val>
                                        </p:tav>
                                        <p:tav tm="100000">
                                          <p:val>
                                            <p:strVal val="#ppt_x"/>
                                          </p:val>
                                        </p:tav>
                                      </p:tavLst>
                                    </p:anim>
                                    <p:anim calcmode="lin" valueType="num">
                                      <p:cBhvr additive="base">
                                        <p:cTn id="8" dur="500" fill="hold"/>
                                        <p:tgtEl>
                                          <p:spTgt spid="768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6846"/>
                                        </p:tgtEl>
                                        <p:attrNameLst>
                                          <p:attrName>style.visibility</p:attrName>
                                        </p:attrNameLst>
                                      </p:cBhvr>
                                      <p:to>
                                        <p:strVal val="visible"/>
                                      </p:to>
                                    </p:set>
                                    <p:anim calcmode="lin" valueType="num">
                                      <p:cBhvr additive="base">
                                        <p:cTn id="13" dur="500" fill="hold"/>
                                        <p:tgtEl>
                                          <p:spTgt spid="76846"/>
                                        </p:tgtEl>
                                        <p:attrNameLst>
                                          <p:attrName>ppt_x</p:attrName>
                                        </p:attrNameLst>
                                      </p:cBhvr>
                                      <p:tavLst>
                                        <p:tav tm="0">
                                          <p:val>
                                            <p:strVal val="0-#ppt_w/2"/>
                                          </p:val>
                                        </p:tav>
                                        <p:tav tm="100000">
                                          <p:val>
                                            <p:strVal val="#ppt_x"/>
                                          </p:val>
                                        </p:tav>
                                      </p:tavLst>
                                    </p:anim>
                                    <p:anim calcmode="lin" valueType="num">
                                      <p:cBhvr additive="base">
                                        <p:cTn id="14" dur="500" fill="hold"/>
                                        <p:tgtEl>
                                          <p:spTgt spid="76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AutoShape 5"/>
          <p:cNvSpPr>
            <a:spLocks noChangeArrowheads="1"/>
          </p:cNvSpPr>
          <p:nvPr/>
        </p:nvSpPr>
        <p:spPr bwMode="auto">
          <a:xfrm>
            <a:off x="762000" y="1905000"/>
            <a:ext cx="914400" cy="1524000"/>
          </a:xfrm>
          <a:prstGeom prst="flowChartMagneticDisk">
            <a:avLst/>
          </a:prstGeom>
          <a:solidFill>
            <a:srgbClr val="CCFFCC"/>
          </a:solidFill>
          <a:ln w="12700" cap="sq">
            <a:solidFill>
              <a:srgbClr val="66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830" name="AutoShape 6"/>
          <p:cNvSpPr>
            <a:spLocks noChangeArrowheads="1"/>
          </p:cNvSpPr>
          <p:nvPr/>
        </p:nvSpPr>
        <p:spPr bwMode="auto">
          <a:xfrm>
            <a:off x="2057400" y="1905000"/>
            <a:ext cx="914400" cy="1524000"/>
          </a:xfrm>
          <a:prstGeom prst="flowChartMagneticDisk">
            <a:avLst/>
          </a:prstGeom>
          <a:solidFill>
            <a:srgbClr val="CCFFCC"/>
          </a:solidFill>
          <a:ln w="12700" cap="sq">
            <a:solidFill>
              <a:srgbClr val="66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831" name="AutoShape 7"/>
          <p:cNvSpPr>
            <a:spLocks noChangeArrowheads="1"/>
          </p:cNvSpPr>
          <p:nvPr/>
        </p:nvSpPr>
        <p:spPr bwMode="auto">
          <a:xfrm>
            <a:off x="3352800" y="1905000"/>
            <a:ext cx="914400" cy="1524000"/>
          </a:xfrm>
          <a:prstGeom prst="flowChartMagneticDisk">
            <a:avLst/>
          </a:prstGeom>
          <a:solidFill>
            <a:srgbClr val="CCFFCC"/>
          </a:solidFill>
          <a:ln w="12700" cap="sq">
            <a:solidFill>
              <a:srgbClr val="66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832" name="AutoShape 8"/>
          <p:cNvSpPr>
            <a:spLocks noChangeArrowheads="1"/>
          </p:cNvSpPr>
          <p:nvPr/>
        </p:nvSpPr>
        <p:spPr bwMode="auto">
          <a:xfrm>
            <a:off x="6019800" y="1905000"/>
            <a:ext cx="914400" cy="1524000"/>
          </a:xfrm>
          <a:prstGeom prst="flowChartMagneticDisk">
            <a:avLst/>
          </a:prstGeom>
          <a:solidFill>
            <a:srgbClr val="CCFFCC"/>
          </a:solidFill>
          <a:ln w="12700" cap="sq">
            <a:solidFill>
              <a:srgbClr val="66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833" name="AutoShape 9"/>
          <p:cNvSpPr>
            <a:spLocks noChangeArrowheads="1"/>
          </p:cNvSpPr>
          <p:nvPr/>
        </p:nvSpPr>
        <p:spPr bwMode="auto">
          <a:xfrm>
            <a:off x="7162800" y="1905000"/>
            <a:ext cx="914400" cy="1524000"/>
          </a:xfrm>
          <a:prstGeom prst="flowChartMagneticDisk">
            <a:avLst/>
          </a:prstGeom>
          <a:solidFill>
            <a:srgbClr val="CCFFCC"/>
          </a:solidFill>
          <a:ln w="12700" cap="sq">
            <a:solidFill>
              <a:srgbClr val="66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834" name="Text Box 10"/>
          <p:cNvSpPr txBox="1">
            <a:spLocks noChangeArrowheads="1"/>
          </p:cNvSpPr>
          <p:nvPr/>
        </p:nvSpPr>
        <p:spPr bwMode="auto">
          <a:xfrm>
            <a:off x="762000" y="2362200"/>
            <a:ext cx="914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solidFill>
                  <a:srgbClr val="003366"/>
                </a:solidFill>
              </a:rPr>
              <a:t>22% </a:t>
            </a:r>
            <a:r>
              <a:rPr lang="en-US" altLang="zh-CN" sz="1400" b="1" i="1">
                <a:solidFill>
                  <a:srgbClr val="003366"/>
                </a:solidFill>
              </a:rPr>
              <a:t>w</a:t>
            </a:r>
            <a:r>
              <a:rPr lang="en-US" altLang="zh-CN" sz="1400" b="1">
                <a:solidFill>
                  <a:srgbClr val="003366"/>
                </a:solidFill>
              </a:rPr>
              <a:t>/w</a:t>
            </a:r>
            <a:r>
              <a:rPr lang="zh-CN" altLang="en-US" sz="1400" b="1">
                <a:solidFill>
                  <a:srgbClr val="003366"/>
                </a:solidFill>
                <a:ea typeface="楷体_GB2312" pitchFamily="49" charset="-122"/>
              </a:rPr>
              <a:t>氨水</a:t>
            </a:r>
          </a:p>
        </p:txBody>
      </p:sp>
      <p:sp>
        <p:nvSpPr>
          <p:cNvPr id="77835" name="Text Box 11"/>
          <p:cNvSpPr txBox="1">
            <a:spLocks noChangeArrowheads="1"/>
          </p:cNvSpPr>
          <p:nvPr/>
        </p:nvSpPr>
        <p:spPr bwMode="auto">
          <a:xfrm>
            <a:off x="2057400" y="2362200"/>
            <a:ext cx="914400"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60000"/>
              </a:lnSpc>
              <a:spcBef>
                <a:spcPct val="50000"/>
              </a:spcBef>
            </a:pPr>
            <a:r>
              <a:rPr lang="zh-CN" altLang="en-US" sz="1400" b="1">
                <a:solidFill>
                  <a:srgbClr val="003366"/>
                </a:solidFill>
              </a:rPr>
              <a:t>50%</a:t>
            </a:r>
            <a:r>
              <a:rPr lang="zh-CN" altLang="en-US" sz="1400" b="1" i="1">
                <a:solidFill>
                  <a:srgbClr val="003366"/>
                </a:solidFill>
              </a:rPr>
              <a:t> </a:t>
            </a:r>
            <a:r>
              <a:rPr lang="en-US" altLang="zh-CN" sz="1400" b="1" i="1">
                <a:solidFill>
                  <a:srgbClr val="003366"/>
                </a:solidFill>
              </a:rPr>
              <a:t>V</a:t>
            </a:r>
            <a:r>
              <a:rPr lang="en-US" altLang="zh-CN" sz="1400" b="1">
                <a:solidFill>
                  <a:srgbClr val="003366"/>
                </a:solidFill>
              </a:rPr>
              <a:t>/</a:t>
            </a:r>
            <a:r>
              <a:rPr lang="en-US" altLang="zh-CN" sz="1400" b="1" i="1">
                <a:solidFill>
                  <a:srgbClr val="003366"/>
                </a:solidFill>
              </a:rPr>
              <a:t>V</a:t>
            </a:r>
          </a:p>
          <a:p>
            <a:pPr eaLnBrk="0" hangingPunct="0">
              <a:lnSpc>
                <a:spcPct val="60000"/>
              </a:lnSpc>
              <a:spcBef>
                <a:spcPct val="50000"/>
              </a:spcBef>
            </a:pPr>
            <a:r>
              <a:rPr lang="en-US" altLang="zh-CN" sz="1400" b="1">
                <a:solidFill>
                  <a:srgbClr val="003366"/>
                </a:solidFill>
              </a:rPr>
              <a:t>HDEHP-</a:t>
            </a:r>
          </a:p>
          <a:p>
            <a:pPr eaLnBrk="0" hangingPunct="0">
              <a:lnSpc>
                <a:spcPct val="60000"/>
              </a:lnSpc>
              <a:spcBef>
                <a:spcPct val="50000"/>
              </a:spcBef>
            </a:pPr>
            <a:r>
              <a:rPr lang="en-US" altLang="zh-CN" sz="1400" b="1">
                <a:solidFill>
                  <a:srgbClr val="003366"/>
                </a:solidFill>
              </a:rPr>
              <a:t>Shellsol</a:t>
            </a:r>
          </a:p>
          <a:p>
            <a:pPr eaLnBrk="0" hangingPunct="0">
              <a:lnSpc>
                <a:spcPct val="60000"/>
              </a:lnSpc>
              <a:spcBef>
                <a:spcPct val="50000"/>
              </a:spcBef>
            </a:pPr>
            <a:r>
              <a:rPr lang="en-US" altLang="zh-CN" sz="1400" b="1">
                <a:solidFill>
                  <a:srgbClr val="003366"/>
                </a:solidFill>
              </a:rPr>
              <a:t>A</a:t>
            </a:r>
          </a:p>
        </p:txBody>
      </p:sp>
      <p:sp>
        <p:nvSpPr>
          <p:cNvPr id="77836" name="Text Box 12"/>
          <p:cNvSpPr txBox="1">
            <a:spLocks noChangeArrowheads="1"/>
          </p:cNvSpPr>
          <p:nvPr/>
        </p:nvSpPr>
        <p:spPr bwMode="auto">
          <a:xfrm>
            <a:off x="3429000" y="2438400"/>
            <a:ext cx="762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solidFill>
                  <a:srgbClr val="003366"/>
                </a:solidFill>
                <a:ea typeface="楷体_GB2312" pitchFamily="49" charset="-122"/>
              </a:rPr>
              <a:t>稀土萃余水相</a:t>
            </a:r>
          </a:p>
        </p:txBody>
      </p:sp>
      <p:sp>
        <p:nvSpPr>
          <p:cNvPr id="77837" name="AutoShape 13"/>
          <p:cNvSpPr>
            <a:spLocks noChangeArrowheads="1"/>
          </p:cNvSpPr>
          <p:nvPr/>
        </p:nvSpPr>
        <p:spPr bwMode="auto">
          <a:xfrm>
            <a:off x="4648200" y="1905000"/>
            <a:ext cx="914400" cy="1524000"/>
          </a:xfrm>
          <a:prstGeom prst="flowChartMagneticDisk">
            <a:avLst/>
          </a:prstGeom>
          <a:solidFill>
            <a:srgbClr val="CCFFCC"/>
          </a:solidFill>
          <a:ln w="12700" cap="sq">
            <a:solidFill>
              <a:srgbClr val="66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838" name="Text Box 14"/>
          <p:cNvSpPr txBox="1">
            <a:spLocks noChangeArrowheads="1"/>
          </p:cNvSpPr>
          <p:nvPr/>
        </p:nvSpPr>
        <p:spPr bwMode="auto">
          <a:xfrm>
            <a:off x="4648200" y="1981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solidFill>
                  <a:srgbClr val="003366"/>
                </a:solidFill>
                <a:ea typeface="楷体_GB2312" pitchFamily="49" charset="-122"/>
              </a:rPr>
              <a:t>料液100</a:t>
            </a:r>
          </a:p>
        </p:txBody>
      </p:sp>
      <p:sp>
        <p:nvSpPr>
          <p:cNvPr id="77839" name="Text Box 15"/>
          <p:cNvSpPr txBox="1">
            <a:spLocks noChangeArrowheads="1"/>
          </p:cNvSpPr>
          <p:nvPr/>
        </p:nvSpPr>
        <p:spPr bwMode="auto">
          <a:xfrm>
            <a:off x="4648200" y="2362200"/>
            <a:ext cx="9906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65000"/>
              </a:lnSpc>
              <a:spcBef>
                <a:spcPct val="50000"/>
              </a:spcBef>
            </a:pPr>
            <a:r>
              <a:rPr lang="en-US" altLang="zh-CN" sz="1400" b="1">
                <a:solidFill>
                  <a:srgbClr val="003366"/>
                </a:solidFill>
              </a:rPr>
              <a:t>g</a:t>
            </a:r>
            <a:r>
              <a:rPr lang="en-US" altLang="zh-CN" sz="1400" b="1">
                <a:solidFill>
                  <a:srgbClr val="003366"/>
                </a:solidFill>
                <a:cs typeface="Times New Roman" pitchFamily="18" charset="0"/>
              </a:rPr>
              <a:t>•</a:t>
            </a:r>
            <a:r>
              <a:rPr lang="en-US" altLang="zh-CN" sz="1400" b="1">
                <a:solidFill>
                  <a:srgbClr val="003366"/>
                </a:solidFill>
              </a:rPr>
              <a:t>dm</a:t>
            </a:r>
            <a:r>
              <a:rPr lang="en-US" altLang="zh-CN" sz="1400" b="1" baseline="30000">
                <a:solidFill>
                  <a:srgbClr val="003366"/>
                </a:solidFill>
              </a:rPr>
              <a:t>-3</a:t>
            </a:r>
          </a:p>
          <a:p>
            <a:pPr eaLnBrk="0" hangingPunct="0">
              <a:lnSpc>
                <a:spcPct val="65000"/>
              </a:lnSpc>
              <a:spcBef>
                <a:spcPct val="50000"/>
              </a:spcBef>
            </a:pPr>
            <a:r>
              <a:rPr lang="en-US" altLang="zh-CN" sz="1400" b="1">
                <a:solidFill>
                  <a:srgbClr val="003366"/>
                </a:solidFill>
              </a:rPr>
              <a:t>RE</a:t>
            </a:r>
            <a:r>
              <a:rPr lang="en-US" altLang="zh-CN" sz="1400" b="1" baseline="-25000">
                <a:solidFill>
                  <a:srgbClr val="003366"/>
                </a:solidFill>
              </a:rPr>
              <a:t>2</a:t>
            </a:r>
            <a:r>
              <a:rPr lang="en-US" altLang="zh-CN" sz="1400" b="1">
                <a:solidFill>
                  <a:srgbClr val="003366"/>
                </a:solidFill>
              </a:rPr>
              <a:t>O</a:t>
            </a:r>
            <a:r>
              <a:rPr lang="en-US" altLang="zh-CN" sz="1400" b="1" baseline="-25000">
                <a:solidFill>
                  <a:srgbClr val="003366"/>
                </a:solidFill>
              </a:rPr>
              <a:t>3 </a:t>
            </a:r>
            <a:r>
              <a:rPr lang="en-US" altLang="zh-CN" sz="1400" b="1">
                <a:solidFill>
                  <a:srgbClr val="003366"/>
                </a:solidFill>
              </a:rPr>
              <a:t>0.4</a:t>
            </a:r>
          </a:p>
          <a:p>
            <a:pPr eaLnBrk="0" hangingPunct="0">
              <a:lnSpc>
                <a:spcPct val="65000"/>
              </a:lnSpc>
              <a:spcBef>
                <a:spcPct val="50000"/>
              </a:spcBef>
            </a:pPr>
            <a:r>
              <a:rPr lang="en-US" altLang="zh-CN" sz="1400" b="1">
                <a:solidFill>
                  <a:srgbClr val="003366"/>
                </a:solidFill>
              </a:rPr>
              <a:t>Mol/L</a:t>
            </a:r>
          </a:p>
          <a:p>
            <a:pPr eaLnBrk="0" hangingPunct="0">
              <a:lnSpc>
                <a:spcPct val="65000"/>
              </a:lnSpc>
              <a:spcBef>
                <a:spcPct val="50000"/>
              </a:spcBef>
            </a:pPr>
            <a:r>
              <a:rPr lang="en-US" altLang="zh-CN" sz="1400" b="1">
                <a:solidFill>
                  <a:srgbClr val="003366"/>
                </a:solidFill>
              </a:rPr>
              <a:t>HCl</a:t>
            </a:r>
          </a:p>
        </p:txBody>
      </p:sp>
      <p:sp>
        <p:nvSpPr>
          <p:cNvPr id="77840" name="Text Box 16"/>
          <p:cNvSpPr txBox="1">
            <a:spLocks noChangeArrowheads="1"/>
          </p:cNvSpPr>
          <p:nvPr/>
        </p:nvSpPr>
        <p:spPr bwMode="auto">
          <a:xfrm>
            <a:off x="6019800" y="2500313"/>
            <a:ext cx="106680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solidFill>
                  <a:srgbClr val="003366"/>
                </a:solidFill>
              </a:rPr>
              <a:t>2.25 </a:t>
            </a:r>
            <a:r>
              <a:rPr lang="en-US" altLang="zh-CN" sz="1400" b="1">
                <a:solidFill>
                  <a:srgbClr val="003366"/>
                </a:solidFill>
              </a:rPr>
              <a:t>mol/L</a:t>
            </a:r>
          </a:p>
          <a:p>
            <a:pPr eaLnBrk="0" hangingPunct="0">
              <a:spcBef>
                <a:spcPct val="50000"/>
              </a:spcBef>
            </a:pPr>
            <a:r>
              <a:rPr lang="en-US" altLang="zh-CN" sz="1400" b="1">
                <a:solidFill>
                  <a:srgbClr val="003366"/>
                </a:solidFill>
              </a:rPr>
              <a:t>HCl</a:t>
            </a:r>
            <a:r>
              <a:rPr lang="zh-CN" altLang="en-US" sz="1400" b="1">
                <a:solidFill>
                  <a:srgbClr val="003366"/>
                </a:solidFill>
                <a:ea typeface="楷体_GB2312" pitchFamily="49" charset="-122"/>
              </a:rPr>
              <a:t>洗液</a:t>
            </a:r>
          </a:p>
        </p:txBody>
      </p:sp>
      <p:sp>
        <p:nvSpPr>
          <p:cNvPr id="77841" name="Text Box 17"/>
          <p:cNvSpPr txBox="1">
            <a:spLocks noChangeArrowheads="1"/>
          </p:cNvSpPr>
          <p:nvPr/>
        </p:nvSpPr>
        <p:spPr bwMode="auto">
          <a:xfrm>
            <a:off x="7162800" y="2506663"/>
            <a:ext cx="83820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a:solidFill>
                  <a:srgbClr val="003366"/>
                </a:solidFill>
              </a:rPr>
              <a:t>8 </a:t>
            </a:r>
            <a:r>
              <a:rPr lang="en-US" altLang="zh-CN" sz="1400" b="1">
                <a:solidFill>
                  <a:srgbClr val="003366"/>
                </a:solidFill>
              </a:rPr>
              <a:t>mol/L</a:t>
            </a:r>
          </a:p>
          <a:p>
            <a:pPr eaLnBrk="0" hangingPunct="0">
              <a:spcBef>
                <a:spcPct val="50000"/>
              </a:spcBef>
            </a:pPr>
            <a:r>
              <a:rPr lang="zh-CN" altLang="en-US" sz="1400" b="1">
                <a:solidFill>
                  <a:srgbClr val="003366"/>
                </a:solidFill>
                <a:ea typeface="楷体_GB2312" pitchFamily="49" charset="-122"/>
              </a:rPr>
              <a:t>反萃液</a:t>
            </a:r>
          </a:p>
        </p:txBody>
      </p:sp>
      <p:sp>
        <p:nvSpPr>
          <p:cNvPr id="77842" name="Line 18"/>
          <p:cNvSpPr>
            <a:spLocks noChangeShapeType="1"/>
          </p:cNvSpPr>
          <p:nvPr/>
        </p:nvSpPr>
        <p:spPr bwMode="auto">
          <a:xfrm>
            <a:off x="2514600" y="1600200"/>
            <a:ext cx="57150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43" name="AutoShape 19"/>
          <p:cNvSpPr>
            <a:spLocks noChangeArrowheads="1"/>
          </p:cNvSpPr>
          <p:nvPr/>
        </p:nvSpPr>
        <p:spPr bwMode="auto">
          <a:xfrm>
            <a:off x="1219200" y="4038600"/>
            <a:ext cx="1676400" cy="990600"/>
          </a:xfrm>
          <a:prstGeom prst="flowChartPunchedTape">
            <a:avLst/>
          </a:prstGeom>
          <a:solidFill>
            <a:srgbClr val="FFCC99"/>
          </a:solidFill>
          <a:ln w="12700" cap="sq">
            <a:solidFill>
              <a:srgbClr val="66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844" name="Text Box 20"/>
          <p:cNvSpPr txBox="1">
            <a:spLocks noChangeArrowheads="1"/>
          </p:cNvSpPr>
          <p:nvPr/>
        </p:nvSpPr>
        <p:spPr bwMode="auto">
          <a:xfrm>
            <a:off x="1676400" y="4191000"/>
            <a:ext cx="762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solidFill>
                  <a:schemeClr val="hlink"/>
                </a:solidFill>
                <a:ea typeface="楷体_GB2312" pitchFamily="49" charset="-122"/>
              </a:rPr>
              <a:t>全萃取</a:t>
            </a:r>
          </a:p>
          <a:p>
            <a:pPr eaLnBrk="0" hangingPunct="0">
              <a:spcBef>
                <a:spcPct val="50000"/>
              </a:spcBef>
            </a:pPr>
            <a:r>
              <a:rPr lang="zh-CN" altLang="en-US" sz="1400" b="1">
                <a:solidFill>
                  <a:schemeClr val="hlink"/>
                </a:solidFill>
                <a:ea typeface="楷体_GB2312" pitchFamily="49" charset="-122"/>
              </a:rPr>
              <a:t>全回流</a:t>
            </a:r>
          </a:p>
        </p:txBody>
      </p:sp>
      <p:sp>
        <p:nvSpPr>
          <p:cNvPr id="77845" name="AutoShape 21"/>
          <p:cNvSpPr>
            <a:spLocks noChangeArrowheads="1"/>
          </p:cNvSpPr>
          <p:nvPr/>
        </p:nvSpPr>
        <p:spPr bwMode="auto">
          <a:xfrm>
            <a:off x="3352800" y="4114800"/>
            <a:ext cx="2819400" cy="762000"/>
          </a:xfrm>
          <a:prstGeom prst="flowChartOnlineStorage">
            <a:avLst/>
          </a:prstGeom>
          <a:solidFill>
            <a:srgbClr val="FFCCCC"/>
          </a:solidFill>
          <a:ln w="12700" cap="sq">
            <a:solidFill>
              <a:srgbClr val="66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846" name="Text Box 22"/>
          <p:cNvSpPr txBox="1">
            <a:spLocks noChangeArrowheads="1"/>
          </p:cNvSpPr>
          <p:nvPr/>
        </p:nvSpPr>
        <p:spPr bwMode="auto">
          <a:xfrm>
            <a:off x="3886200" y="43434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t>50 </a:t>
            </a:r>
            <a:r>
              <a:rPr lang="zh-CN" altLang="en-US" sz="1400" b="1">
                <a:ea typeface="楷体_GB2312" pitchFamily="49" charset="-122"/>
              </a:rPr>
              <a:t>级混合澄清槽</a:t>
            </a:r>
            <a:r>
              <a:rPr lang="zh-CN" altLang="en-US" sz="1400" b="1"/>
              <a:t> </a:t>
            </a:r>
          </a:p>
        </p:txBody>
      </p:sp>
      <p:sp>
        <p:nvSpPr>
          <p:cNvPr id="77847" name="Text Box 23"/>
          <p:cNvSpPr txBox="1">
            <a:spLocks noChangeArrowheads="1"/>
          </p:cNvSpPr>
          <p:nvPr/>
        </p:nvSpPr>
        <p:spPr bwMode="auto">
          <a:xfrm>
            <a:off x="3886200" y="48768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solidFill>
                  <a:srgbClr val="0000FF"/>
                </a:solidFill>
                <a:ea typeface="楷体_GB2312" pitchFamily="49" charset="-122"/>
              </a:rPr>
              <a:t>Gd </a:t>
            </a:r>
            <a:r>
              <a:rPr lang="zh-CN" altLang="en-US" sz="1400" b="1">
                <a:solidFill>
                  <a:srgbClr val="0000FF"/>
                </a:solidFill>
                <a:ea typeface="楷体_GB2312" pitchFamily="49" charset="-122"/>
              </a:rPr>
              <a:t>或 </a:t>
            </a:r>
            <a:r>
              <a:rPr lang="en-US" altLang="zh-CN" sz="1400" b="1">
                <a:solidFill>
                  <a:srgbClr val="0000FF"/>
                </a:solidFill>
                <a:ea typeface="楷体_GB2312" pitchFamily="49" charset="-122"/>
              </a:rPr>
              <a:t>Sm </a:t>
            </a:r>
            <a:r>
              <a:rPr lang="zh-CN" altLang="en-US" sz="1400" b="1">
                <a:solidFill>
                  <a:srgbClr val="0000FF"/>
                </a:solidFill>
                <a:ea typeface="楷体_GB2312" pitchFamily="49" charset="-122"/>
              </a:rPr>
              <a:t>产品段</a:t>
            </a:r>
          </a:p>
        </p:txBody>
      </p:sp>
      <p:sp>
        <p:nvSpPr>
          <p:cNvPr id="77848" name="Line 24"/>
          <p:cNvSpPr>
            <a:spLocks noChangeShapeType="1"/>
          </p:cNvSpPr>
          <p:nvPr/>
        </p:nvSpPr>
        <p:spPr bwMode="auto">
          <a:xfrm flipH="1">
            <a:off x="990600" y="4800600"/>
            <a:ext cx="2286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49" name="Line 25"/>
          <p:cNvSpPr>
            <a:spLocks noChangeShapeType="1"/>
          </p:cNvSpPr>
          <p:nvPr/>
        </p:nvSpPr>
        <p:spPr bwMode="auto">
          <a:xfrm>
            <a:off x="990600" y="4800600"/>
            <a:ext cx="0" cy="609600"/>
          </a:xfrm>
          <a:prstGeom prst="line">
            <a:avLst/>
          </a:prstGeom>
          <a:noFill/>
          <a:ln w="28575" cap="sq">
            <a:solidFill>
              <a:srgbClr val="99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0" name="Text Box 26"/>
          <p:cNvSpPr txBox="1">
            <a:spLocks noChangeArrowheads="1"/>
          </p:cNvSpPr>
          <p:nvPr/>
        </p:nvSpPr>
        <p:spPr bwMode="auto">
          <a:xfrm>
            <a:off x="838200" y="5334000"/>
            <a:ext cx="1524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solidFill>
                  <a:srgbClr val="0000FF"/>
                </a:solidFill>
                <a:ea typeface="楷体_GB2312" pitchFamily="49" charset="-122"/>
              </a:rPr>
              <a:t>最后不含稀土的</a:t>
            </a:r>
          </a:p>
          <a:p>
            <a:pPr eaLnBrk="0" hangingPunct="0">
              <a:spcBef>
                <a:spcPct val="50000"/>
              </a:spcBef>
            </a:pPr>
            <a:r>
              <a:rPr lang="zh-CN" altLang="en-US" sz="1400" b="1">
                <a:solidFill>
                  <a:srgbClr val="0000FF"/>
                </a:solidFill>
                <a:ea typeface="楷体_GB2312" pitchFamily="49" charset="-122"/>
              </a:rPr>
              <a:t>萃余水相</a:t>
            </a:r>
            <a:r>
              <a:rPr lang="zh-CN" altLang="en-US" sz="1400" b="1">
                <a:solidFill>
                  <a:srgbClr val="0000FF"/>
                </a:solidFill>
              </a:rPr>
              <a:t>(</a:t>
            </a:r>
            <a:r>
              <a:rPr lang="en-US" altLang="zh-CN" sz="1400" b="1">
                <a:solidFill>
                  <a:srgbClr val="0000FF"/>
                </a:solidFill>
              </a:rPr>
              <a:t>pH=3)</a:t>
            </a:r>
          </a:p>
        </p:txBody>
      </p:sp>
      <p:sp>
        <p:nvSpPr>
          <p:cNvPr id="77852" name="AutoShape 28"/>
          <p:cNvSpPr>
            <a:spLocks noChangeArrowheads="1"/>
          </p:cNvSpPr>
          <p:nvPr/>
        </p:nvSpPr>
        <p:spPr bwMode="auto">
          <a:xfrm>
            <a:off x="6019800" y="5029200"/>
            <a:ext cx="914400" cy="609600"/>
          </a:xfrm>
          <a:prstGeom prst="flowChartMagneticDisk">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853" name="Text Box 29"/>
          <p:cNvSpPr txBox="1">
            <a:spLocks noChangeArrowheads="1"/>
          </p:cNvSpPr>
          <p:nvPr/>
        </p:nvSpPr>
        <p:spPr bwMode="auto">
          <a:xfrm>
            <a:off x="6019800" y="5257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solidFill>
                  <a:srgbClr val="0000FF"/>
                </a:solidFill>
                <a:ea typeface="楷体_GB2312" pitchFamily="49" charset="-122"/>
              </a:rPr>
              <a:t>钇族稀土</a:t>
            </a:r>
          </a:p>
        </p:txBody>
      </p:sp>
      <p:sp>
        <p:nvSpPr>
          <p:cNvPr id="77854" name="Line 30"/>
          <p:cNvSpPr>
            <a:spLocks noChangeShapeType="1"/>
          </p:cNvSpPr>
          <p:nvPr/>
        </p:nvSpPr>
        <p:spPr bwMode="auto">
          <a:xfrm>
            <a:off x="6477000" y="5638800"/>
            <a:ext cx="0" cy="228600"/>
          </a:xfrm>
          <a:prstGeom prst="line">
            <a:avLst/>
          </a:prstGeom>
          <a:noFill/>
          <a:ln w="28575"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5" name="AutoShape 31"/>
          <p:cNvSpPr>
            <a:spLocks noChangeArrowheads="1"/>
          </p:cNvSpPr>
          <p:nvPr/>
        </p:nvSpPr>
        <p:spPr bwMode="auto">
          <a:xfrm>
            <a:off x="6781800" y="3962400"/>
            <a:ext cx="990600" cy="762000"/>
          </a:xfrm>
          <a:prstGeom prst="flowChartPunchedTape">
            <a:avLst/>
          </a:prstGeom>
          <a:solidFill>
            <a:srgbClr val="FFCC99"/>
          </a:solidFill>
          <a:ln w="12700" cap="sq">
            <a:solidFill>
              <a:srgbClr val="66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856" name="Text Box 32"/>
          <p:cNvSpPr txBox="1">
            <a:spLocks noChangeArrowheads="1"/>
          </p:cNvSpPr>
          <p:nvPr/>
        </p:nvSpPr>
        <p:spPr bwMode="auto">
          <a:xfrm>
            <a:off x="7010400" y="4114800"/>
            <a:ext cx="8382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zh-CN" altLang="en-US" sz="1400" b="1">
                <a:latin typeface="楷体_GB2312" pitchFamily="49" charset="-122"/>
                <a:ea typeface="楷体_GB2312" pitchFamily="49" charset="-122"/>
              </a:rPr>
              <a:t>5-10级</a:t>
            </a:r>
          </a:p>
          <a:p>
            <a:pPr eaLnBrk="0" hangingPunct="0">
              <a:lnSpc>
                <a:spcPct val="70000"/>
              </a:lnSpc>
              <a:spcBef>
                <a:spcPct val="50000"/>
              </a:spcBef>
            </a:pPr>
            <a:r>
              <a:rPr lang="zh-CN" altLang="en-US" sz="1400" b="1">
                <a:latin typeface="楷体_GB2312" pitchFamily="49" charset="-122"/>
                <a:ea typeface="楷体_GB2312" pitchFamily="49" charset="-122"/>
              </a:rPr>
              <a:t>反萃段</a:t>
            </a:r>
          </a:p>
        </p:txBody>
      </p:sp>
      <p:sp>
        <p:nvSpPr>
          <p:cNvPr id="77857" name="Line 33"/>
          <p:cNvSpPr>
            <a:spLocks noChangeShapeType="1"/>
          </p:cNvSpPr>
          <p:nvPr/>
        </p:nvSpPr>
        <p:spPr bwMode="auto">
          <a:xfrm>
            <a:off x="1219200" y="3429000"/>
            <a:ext cx="0" cy="38100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8" name="Line 34"/>
          <p:cNvSpPr>
            <a:spLocks noChangeShapeType="1"/>
          </p:cNvSpPr>
          <p:nvPr/>
        </p:nvSpPr>
        <p:spPr bwMode="auto">
          <a:xfrm>
            <a:off x="1219200" y="3810000"/>
            <a:ext cx="1524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59" name="Line 35"/>
          <p:cNvSpPr>
            <a:spLocks noChangeShapeType="1"/>
          </p:cNvSpPr>
          <p:nvPr/>
        </p:nvSpPr>
        <p:spPr bwMode="auto">
          <a:xfrm>
            <a:off x="1371600" y="3810000"/>
            <a:ext cx="0" cy="381000"/>
          </a:xfrm>
          <a:prstGeom prst="line">
            <a:avLst/>
          </a:prstGeom>
          <a:noFill/>
          <a:ln w="28575"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60" name="Line 36"/>
          <p:cNvSpPr>
            <a:spLocks noChangeShapeType="1"/>
          </p:cNvSpPr>
          <p:nvPr/>
        </p:nvSpPr>
        <p:spPr bwMode="auto">
          <a:xfrm>
            <a:off x="2438400" y="3429000"/>
            <a:ext cx="0" cy="609600"/>
          </a:xfrm>
          <a:prstGeom prst="line">
            <a:avLst/>
          </a:prstGeom>
          <a:noFill/>
          <a:ln w="28575"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61" name="Line 37"/>
          <p:cNvSpPr>
            <a:spLocks noChangeShapeType="1"/>
          </p:cNvSpPr>
          <p:nvPr/>
        </p:nvSpPr>
        <p:spPr bwMode="auto">
          <a:xfrm>
            <a:off x="2895600" y="4267200"/>
            <a:ext cx="6096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62" name="Line 38"/>
          <p:cNvSpPr>
            <a:spLocks noChangeShapeType="1"/>
          </p:cNvSpPr>
          <p:nvPr/>
        </p:nvSpPr>
        <p:spPr bwMode="auto">
          <a:xfrm>
            <a:off x="3810000" y="3429000"/>
            <a:ext cx="0" cy="15240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63" name="Line 39"/>
          <p:cNvSpPr>
            <a:spLocks noChangeShapeType="1"/>
          </p:cNvSpPr>
          <p:nvPr/>
        </p:nvSpPr>
        <p:spPr bwMode="auto">
          <a:xfrm>
            <a:off x="3048000" y="3581400"/>
            <a:ext cx="7620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64" name="Line 40"/>
          <p:cNvSpPr>
            <a:spLocks noChangeShapeType="1"/>
          </p:cNvSpPr>
          <p:nvPr/>
        </p:nvSpPr>
        <p:spPr bwMode="auto">
          <a:xfrm>
            <a:off x="3048000" y="3581400"/>
            <a:ext cx="0" cy="76200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65" name="Line 41"/>
          <p:cNvSpPr>
            <a:spLocks noChangeShapeType="1"/>
          </p:cNvSpPr>
          <p:nvPr/>
        </p:nvSpPr>
        <p:spPr bwMode="auto">
          <a:xfrm flipH="1">
            <a:off x="2895600" y="4343400"/>
            <a:ext cx="152400" cy="0"/>
          </a:xfrm>
          <a:prstGeom prst="line">
            <a:avLst/>
          </a:prstGeom>
          <a:noFill/>
          <a:ln w="28575"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66" name="Line 42"/>
          <p:cNvSpPr>
            <a:spLocks noChangeShapeType="1"/>
          </p:cNvSpPr>
          <p:nvPr/>
        </p:nvSpPr>
        <p:spPr bwMode="auto">
          <a:xfrm>
            <a:off x="5105400" y="3429000"/>
            <a:ext cx="0" cy="685800"/>
          </a:xfrm>
          <a:prstGeom prst="line">
            <a:avLst/>
          </a:prstGeom>
          <a:noFill/>
          <a:ln w="28575"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67" name="Line 43"/>
          <p:cNvSpPr>
            <a:spLocks noChangeShapeType="1"/>
          </p:cNvSpPr>
          <p:nvPr/>
        </p:nvSpPr>
        <p:spPr bwMode="auto">
          <a:xfrm>
            <a:off x="5867400" y="4267200"/>
            <a:ext cx="914400" cy="0"/>
          </a:xfrm>
          <a:prstGeom prst="line">
            <a:avLst/>
          </a:prstGeom>
          <a:noFill/>
          <a:ln w="28575"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68" name="Line 44"/>
          <p:cNvSpPr>
            <a:spLocks noChangeShapeType="1"/>
          </p:cNvSpPr>
          <p:nvPr/>
        </p:nvSpPr>
        <p:spPr bwMode="auto">
          <a:xfrm>
            <a:off x="6477000" y="3429000"/>
            <a:ext cx="0" cy="91440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69" name="Line 45"/>
          <p:cNvSpPr>
            <a:spLocks noChangeShapeType="1"/>
          </p:cNvSpPr>
          <p:nvPr/>
        </p:nvSpPr>
        <p:spPr bwMode="auto">
          <a:xfrm flipH="1">
            <a:off x="5791200" y="4343400"/>
            <a:ext cx="685800" cy="0"/>
          </a:xfrm>
          <a:prstGeom prst="line">
            <a:avLst/>
          </a:prstGeom>
          <a:noFill/>
          <a:ln w="28575"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70" name="Line 46"/>
          <p:cNvSpPr>
            <a:spLocks noChangeShapeType="1"/>
          </p:cNvSpPr>
          <p:nvPr/>
        </p:nvSpPr>
        <p:spPr bwMode="auto">
          <a:xfrm>
            <a:off x="6477000" y="4572000"/>
            <a:ext cx="3048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71" name="Line 47"/>
          <p:cNvSpPr>
            <a:spLocks noChangeShapeType="1"/>
          </p:cNvSpPr>
          <p:nvPr/>
        </p:nvSpPr>
        <p:spPr bwMode="auto">
          <a:xfrm>
            <a:off x="6477000" y="4572000"/>
            <a:ext cx="0" cy="533400"/>
          </a:xfrm>
          <a:prstGeom prst="line">
            <a:avLst/>
          </a:prstGeom>
          <a:noFill/>
          <a:ln w="28575"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72" name="Line 48"/>
          <p:cNvSpPr>
            <a:spLocks noChangeShapeType="1"/>
          </p:cNvSpPr>
          <p:nvPr/>
        </p:nvSpPr>
        <p:spPr bwMode="auto">
          <a:xfrm>
            <a:off x="3200400" y="4648200"/>
            <a:ext cx="228600" cy="0"/>
          </a:xfrm>
          <a:prstGeom prst="line">
            <a:avLst/>
          </a:prstGeom>
          <a:noFill/>
          <a:ln w="28575"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73" name="Line 49"/>
          <p:cNvSpPr>
            <a:spLocks noChangeShapeType="1"/>
          </p:cNvSpPr>
          <p:nvPr/>
        </p:nvSpPr>
        <p:spPr bwMode="auto">
          <a:xfrm>
            <a:off x="3200400" y="3886200"/>
            <a:ext cx="0" cy="76200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74" name="Line 50"/>
          <p:cNvSpPr>
            <a:spLocks noChangeShapeType="1"/>
          </p:cNvSpPr>
          <p:nvPr/>
        </p:nvSpPr>
        <p:spPr bwMode="auto">
          <a:xfrm>
            <a:off x="3200400" y="3886200"/>
            <a:ext cx="12192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75" name="Line 51"/>
          <p:cNvSpPr>
            <a:spLocks noChangeShapeType="1"/>
          </p:cNvSpPr>
          <p:nvPr/>
        </p:nvSpPr>
        <p:spPr bwMode="auto">
          <a:xfrm>
            <a:off x="4648200" y="3886200"/>
            <a:ext cx="0" cy="228600"/>
          </a:xfrm>
          <a:prstGeom prst="line">
            <a:avLst/>
          </a:prstGeom>
          <a:noFill/>
          <a:ln w="28575">
            <a:solidFill>
              <a:srgbClr val="990000"/>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76" name="Line 52"/>
          <p:cNvSpPr>
            <a:spLocks noChangeShapeType="1"/>
          </p:cNvSpPr>
          <p:nvPr/>
        </p:nvSpPr>
        <p:spPr bwMode="auto">
          <a:xfrm>
            <a:off x="4648200" y="3886200"/>
            <a:ext cx="457200" cy="0"/>
          </a:xfrm>
          <a:prstGeom prst="line">
            <a:avLst/>
          </a:prstGeom>
          <a:noFill/>
          <a:ln w="28575">
            <a:solidFill>
              <a:srgbClr val="99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77" name="Line 53"/>
          <p:cNvSpPr>
            <a:spLocks noChangeShapeType="1"/>
          </p:cNvSpPr>
          <p:nvPr/>
        </p:nvSpPr>
        <p:spPr bwMode="auto">
          <a:xfrm>
            <a:off x="7620000" y="3429000"/>
            <a:ext cx="0" cy="22860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78" name="Line 54"/>
          <p:cNvSpPr>
            <a:spLocks noChangeShapeType="1"/>
          </p:cNvSpPr>
          <p:nvPr/>
        </p:nvSpPr>
        <p:spPr bwMode="auto">
          <a:xfrm>
            <a:off x="7620000" y="3657600"/>
            <a:ext cx="3048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79" name="Line 55"/>
          <p:cNvSpPr>
            <a:spLocks noChangeShapeType="1"/>
          </p:cNvSpPr>
          <p:nvPr/>
        </p:nvSpPr>
        <p:spPr bwMode="auto">
          <a:xfrm>
            <a:off x="7924800" y="3657600"/>
            <a:ext cx="0" cy="83820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80" name="Line 56"/>
          <p:cNvSpPr>
            <a:spLocks noChangeShapeType="1"/>
          </p:cNvSpPr>
          <p:nvPr/>
        </p:nvSpPr>
        <p:spPr bwMode="auto">
          <a:xfrm flipH="1">
            <a:off x="7772400" y="4495800"/>
            <a:ext cx="152400" cy="0"/>
          </a:xfrm>
          <a:prstGeom prst="line">
            <a:avLst/>
          </a:prstGeom>
          <a:noFill/>
          <a:ln w="28575"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81" name="Line 57"/>
          <p:cNvSpPr>
            <a:spLocks noChangeShapeType="1"/>
          </p:cNvSpPr>
          <p:nvPr/>
        </p:nvSpPr>
        <p:spPr bwMode="auto">
          <a:xfrm>
            <a:off x="7772400" y="4191000"/>
            <a:ext cx="4572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82" name="Line 58"/>
          <p:cNvSpPr>
            <a:spLocks noChangeShapeType="1"/>
          </p:cNvSpPr>
          <p:nvPr/>
        </p:nvSpPr>
        <p:spPr bwMode="auto">
          <a:xfrm>
            <a:off x="2514600" y="1600200"/>
            <a:ext cx="0" cy="533400"/>
          </a:xfrm>
          <a:prstGeom prst="line">
            <a:avLst/>
          </a:prstGeom>
          <a:noFill/>
          <a:ln w="28575"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83" name="Line 59"/>
          <p:cNvSpPr>
            <a:spLocks noChangeShapeType="1"/>
          </p:cNvSpPr>
          <p:nvPr/>
        </p:nvSpPr>
        <p:spPr bwMode="auto">
          <a:xfrm>
            <a:off x="3810000" y="1752600"/>
            <a:ext cx="0" cy="381000"/>
          </a:xfrm>
          <a:prstGeom prst="line">
            <a:avLst/>
          </a:prstGeom>
          <a:noFill/>
          <a:ln w="28575"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84" name="Line 60"/>
          <p:cNvSpPr>
            <a:spLocks noChangeShapeType="1"/>
          </p:cNvSpPr>
          <p:nvPr/>
        </p:nvSpPr>
        <p:spPr bwMode="auto">
          <a:xfrm>
            <a:off x="3810000" y="1752600"/>
            <a:ext cx="609600" cy="0"/>
          </a:xfrm>
          <a:prstGeom prst="line">
            <a:avLst/>
          </a:prstGeom>
          <a:noFill/>
          <a:ln w="28575"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85" name="Line 61"/>
          <p:cNvSpPr>
            <a:spLocks noChangeShapeType="1"/>
          </p:cNvSpPr>
          <p:nvPr/>
        </p:nvSpPr>
        <p:spPr bwMode="auto">
          <a:xfrm>
            <a:off x="4419600" y="1752600"/>
            <a:ext cx="0" cy="213360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86" name="Line 62"/>
          <p:cNvSpPr>
            <a:spLocks noChangeShapeType="1"/>
          </p:cNvSpPr>
          <p:nvPr/>
        </p:nvSpPr>
        <p:spPr bwMode="auto">
          <a:xfrm>
            <a:off x="8229600" y="1600200"/>
            <a:ext cx="0" cy="259080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887" name="Text Box 63"/>
          <p:cNvSpPr txBox="1">
            <a:spLocks noChangeArrowheads="1"/>
          </p:cNvSpPr>
          <p:nvPr/>
        </p:nvSpPr>
        <p:spPr bwMode="auto">
          <a:xfrm>
            <a:off x="4648200" y="12954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solidFill>
                  <a:srgbClr val="0000FF"/>
                </a:solidFill>
                <a:ea typeface="楷体_GB2312" pitchFamily="49" charset="-122"/>
              </a:rPr>
              <a:t>萃取剂循环使用</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990600" y="1050925"/>
            <a:ext cx="7772400" cy="1311275"/>
          </a:xfrm>
          <a:prstGeom prst="rect">
            <a:avLst/>
          </a:prstGeom>
          <a:noFill/>
          <a:ln>
            <a:noFill/>
          </a:ln>
          <a:effectLst/>
          <a:extLst>
            <a:ext uri="{909E8E84-426E-40DD-AFC4-6F175D3DCCD1}">
              <a14:hiddenFill xmlns:a14="http://schemas.microsoft.com/office/drawing/2010/main">
                <a:gradFill rotWithShape="0">
                  <a:gsLst>
                    <a:gs pos="0">
                      <a:srgbClr val="660033"/>
                    </a:gs>
                    <a:gs pos="100000">
                      <a:srgbClr val="660033">
                        <a:gamma/>
                        <a:shade val="46275"/>
                        <a:invGamma/>
                      </a:srgbClr>
                    </a:gs>
                  </a:gsLst>
                  <a:path path="shape">
                    <a:fillToRect l="50000" t="50000" r="50000" b="50000"/>
                  </a:path>
                </a:gra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eaLnBrk="0" hangingPunct="0"/>
            <a:r>
              <a:rPr kumimoji="1" lang="zh-CN" altLang="en-US" sz="2000" b="1">
                <a:solidFill>
                  <a:srgbClr val="663300"/>
                </a:solidFill>
                <a:latin typeface="黑体" pitchFamily="2" charset="-122"/>
                <a:ea typeface="黑体" pitchFamily="2" charset="-122"/>
              </a:rPr>
              <a:t>原   理</a:t>
            </a:r>
            <a:r>
              <a:rPr kumimoji="1" lang="zh-CN" altLang="en-US" sz="2000" b="1">
                <a:solidFill>
                  <a:srgbClr val="663300"/>
                </a:solidFill>
              </a:rPr>
              <a:t>:</a:t>
            </a:r>
            <a:r>
              <a:rPr kumimoji="1" lang="zh-CN" altLang="en-US" sz="2000" b="1"/>
              <a:t>  以被分离物种在离子交换树脂固体表面与水溶液之间的</a:t>
            </a:r>
          </a:p>
          <a:p>
            <a:pPr eaLnBrk="0" hangingPunct="0"/>
            <a:r>
              <a:rPr kumimoji="1" lang="zh-CN" altLang="en-US" sz="2000" b="1"/>
              <a:t>                 平衡为基础 .  离子交换树脂是一种带有能电离极性基团</a:t>
            </a:r>
          </a:p>
          <a:p>
            <a:pPr eaLnBrk="0" hangingPunct="0"/>
            <a:r>
              <a:rPr kumimoji="1" lang="zh-CN" altLang="en-US" sz="2000" b="1"/>
              <a:t>                 的高分子聚合物，其极性基团能与溶液中的离子起交换</a:t>
            </a:r>
          </a:p>
          <a:p>
            <a:pPr eaLnBrk="0" hangingPunct="0"/>
            <a:r>
              <a:rPr kumimoji="1" lang="zh-CN" altLang="en-US" sz="2000" b="1"/>
              <a:t>                 作用而称之为活性基.</a:t>
            </a:r>
            <a:endParaRPr kumimoji="1" lang="en-US" altLang="zh-CN" sz="2000" b="1"/>
          </a:p>
        </p:txBody>
      </p:sp>
      <p:sp>
        <p:nvSpPr>
          <p:cNvPr id="78853" name="Text Box 5"/>
          <p:cNvSpPr txBox="1">
            <a:spLocks noChangeArrowheads="1"/>
          </p:cNvSpPr>
          <p:nvPr/>
        </p:nvSpPr>
        <p:spPr bwMode="auto">
          <a:xfrm>
            <a:off x="668338" y="533400"/>
            <a:ext cx="268446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30000"/>
              </a:lnSpc>
            </a:pPr>
            <a:r>
              <a:rPr kumimoji="1" lang="zh-CN" altLang="en-US" sz="2000" b="1">
                <a:solidFill>
                  <a:srgbClr val="FF0000"/>
                </a:solidFill>
                <a:latin typeface="黑体" pitchFamily="2" charset="-122"/>
                <a:ea typeface="黑体" pitchFamily="2" charset="-122"/>
              </a:rPr>
              <a:t>3</a:t>
            </a:r>
            <a:r>
              <a:rPr kumimoji="1" lang="zh-CN" altLang="en-US" sz="2000" b="1">
                <a:solidFill>
                  <a:srgbClr val="FFCC99"/>
                </a:solidFill>
                <a:latin typeface="黑体" pitchFamily="2" charset="-122"/>
                <a:ea typeface="黑体" pitchFamily="2" charset="-122"/>
              </a:rPr>
              <a:t>  </a:t>
            </a:r>
            <a:r>
              <a:rPr kumimoji="1" lang="zh-CN" altLang="en-US" sz="2000" b="1">
                <a:solidFill>
                  <a:srgbClr val="0000FF"/>
                </a:solidFill>
                <a:latin typeface="黑体" pitchFamily="2" charset="-122"/>
                <a:ea typeface="黑体" pitchFamily="2" charset="-122"/>
              </a:rPr>
              <a:t>离子交换分离法</a:t>
            </a:r>
            <a:endParaRPr kumimoji="1" lang="en-US" altLang="zh-CN" sz="2000" b="1">
              <a:solidFill>
                <a:srgbClr val="0000FF"/>
              </a:solidFill>
              <a:latin typeface="黑体" pitchFamily="2" charset="-122"/>
              <a:ea typeface="黑体" pitchFamily="2" charset="-122"/>
            </a:endParaRPr>
          </a:p>
        </p:txBody>
      </p:sp>
      <p:sp>
        <p:nvSpPr>
          <p:cNvPr id="78854" name="Text Box 6"/>
          <p:cNvSpPr txBox="1">
            <a:spLocks noChangeArrowheads="1"/>
          </p:cNvSpPr>
          <p:nvPr/>
        </p:nvSpPr>
        <p:spPr bwMode="auto">
          <a:xfrm>
            <a:off x="1676400" y="3870325"/>
            <a:ext cx="6096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50000"/>
              </a:lnSpc>
            </a:pPr>
            <a:r>
              <a:rPr kumimoji="1" lang="zh-CN" altLang="en-US" sz="2000" b="1"/>
              <a:t>● 转化强酸性阳离子交换树脂（以 </a:t>
            </a:r>
            <a:r>
              <a:rPr kumimoji="1" lang="en-US" altLang="zh-CN" sz="2000" b="1"/>
              <a:t>NH</a:t>
            </a:r>
            <a:r>
              <a:rPr kumimoji="1" lang="en-US" altLang="zh-CN" sz="2000" b="1" baseline="-25000"/>
              <a:t>4</a:t>
            </a:r>
            <a:r>
              <a:rPr kumimoji="1" lang="en-US" altLang="zh-CN" sz="2000" b="1"/>
              <a:t>Cl </a:t>
            </a:r>
            <a:r>
              <a:rPr kumimoji="1" lang="zh-CN" altLang="en-US" sz="2000" b="1"/>
              <a:t>溶液）</a:t>
            </a:r>
          </a:p>
          <a:p>
            <a:pPr>
              <a:lnSpc>
                <a:spcPct val="150000"/>
              </a:lnSpc>
            </a:pPr>
            <a:r>
              <a:rPr kumimoji="1" lang="en-US" altLang="zh-CN" sz="2000" b="1"/>
              <a:t>             R</a:t>
            </a:r>
            <a:r>
              <a:rPr kumimoji="1" lang="en-US" altLang="zh-CN" sz="2000" b="1">
                <a:latin typeface="华康简黑" pitchFamily="49" charset="-122"/>
                <a:ea typeface="华康简黑" pitchFamily="49" charset="-122"/>
              </a:rPr>
              <a:t>-</a:t>
            </a:r>
            <a:r>
              <a:rPr kumimoji="1" lang="en-US" altLang="zh-CN" sz="2000" b="1"/>
              <a:t>SO</a:t>
            </a:r>
            <a:r>
              <a:rPr kumimoji="1" lang="en-US" altLang="zh-CN" sz="2000" b="1" baseline="-25000"/>
              <a:t>3</a:t>
            </a:r>
            <a:r>
              <a:rPr kumimoji="1" lang="en-US" altLang="zh-CN" sz="2000" b="1"/>
              <a:t>H + NH</a:t>
            </a:r>
            <a:r>
              <a:rPr kumimoji="1" lang="en-US" altLang="zh-CN" sz="2000" b="1" baseline="-25000"/>
              <a:t>4</a:t>
            </a:r>
            <a:r>
              <a:rPr kumimoji="1" lang="en-US" altLang="zh-CN" sz="2000" b="1" baseline="30000"/>
              <a:t>+</a:t>
            </a:r>
            <a:r>
              <a:rPr kumimoji="1" lang="en-US" altLang="zh-CN" sz="2000" b="1"/>
              <a:t> + H</a:t>
            </a:r>
            <a:r>
              <a:rPr kumimoji="1" lang="en-US" altLang="zh-CN" sz="2000" b="1" baseline="-25000"/>
              <a:t>2</a:t>
            </a:r>
            <a:r>
              <a:rPr kumimoji="1" lang="en-US" altLang="zh-CN" sz="2000" b="1"/>
              <a:t>O → RSO</a:t>
            </a:r>
            <a:r>
              <a:rPr kumimoji="1" lang="en-US" altLang="zh-CN" sz="2000" b="1" baseline="-25000"/>
              <a:t>3</a:t>
            </a:r>
            <a:r>
              <a:rPr kumimoji="1" lang="en-US" altLang="zh-CN" sz="2000" b="1"/>
              <a:t>NH</a:t>
            </a:r>
            <a:r>
              <a:rPr kumimoji="1" lang="en-US" altLang="zh-CN" sz="2000" b="1" baseline="-25000"/>
              <a:t>4</a:t>
            </a:r>
            <a:r>
              <a:rPr kumimoji="1" lang="en-US" altLang="zh-CN" sz="2000" b="1"/>
              <a:t> + H</a:t>
            </a:r>
            <a:r>
              <a:rPr kumimoji="1" lang="en-US" altLang="zh-CN" sz="2000" b="1" baseline="-25000"/>
              <a:t>3</a:t>
            </a:r>
            <a:r>
              <a:rPr kumimoji="1" lang="en-US" altLang="zh-CN" sz="2000" b="1"/>
              <a:t>O</a:t>
            </a:r>
            <a:r>
              <a:rPr kumimoji="1" lang="en-US" altLang="zh-CN" sz="2000" b="1" baseline="30000"/>
              <a:t>+</a:t>
            </a:r>
          </a:p>
        </p:txBody>
      </p:sp>
      <p:sp>
        <p:nvSpPr>
          <p:cNvPr id="78855" name="Text Box 7"/>
          <p:cNvSpPr txBox="1">
            <a:spLocks noChangeArrowheads="1"/>
          </p:cNvSpPr>
          <p:nvPr/>
        </p:nvSpPr>
        <p:spPr bwMode="auto">
          <a:xfrm>
            <a:off x="1676400" y="4724400"/>
            <a:ext cx="62515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50000"/>
              </a:lnSpc>
            </a:pPr>
            <a:r>
              <a:rPr kumimoji="1" lang="zh-CN" altLang="en-US" sz="2000" b="1"/>
              <a:t>● 吸附: </a:t>
            </a:r>
            <a:r>
              <a:rPr kumimoji="1" lang="en-US" altLang="zh-CN" sz="2000" b="1"/>
              <a:t>Ln</a:t>
            </a:r>
            <a:r>
              <a:rPr kumimoji="1" lang="en-US" altLang="zh-CN" sz="2000" b="1" baseline="30000"/>
              <a:t>3+ </a:t>
            </a:r>
            <a:r>
              <a:rPr kumimoji="1" lang="en-US" altLang="zh-CN" sz="2000" b="1"/>
              <a:t>(aq)+3NH</a:t>
            </a:r>
            <a:r>
              <a:rPr kumimoji="1" lang="en-US" altLang="zh-CN" sz="2000" b="1" baseline="-25000"/>
              <a:t>4</a:t>
            </a:r>
            <a:r>
              <a:rPr kumimoji="1" lang="en-US" altLang="zh-CN" sz="2000" b="1" baseline="30000"/>
              <a:t>+</a:t>
            </a:r>
            <a:r>
              <a:rPr kumimoji="1" lang="en-US" altLang="zh-CN" sz="2000" b="1"/>
              <a:t>(res) = Ln</a:t>
            </a:r>
            <a:r>
              <a:rPr kumimoji="1" lang="en-US" altLang="zh-CN" sz="2000" b="1" baseline="30000"/>
              <a:t>3+</a:t>
            </a:r>
            <a:r>
              <a:rPr kumimoji="1" lang="en-US" altLang="zh-CN" sz="2000" b="1"/>
              <a:t>(res)+3NH</a:t>
            </a:r>
            <a:r>
              <a:rPr kumimoji="1" lang="en-US" altLang="zh-CN" sz="2000" b="1" baseline="-25000"/>
              <a:t>4</a:t>
            </a:r>
            <a:r>
              <a:rPr kumimoji="1" lang="en-US" altLang="zh-CN" sz="2000" b="1" baseline="30000"/>
              <a:t>+ </a:t>
            </a:r>
            <a:r>
              <a:rPr kumimoji="1" lang="en-US" altLang="zh-CN" sz="2000" b="1"/>
              <a:t>(aq) </a:t>
            </a:r>
          </a:p>
        </p:txBody>
      </p:sp>
      <p:sp>
        <p:nvSpPr>
          <p:cNvPr id="78857" name="Text Box 9"/>
          <p:cNvSpPr txBox="1">
            <a:spLocks noChangeArrowheads="1"/>
          </p:cNvSpPr>
          <p:nvPr/>
        </p:nvSpPr>
        <p:spPr bwMode="auto">
          <a:xfrm>
            <a:off x="5029200" y="2209800"/>
            <a:ext cx="3505200"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强酸型阳离子交换树脂(</a:t>
            </a:r>
            <a:r>
              <a:rPr lang="en-US" altLang="zh-CN" sz="1600" b="1">
                <a:ea typeface="楷体_GB2312" pitchFamily="49" charset="-122"/>
              </a:rPr>
              <a:t>R</a:t>
            </a:r>
            <a:r>
              <a:rPr lang="en-US" altLang="zh-CN" sz="1600" b="1">
                <a:cs typeface="Times New Roman" pitchFamily="18" charset="0"/>
              </a:rPr>
              <a:t>—SO</a:t>
            </a:r>
            <a:r>
              <a:rPr lang="en-US" altLang="zh-CN" sz="1600" b="1" baseline="-25000">
                <a:cs typeface="Times New Roman" pitchFamily="18" charset="0"/>
              </a:rPr>
              <a:t>3</a:t>
            </a:r>
            <a:r>
              <a:rPr lang="en-US" altLang="zh-CN" sz="1600" b="1">
                <a:cs typeface="Times New Roman" pitchFamily="18" charset="0"/>
              </a:rPr>
              <a:t>H)</a:t>
            </a:r>
          </a:p>
          <a:p>
            <a:pPr eaLnBrk="0" hangingPunct="0">
              <a:spcBef>
                <a:spcPct val="50000"/>
              </a:spcBef>
            </a:pPr>
            <a:r>
              <a:rPr lang="zh-CN" altLang="en-US" sz="1600" b="1">
                <a:ea typeface="楷体_GB2312" pitchFamily="49" charset="-122"/>
              </a:rPr>
              <a:t>弱酸型阳离子交换树脂(</a:t>
            </a:r>
            <a:r>
              <a:rPr lang="en-US" altLang="zh-CN" sz="1600" b="1">
                <a:ea typeface="楷体_GB2312" pitchFamily="49" charset="-122"/>
              </a:rPr>
              <a:t>R</a:t>
            </a:r>
            <a:r>
              <a:rPr lang="en-US" altLang="zh-CN" sz="1600" b="1">
                <a:cs typeface="Times New Roman" pitchFamily="18" charset="0"/>
              </a:rPr>
              <a:t>—COOH)</a:t>
            </a:r>
          </a:p>
          <a:p>
            <a:pPr eaLnBrk="0" hangingPunct="0">
              <a:spcBef>
                <a:spcPct val="50000"/>
              </a:spcBef>
            </a:pPr>
            <a:r>
              <a:rPr lang="zh-CN" altLang="en-US" sz="1600" b="1">
                <a:ea typeface="楷体_GB2312" pitchFamily="49" charset="-122"/>
              </a:rPr>
              <a:t>强碱型阴离子交换树脂(</a:t>
            </a:r>
            <a:r>
              <a:rPr lang="en-US" altLang="zh-CN" sz="1600" b="1">
                <a:ea typeface="楷体_GB2312" pitchFamily="49" charset="-122"/>
              </a:rPr>
              <a:t>R</a:t>
            </a:r>
            <a:r>
              <a:rPr lang="en-US" altLang="zh-CN" sz="1600" b="1">
                <a:cs typeface="Times New Roman" pitchFamily="18" charset="0"/>
              </a:rPr>
              <a:t>—NX</a:t>
            </a:r>
            <a:r>
              <a:rPr lang="en-US" altLang="zh-CN" sz="1600" b="1" baseline="-25000">
                <a:cs typeface="Times New Roman" pitchFamily="18" charset="0"/>
              </a:rPr>
              <a:t>3</a:t>
            </a:r>
            <a:r>
              <a:rPr lang="en-US" altLang="zh-CN" sz="1600" b="1">
                <a:cs typeface="Times New Roman" pitchFamily="18" charset="0"/>
              </a:rPr>
              <a:t>)</a:t>
            </a:r>
          </a:p>
          <a:p>
            <a:pPr eaLnBrk="0" hangingPunct="0">
              <a:spcBef>
                <a:spcPct val="50000"/>
              </a:spcBef>
            </a:pPr>
            <a:r>
              <a:rPr lang="zh-CN" altLang="en-US" sz="1600" b="1">
                <a:ea typeface="楷体_GB2312" pitchFamily="49" charset="-122"/>
              </a:rPr>
              <a:t>弱碱型阴离子交换树脂(</a:t>
            </a:r>
            <a:r>
              <a:rPr lang="en-US" altLang="zh-CN" sz="1600" b="1">
                <a:ea typeface="楷体_GB2312" pitchFamily="49" charset="-122"/>
              </a:rPr>
              <a:t>R</a:t>
            </a:r>
            <a:r>
              <a:rPr lang="en-US" altLang="zh-CN" sz="1600" b="1">
                <a:cs typeface="Times New Roman" pitchFamily="18" charset="0"/>
              </a:rPr>
              <a:t>—NH</a:t>
            </a:r>
            <a:r>
              <a:rPr lang="en-US" altLang="zh-CN" sz="1600" b="1" baseline="-25000">
                <a:cs typeface="Times New Roman" pitchFamily="18" charset="0"/>
              </a:rPr>
              <a:t>2</a:t>
            </a:r>
            <a:r>
              <a:rPr lang="en-US" altLang="zh-CN" sz="1600" b="1">
                <a:cs typeface="Times New Roman" pitchFamily="18" charset="0"/>
              </a:rPr>
              <a:t>)</a:t>
            </a:r>
          </a:p>
        </p:txBody>
      </p:sp>
      <p:sp>
        <p:nvSpPr>
          <p:cNvPr id="78858" name="Text Box 10"/>
          <p:cNvSpPr txBox="1">
            <a:spLocks noChangeArrowheads="1"/>
          </p:cNvSpPr>
          <p:nvPr/>
        </p:nvSpPr>
        <p:spPr bwMode="auto">
          <a:xfrm>
            <a:off x="3733800" y="2435225"/>
            <a:ext cx="1066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阳离子型</a:t>
            </a:r>
          </a:p>
          <a:p>
            <a:pPr eaLnBrk="0" hangingPunct="0">
              <a:spcBef>
                <a:spcPct val="50000"/>
              </a:spcBef>
            </a:pPr>
            <a:endParaRPr lang="zh-CN" altLang="en-US" sz="1600" b="1">
              <a:ea typeface="楷体_GB2312" pitchFamily="49" charset="-122"/>
            </a:endParaRPr>
          </a:p>
          <a:p>
            <a:pPr eaLnBrk="0" hangingPunct="0">
              <a:spcBef>
                <a:spcPct val="50000"/>
              </a:spcBef>
            </a:pPr>
            <a:r>
              <a:rPr lang="zh-CN" altLang="en-US" sz="1600" b="1">
                <a:ea typeface="楷体_GB2312" pitchFamily="49" charset="-122"/>
              </a:rPr>
              <a:t>阴离子型</a:t>
            </a:r>
          </a:p>
        </p:txBody>
      </p:sp>
      <p:grpSp>
        <p:nvGrpSpPr>
          <p:cNvPr id="78859" name="Group 11"/>
          <p:cNvGrpSpPr>
            <a:grpSpLocks/>
          </p:cNvGrpSpPr>
          <p:nvPr/>
        </p:nvGrpSpPr>
        <p:grpSpPr bwMode="auto">
          <a:xfrm>
            <a:off x="4648200" y="2362200"/>
            <a:ext cx="381000" cy="381000"/>
            <a:chOff x="2928" y="1680"/>
            <a:chExt cx="240" cy="240"/>
          </a:xfrm>
        </p:grpSpPr>
        <p:sp>
          <p:nvSpPr>
            <p:cNvPr id="78860" name="Line 12"/>
            <p:cNvSpPr>
              <a:spLocks noChangeShapeType="1"/>
            </p:cNvSpPr>
            <p:nvPr/>
          </p:nvSpPr>
          <p:spPr bwMode="auto">
            <a:xfrm>
              <a:off x="3072" y="1680"/>
              <a:ext cx="0" cy="24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61" name="Line 13"/>
            <p:cNvSpPr>
              <a:spLocks noChangeShapeType="1"/>
            </p:cNvSpPr>
            <p:nvPr/>
          </p:nvSpPr>
          <p:spPr bwMode="auto">
            <a:xfrm>
              <a:off x="3072" y="1680"/>
              <a:ext cx="96"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62" name="Line 14"/>
            <p:cNvSpPr>
              <a:spLocks noChangeShapeType="1"/>
            </p:cNvSpPr>
            <p:nvPr/>
          </p:nvSpPr>
          <p:spPr bwMode="auto">
            <a:xfrm>
              <a:off x="3072" y="1920"/>
              <a:ext cx="96"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63" name="Line 15"/>
            <p:cNvSpPr>
              <a:spLocks noChangeShapeType="1"/>
            </p:cNvSpPr>
            <p:nvPr/>
          </p:nvSpPr>
          <p:spPr bwMode="auto">
            <a:xfrm>
              <a:off x="2928" y="1824"/>
              <a:ext cx="144"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78864" name="Group 16"/>
          <p:cNvGrpSpPr>
            <a:grpSpLocks/>
          </p:cNvGrpSpPr>
          <p:nvPr/>
        </p:nvGrpSpPr>
        <p:grpSpPr bwMode="auto">
          <a:xfrm>
            <a:off x="4648200" y="3124200"/>
            <a:ext cx="381000" cy="381000"/>
            <a:chOff x="2928" y="1680"/>
            <a:chExt cx="240" cy="240"/>
          </a:xfrm>
        </p:grpSpPr>
        <p:sp>
          <p:nvSpPr>
            <p:cNvPr id="78865" name="Line 17"/>
            <p:cNvSpPr>
              <a:spLocks noChangeShapeType="1"/>
            </p:cNvSpPr>
            <p:nvPr/>
          </p:nvSpPr>
          <p:spPr bwMode="auto">
            <a:xfrm>
              <a:off x="3072" y="1680"/>
              <a:ext cx="0" cy="24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66" name="Line 18"/>
            <p:cNvSpPr>
              <a:spLocks noChangeShapeType="1"/>
            </p:cNvSpPr>
            <p:nvPr/>
          </p:nvSpPr>
          <p:spPr bwMode="auto">
            <a:xfrm>
              <a:off x="3072" y="1680"/>
              <a:ext cx="96"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67" name="Line 19"/>
            <p:cNvSpPr>
              <a:spLocks noChangeShapeType="1"/>
            </p:cNvSpPr>
            <p:nvPr/>
          </p:nvSpPr>
          <p:spPr bwMode="auto">
            <a:xfrm>
              <a:off x="3072" y="1920"/>
              <a:ext cx="96"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68" name="Line 20"/>
            <p:cNvSpPr>
              <a:spLocks noChangeShapeType="1"/>
            </p:cNvSpPr>
            <p:nvPr/>
          </p:nvSpPr>
          <p:spPr bwMode="auto">
            <a:xfrm>
              <a:off x="2928" y="1824"/>
              <a:ext cx="144"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78869" name="Line 21"/>
          <p:cNvSpPr>
            <a:spLocks noChangeShapeType="1"/>
          </p:cNvSpPr>
          <p:nvPr/>
        </p:nvSpPr>
        <p:spPr bwMode="auto">
          <a:xfrm>
            <a:off x="3657600" y="2590800"/>
            <a:ext cx="0" cy="7620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0" name="Line 22"/>
          <p:cNvSpPr>
            <a:spLocks noChangeShapeType="1"/>
          </p:cNvSpPr>
          <p:nvPr/>
        </p:nvSpPr>
        <p:spPr bwMode="auto">
          <a:xfrm>
            <a:off x="3657600" y="2590800"/>
            <a:ext cx="152400"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1" name="Line 23"/>
          <p:cNvSpPr>
            <a:spLocks noChangeShapeType="1"/>
          </p:cNvSpPr>
          <p:nvPr/>
        </p:nvSpPr>
        <p:spPr bwMode="auto">
          <a:xfrm>
            <a:off x="3657600" y="3352800"/>
            <a:ext cx="152400"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2" name="Line 24"/>
          <p:cNvSpPr>
            <a:spLocks noChangeShapeType="1"/>
          </p:cNvSpPr>
          <p:nvPr/>
        </p:nvSpPr>
        <p:spPr bwMode="auto">
          <a:xfrm>
            <a:off x="3429000" y="2895600"/>
            <a:ext cx="228600"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3" name="Text Box 25"/>
          <p:cNvSpPr txBox="1">
            <a:spLocks noChangeArrowheads="1"/>
          </p:cNvSpPr>
          <p:nvPr/>
        </p:nvSpPr>
        <p:spPr bwMode="auto">
          <a:xfrm>
            <a:off x="1828800" y="2743200"/>
            <a:ext cx="1752600" cy="349250"/>
          </a:xfrm>
          <a:prstGeom prst="rect">
            <a:avLst/>
          </a:prstGeom>
          <a:noFill/>
          <a:ln w="12700" cap="sq">
            <a:solidFill>
              <a:srgbClr val="99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阴离子交换树脂</a:t>
            </a:r>
          </a:p>
        </p:txBody>
      </p:sp>
      <p:sp>
        <p:nvSpPr>
          <p:cNvPr id="78874" name="Rectangle 26"/>
          <p:cNvSpPr>
            <a:spLocks noChangeArrowheads="1"/>
          </p:cNvSpPr>
          <p:nvPr/>
        </p:nvSpPr>
        <p:spPr bwMode="auto">
          <a:xfrm>
            <a:off x="990600" y="36576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solidFill>
                  <a:srgbClr val="663300"/>
                </a:solidFill>
                <a:latin typeface="黑体" pitchFamily="2" charset="-122"/>
                <a:ea typeface="黑体" pitchFamily="2" charset="-122"/>
              </a:rPr>
              <a:t>步  </a:t>
            </a:r>
            <a:r>
              <a:rPr kumimoji="1" lang="zh-CN" altLang="en-US" sz="2000" b="1">
                <a:solidFill>
                  <a:srgbClr val="663300"/>
                </a:solidFill>
              </a:rPr>
              <a:t>     </a:t>
            </a:r>
            <a:r>
              <a:rPr kumimoji="1" lang="zh-CN" altLang="en-US" sz="2000" b="1">
                <a:solidFill>
                  <a:srgbClr val="663300"/>
                </a:solidFill>
                <a:latin typeface="黑体" pitchFamily="2" charset="-122"/>
                <a:ea typeface="黑体" pitchFamily="2" charset="-122"/>
              </a:rPr>
              <a:t>骤:</a:t>
            </a:r>
          </a:p>
        </p:txBody>
      </p:sp>
      <p:sp>
        <p:nvSpPr>
          <p:cNvPr id="78876" name="Text Box 28"/>
          <p:cNvSpPr txBox="1">
            <a:spLocks noChangeArrowheads="1"/>
          </p:cNvSpPr>
          <p:nvPr/>
        </p:nvSpPr>
        <p:spPr bwMode="auto">
          <a:xfrm>
            <a:off x="1668463" y="5181600"/>
            <a:ext cx="6713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50000"/>
              </a:lnSpc>
            </a:pPr>
            <a:r>
              <a:rPr kumimoji="1" lang="zh-CN" altLang="en-US" sz="2000" b="1"/>
              <a:t>● 淋洗: </a:t>
            </a:r>
            <a:r>
              <a:rPr kumimoji="1" lang="en-US" altLang="zh-CN" sz="2000" b="1"/>
              <a:t>Ln</a:t>
            </a:r>
            <a:r>
              <a:rPr kumimoji="1" lang="en-US" altLang="zh-CN" sz="2000" b="1" baseline="30000"/>
              <a:t>3+ </a:t>
            </a:r>
            <a:r>
              <a:rPr kumimoji="1" lang="en-US" altLang="zh-CN" sz="2000" b="1"/>
              <a:t>(res) + 3RCOO</a:t>
            </a:r>
            <a:r>
              <a:rPr kumimoji="1" lang="en-US" altLang="zh-CN" sz="2000" b="1" baseline="30000">
                <a:latin typeface="华康简黑" pitchFamily="49" charset="-122"/>
                <a:ea typeface="华康简黑" pitchFamily="49" charset="-122"/>
              </a:rPr>
              <a:t>- </a:t>
            </a:r>
            <a:r>
              <a:rPr kumimoji="1" lang="en-US" altLang="zh-CN" sz="2000" b="1">
                <a:latin typeface="华康简黑" pitchFamily="49" charset="-122"/>
                <a:ea typeface="华康简黑" pitchFamily="49" charset="-122"/>
              </a:rPr>
              <a:t>+ </a:t>
            </a:r>
            <a:r>
              <a:rPr kumimoji="1" lang="en-US" altLang="zh-CN" sz="2000" b="1"/>
              <a:t>3 NH</a:t>
            </a:r>
            <a:r>
              <a:rPr kumimoji="1" lang="en-US" altLang="zh-CN" sz="2000" b="1" baseline="-25000"/>
              <a:t>4</a:t>
            </a:r>
            <a:r>
              <a:rPr kumimoji="1" lang="en-US" altLang="zh-CN" sz="2000" b="1" baseline="30000"/>
              <a:t>+</a:t>
            </a:r>
            <a:r>
              <a:rPr kumimoji="1" lang="en-US" altLang="zh-CN" sz="2000" b="1"/>
              <a:t>(aq) </a:t>
            </a:r>
          </a:p>
          <a:p>
            <a:pPr>
              <a:lnSpc>
                <a:spcPct val="150000"/>
              </a:lnSpc>
            </a:pPr>
            <a:r>
              <a:rPr kumimoji="1" lang="en-US" altLang="zh-CN" sz="2000" b="1"/>
              <a:t>                                                  3 NH</a:t>
            </a:r>
            <a:r>
              <a:rPr kumimoji="1" lang="en-US" altLang="zh-CN" sz="2000" b="1" baseline="-25000"/>
              <a:t>4</a:t>
            </a:r>
            <a:r>
              <a:rPr kumimoji="1" lang="en-US" altLang="zh-CN" sz="2000" b="1" baseline="30000"/>
              <a:t>+</a:t>
            </a:r>
            <a:r>
              <a:rPr kumimoji="1" lang="en-US" altLang="zh-CN" sz="2000" b="1"/>
              <a:t>(res)</a:t>
            </a:r>
            <a:r>
              <a:rPr kumimoji="1" lang="en-US" altLang="zh-CN" sz="2000" b="1" baseline="30000"/>
              <a:t>  </a:t>
            </a:r>
            <a:r>
              <a:rPr kumimoji="1" lang="en-US" altLang="zh-CN" sz="2000" b="1"/>
              <a:t>+ Ln(RCOO)</a:t>
            </a:r>
            <a:r>
              <a:rPr kumimoji="1" lang="en-US" altLang="zh-CN" sz="2000" b="1" baseline="-25000"/>
              <a:t>3</a:t>
            </a:r>
            <a:r>
              <a:rPr kumimoji="1" lang="en-US" altLang="zh-CN" sz="2000" b="1"/>
              <a:t>(aq) </a:t>
            </a:r>
          </a:p>
        </p:txBody>
      </p:sp>
      <p:sp>
        <p:nvSpPr>
          <p:cNvPr id="78877" name="Line 29"/>
          <p:cNvSpPr>
            <a:spLocks noChangeShapeType="1"/>
          </p:cNvSpPr>
          <p:nvPr/>
        </p:nvSpPr>
        <p:spPr bwMode="auto">
          <a:xfrm>
            <a:off x="4191000" y="5943600"/>
            <a:ext cx="685800"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878" name="Line 30"/>
          <p:cNvSpPr>
            <a:spLocks noChangeShapeType="1"/>
          </p:cNvSpPr>
          <p:nvPr/>
        </p:nvSpPr>
        <p:spPr bwMode="auto">
          <a:xfrm>
            <a:off x="4191000" y="6019800"/>
            <a:ext cx="685800"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additive="base">
                                        <p:cTn id="7" dur="500" fill="hold"/>
                                        <p:tgtEl>
                                          <p:spTgt spid="78853"/>
                                        </p:tgtEl>
                                        <p:attrNameLst>
                                          <p:attrName>ppt_x</p:attrName>
                                        </p:attrNameLst>
                                      </p:cBhvr>
                                      <p:tavLst>
                                        <p:tav tm="0">
                                          <p:val>
                                            <p:strVal val="0-#ppt_w/2"/>
                                          </p:val>
                                        </p:tav>
                                        <p:tav tm="100000">
                                          <p:val>
                                            <p:strVal val="#ppt_x"/>
                                          </p:val>
                                        </p:tav>
                                      </p:tavLst>
                                    </p:anim>
                                    <p:anim calcmode="lin" valueType="num">
                                      <p:cBhvr additive="base">
                                        <p:cTn id="8" dur="500" fill="hold"/>
                                        <p:tgtEl>
                                          <p:spTgt spid="7885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2"/>
                                        </p:tgtEl>
                                        <p:attrNameLst>
                                          <p:attrName>style.visibility</p:attrName>
                                        </p:attrNameLst>
                                      </p:cBhvr>
                                      <p:to>
                                        <p:strVal val="visible"/>
                                      </p:to>
                                    </p:set>
                                    <p:anim calcmode="lin" valueType="num">
                                      <p:cBhvr additive="base">
                                        <p:cTn id="13" dur="500" fill="hold"/>
                                        <p:tgtEl>
                                          <p:spTgt spid="78852"/>
                                        </p:tgtEl>
                                        <p:attrNameLst>
                                          <p:attrName>ppt_x</p:attrName>
                                        </p:attrNameLst>
                                      </p:cBhvr>
                                      <p:tavLst>
                                        <p:tav tm="0">
                                          <p:val>
                                            <p:strVal val="0-#ppt_w/2"/>
                                          </p:val>
                                        </p:tav>
                                        <p:tav tm="100000">
                                          <p:val>
                                            <p:strVal val="#ppt_x"/>
                                          </p:val>
                                        </p:tav>
                                      </p:tavLst>
                                    </p:anim>
                                    <p:anim calcmode="lin" valueType="num">
                                      <p:cBhvr additive="base">
                                        <p:cTn id="14" dur="500" fill="hold"/>
                                        <p:tgtEl>
                                          <p:spTgt spid="7885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74"/>
                                        </p:tgtEl>
                                        <p:attrNameLst>
                                          <p:attrName>style.visibility</p:attrName>
                                        </p:attrNameLst>
                                      </p:cBhvr>
                                      <p:to>
                                        <p:strVal val="visible"/>
                                      </p:to>
                                    </p:set>
                                    <p:anim calcmode="lin" valueType="num">
                                      <p:cBhvr additive="base">
                                        <p:cTn id="19" dur="500" fill="hold"/>
                                        <p:tgtEl>
                                          <p:spTgt spid="78874"/>
                                        </p:tgtEl>
                                        <p:attrNameLst>
                                          <p:attrName>ppt_x</p:attrName>
                                        </p:attrNameLst>
                                      </p:cBhvr>
                                      <p:tavLst>
                                        <p:tav tm="0">
                                          <p:val>
                                            <p:strVal val="0-#ppt_w/2"/>
                                          </p:val>
                                        </p:tav>
                                        <p:tav tm="100000">
                                          <p:val>
                                            <p:strVal val="#ppt_x"/>
                                          </p:val>
                                        </p:tav>
                                      </p:tavLst>
                                    </p:anim>
                                    <p:anim calcmode="lin" valueType="num">
                                      <p:cBhvr additive="base">
                                        <p:cTn id="20" dur="500" fill="hold"/>
                                        <p:tgtEl>
                                          <p:spTgt spid="7887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54"/>
                                        </p:tgtEl>
                                        <p:attrNameLst>
                                          <p:attrName>style.visibility</p:attrName>
                                        </p:attrNameLst>
                                      </p:cBhvr>
                                      <p:to>
                                        <p:strVal val="visible"/>
                                      </p:to>
                                    </p:set>
                                    <p:anim calcmode="lin" valueType="num">
                                      <p:cBhvr additive="base">
                                        <p:cTn id="25" dur="500" fill="hold"/>
                                        <p:tgtEl>
                                          <p:spTgt spid="78854"/>
                                        </p:tgtEl>
                                        <p:attrNameLst>
                                          <p:attrName>ppt_x</p:attrName>
                                        </p:attrNameLst>
                                      </p:cBhvr>
                                      <p:tavLst>
                                        <p:tav tm="0">
                                          <p:val>
                                            <p:strVal val="0-#ppt_w/2"/>
                                          </p:val>
                                        </p:tav>
                                        <p:tav tm="100000">
                                          <p:val>
                                            <p:strVal val="#ppt_x"/>
                                          </p:val>
                                        </p:tav>
                                      </p:tavLst>
                                    </p:anim>
                                    <p:anim calcmode="lin" valueType="num">
                                      <p:cBhvr additive="base">
                                        <p:cTn id="26" dur="500" fill="hold"/>
                                        <p:tgtEl>
                                          <p:spTgt spid="7885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855"/>
                                        </p:tgtEl>
                                        <p:attrNameLst>
                                          <p:attrName>style.visibility</p:attrName>
                                        </p:attrNameLst>
                                      </p:cBhvr>
                                      <p:to>
                                        <p:strVal val="visible"/>
                                      </p:to>
                                    </p:set>
                                    <p:anim calcmode="lin" valueType="num">
                                      <p:cBhvr additive="base">
                                        <p:cTn id="31" dur="500" fill="hold"/>
                                        <p:tgtEl>
                                          <p:spTgt spid="78855"/>
                                        </p:tgtEl>
                                        <p:attrNameLst>
                                          <p:attrName>ppt_x</p:attrName>
                                        </p:attrNameLst>
                                      </p:cBhvr>
                                      <p:tavLst>
                                        <p:tav tm="0">
                                          <p:val>
                                            <p:strVal val="0-#ppt_w/2"/>
                                          </p:val>
                                        </p:tav>
                                        <p:tav tm="100000">
                                          <p:val>
                                            <p:strVal val="#ppt_x"/>
                                          </p:val>
                                        </p:tav>
                                      </p:tavLst>
                                    </p:anim>
                                    <p:anim calcmode="lin" valueType="num">
                                      <p:cBhvr additive="base">
                                        <p:cTn id="32" dur="500" fill="hold"/>
                                        <p:tgtEl>
                                          <p:spTgt spid="788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utoUpdateAnimBg="0"/>
      <p:bldP spid="78853" grpId="0" autoUpdateAnimBg="0"/>
      <p:bldP spid="78854" grpId="0" autoUpdateAnimBg="0"/>
      <p:bldP spid="78855" grpId="0" autoUpdateAnimBg="0"/>
      <p:bldP spid="7887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3"/>
          <p:cNvGrpSpPr>
            <a:grpSpLocks/>
          </p:cNvGrpSpPr>
          <p:nvPr/>
        </p:nvGrpSpPr>
        <p:grpSpPr bwMode="auto">
          <a:xfrm>
            <a:off x="1752600" y="685800"/>
            <a:ext cx="5987339" cy="3690938"/>
            <a:chOff x="1104" y="432"/>
            <a:chExt cx="5010" cy="2325"/>
          </a:xfrm>
        </p:grpSpPr>
        <p:pic>
          <p:nvPicPr>
            <p:cNvPr id="10244" name="Picture 4" descr="E:\Ic3\ChaptersFigures\ch9gifs\fig0931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432"/>
              <a:ext cx="3504" cy="2064"/>
            </a:xfrm>
            <a:prstGeom prst="rect">
              <a:avLst/>
            </a:prstGeom>
            <a:noFill/>
            <a:extLst>
              <a:ext uri="{909E8E84-426E-40DD-AFC4-6F175D3DCCD1}">
                <a14:hiddenFill xmlns:a14="http://schemas.microsoft.com/office/drawing/2010/main">
                  <a:solidFill>
                    <a:srgbClr val="FFFFFF"/>
                  </a:solidFill>
                </a14:hiddenFill>
              </a:ext>
            </a:extLst>
          </p:spPr>
        </p:pic>
        <p:sp>
          <p:nvSpPr>
            <p:cNvPr id="10245" name="Text Box 5"/>
            <p:cNvSpPr txBox="1">
              <a:spLocks noChangeArrowheads="1"/>
            </p:cNvSpPr>
            <p:nvPr/>
          </p:nvSpPr>
          <p:spPr bwMode="auto">
            <a:xfrm>
              <a:off x="1200" y="2544"/>
              <a:ext cx="491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600" b="1" dirty="0">
                  <a:latin typeface="楷体_GB2312" pitchFamily="49" charset="-122"/>
                  <a:ea typeface="楷体_GB2312" pitchFamily="49" charset="-122"/>
                </a:rPr>
                <a:t>以2－羟基异丁酸铵为淋洗剂时重镧系元素的流出顺序</a:t>
              </a:r>
              <a:endParaRPr lang="en-US" altLang="zh-CN" sz="1600" b="1" dirty="0">
                <a:latin typeface="楷体_GB2312" pitchFamily="49" charset="-122"/>
                <a:ea typeface="楷体_GB2312" pitchFamily="49" charset="-122"/>
              </a:endParaRPr>
            </a:p>
          </p:txBody>
        </p:sp>
      </p:grpSp>
      <p:sp>
        <p:nvSpPr>
          <p:cNvPr id="10246" name="Text Box 6"/>
          <p:cNvSpPr txBox="1">
            <a:spLocks noChangeArrowheads="1"/>
          </p:cNvSpPr>
          <p:nvPr/>
        </p:nvSpPr>
        <p:spPr bwMode="auto">
          <a:xfrm>
            <a:off x="685800" y="4495800"/>
            <a:ext cx="7467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zh-CN" altLang="en-US" sz="2000" b="1" dirty="0"/>
              <a:t>        可以看出，半径越小的 </a:t>
            </a:r>
            <a:r>
              <a:rPr kumimoji="1" lang="en-US" altLang="zh-CN" sz="2000" b="1" dirty="0"/>
              <a:t>Ln</a:t>
            </a:r>
            <a:r>
              <a:rPr kumimoji="1" lang="en-US" altLang="zh-CN" sz="2000" b="1" baseline="30000" dirty="0"/>
              <a:t>3+  </a:t>
            </a:r>
            <a:r>
              <a:rPr kumimoji="1" lang="zh-CN" altLang="en-US" sz="2000" b="1" dirty="0"/>
              <a:t>离子与配位阴离子形成的螯合物</a:t>
            </a:r>
          </a:p>
          <a:p>
            <a:pPr algn="just" eaLnBrk="0" hangingPunct="0">
              <a:spcBef>
                <a:spcPct val="50000"/>
              </a:spcBef>
            </a:pPr>
            <a:r>
              <a:rPr kumimoji="1" lang="zh-CN" altLang="en-US" sz="2000" b="1" dirty="0"/>
              <a:t> 越稳定 ，因而转入水溶液的趋势也越大 .  淋洗中交替发生着无数</a:t>
            </a:r>
          </a:p>
          <a:p>
            <a:pPr algn="just" eaLnBrk="0" hangingPunct="0">
              <a:spcBef>
                <a:spcPct val="50000"/>
              </a:spcBef>
            </a:pPr>
            <a:r>
              <a:rPr kumimoji="1" lang="zh-CN" altLang="en-US" sz="2000" b="1" dirty="0"/>
              <a:t> 次这种吸附与解吸附过程 ， 导致小半径的  </a:t>
            </a:r>
            <a:r>
              <a:rPr kumimoji="1" lang="en-US" altLang="zh-CN" sz="2000" b="1" dirty="0"/>
              <a:t>Ln</a:t>
            </a:r>
            <a:r>
              <a:rPr kumimoji="1" lang="en-US" altLang="zh-CN" sz="2000" b="1" baseline="30000" dirty="0"/>
              <a:t>3+  </a:t>
            </a:r>
            <a:r>
              <a:rPr kumimoji="1" lang="zh-CN" altLang="en-US" sz="2000" b="1" dirty="0"/>
              <a:t>离子先于大</a:t>
            </a:r>
            <a:r>
              <a:rPr kumimoji="1" lang="zh-CN" altLang="en-US" sz="2000" b="1" dirty="0" smtClean="0"/>
              <a:t>半径的 </a:t>
            </a:r>
            <a:r>
              <a:rPr kumimoji="1" lang="en-US" altLang="zh-CN" sz="2000" b="1" dirty="0"/>
              <a:t>Ln</a:t>
            </a:r>
            <a:r>
              <a:rPr kumimoji="1" lang="en-US" altLang="zh-CN" sz="2000" b="1" baseline="30000" dirty="0"/>
              <a:t>3+  </a:t>
            </a:r>
            <a:r>
              <a:rPr kumimoji="1" lang="zh-CN" altLang="en-US" sz="2000" b="1" dirty="0"/>
              <a:t>离子出现在流出液中.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 calcmode="lin" valueType="num">
                                      <p:cBhvr>
                                        <p:cTn id="9" dur="1000" fill="hold"/>
                                        <p:tgtEl>
                                          <p:spTgt spid="102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additive="base">
                                        <p:cTn id="15" dur="500" fill="hold"/>
                                        <p:tgtEl>
                                          <p:spTgt spid="10246"/>
                                        </p:tgtEl>
                                        <p:attrNameLst>
                                          <p:attrName>ppt_x</p:attrName>
                                        </p:attrNameLst>
                                      </p:cBhvr>
                                      <p:tavLst>
                                        <p:tav tm="0">
                                          <p:val>
                                            <p:strVal val="0-#ppt_w/2"/>
                                          </p:val>
                                        </p:tav>
                                        <p:tav tm="100000">
                                          <p:val>
                                            <p:strVal val="#ppt_x"/>
                                          </p:val>
                                        </p:tav>
                                      </p:tavLst>
                                    </p:anim>
                                    <p:anim calcmode="lin" valueType="num">
                                      <p:cBhvr additive="base">
                                        <p:cTn id="16"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441325" y="806450"/>
            <a:ext cx="39757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smtClean="0">
                <a:latin typeface="黑体" pitchFamily="2" charset="-122"/>
                <a:ea typeface="黑体" pitchFamily="2" charset="-122"/>
              </a:rPr>
              <a:t>1</a:t>
            </a:r>
            <a:r>
              <a:rPr lang="zh-CN" altLang="en-US" sz="2800" b="1" dirty="0">
                <a:latin typeface="黑体" pitchFamily="2" charset="-122"/>
                <a:ea typeface="黑体" pitchFamily="2" charset="-122"/>
              </a:rPr>
              <a:t>.4  存在、提取和应用</a:t>
            </a:r>
          </a:p>
        </p:txBody>
      </p:sp>
      <p:sp>
        <p:nvSpPr>
          <p:cNvPr id="11268" name="Rectangle 4"/>
          <p:cNvSpPr>
            <a:spLocks noChangeArrowheads="1"/>
          </p:cNvSpPr>
          <p:nvPr/>
        </p:nvSpPr>
        <p:spPr bwMode="auto">
          <a:xfrm>
            <a:off x="685800" y="1219200"/>
            <a:ext cx="885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b="1">
                <a:solidFill>
                  <a:srgbClr val="FF0000"/>
                </a:solidFill>
              </a:rPr>
              <a:t>1</a:t>
            </a:r>
            <a:r>
              <a:rPr lang="zh-CN" altLang="en-US" sz="2000" b="1"/>
              <a:t> </a:t>
            </a:r>
            <a:r>
              <a:rPr lang="zh-CN" altLang="en-US" sz="2000" b="1">
                <a:solidFill>
                  <a:srgbClr val="0000FF"/>
                </a:solidFill>
                <a:ea typeface="黑体" pitchFamily="2" charset="-122"/>
              </a:rPr>
              <a:t>存在</a:t>
            </a:r>
            <a:endParaRPr lang="en-US" altLang="zh-CN" sz="2000" b="1">
              <a:solidFill>
                <a:srgbClr val="0000FF"/>
              </a:solidFill>
              <a:ea typeface="黑体" pitchFamily="2" charset="-122"/>
            </a:endParaRPr>
          </a:p>
        </p:txBody>
      </p:sp>
      <p:sp>
        <p:nvSpPr>
          <p:cNvPr id="11269" name="Rectangle 5"/>
          <p:cNvSpPr>
            <a:spLocks noChangeArrowheads="1"/>
          </p:cNvSpPr>
          <p:nvPr/>
        </p:nvSpPr>
        <p:spPr bwMode="auto">
          <a:xfrm>
            <a:off x="1143000" y="1600200"/>
            <a:ext cx="723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0" hangingPunct="0">
              <a:buFontTx/>
              <a:buAutoNum type="circleNumDbPlain"/>
            </a:pPr>
            <a:r>
              <a:rPr lang="en-US" altLang="zh-CN" sz="2000" b="1"/>
              <a:t> Ln </a:t>
            </a:r>
            <a:r>
              <a:rPr lang="zh-CN" altLang="en-US" sz="2000" b="1"/>
              <a:t>在地壳中的丰度</a:t>
            </a:r>
            <a:r>
              <a:rPr lang="en-US" altLang="zh-CN" sz="2000" b="1"/>
              <a:t> </a:t>
            </a:r>
            <a:r>
              <a:rPr lang="en-US" altLang="zh-CN" sz="2000" b="1" i="1"/>
              <a:t>E</a:t>
            </a:r>
            <a:r>
              <a:rPr lang="en-US" altLang="zh-CN" sz="2000" b="1"/>
              <a:t>(ppm)</a:t>
            </a:r>
            <a:r>
              <a:rPr lang="zh-CN" altLang="en-US" sz="2000" b="1"/>
              <a:t>呈</a:t>
            </a:r>
            <a:r>
              <a:rPr lang="zh-CN" altLang="en-US" sz="2000" b="1">
                <a:ea typeface="黑体" pitchFamily="2" charset="-122"/>
              </a:rPr>
              <a:t>奇偶变化</a:t>
            </a:r>
            <a:r>
              <a:rPr lang="zh-CN" altLang="en-US" sz="2000" b="1"/>
              <a:t>(服从</a:t>
            </a:r>
            <a:r>
              <a:rPr lang="en-US" altLang="zh-CN" sz="2000" b="1"/>
              <a:t>Odd0-Harkins</a:t>
            </a:r>
            <a:r>
              <a:rPr lang="zh-CN" altLang="en-US" sz="2000" b="1"/>
              <a:t>规则)</a:t>
            </a:r>
          </a:p>
        </p:txBody>
      </p:sp>
      <p:sp>
        <p:nvSpPr>
          <p:cNvPr id="11271" name="Line 7"/>
          <p:cNvSpPr>
            <a:spLocks noChangeShapeType="1"/>
          </p:cNvSpPr>
          <p:nvPr/>
        </p:nvSpPr>
        <p:spPr bwMode="auto">
          <a:xfrm>
            <a:off x="914400" y="5715000"/>
            <a:ext cx="3276600" cy="1588"/>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2" name="Line 8"/>
          <p:cNvSpPr>
            <a:spLocks noChangeShapeType="1"/>
          </p:cNvSpPr>
          <p:nvPr/>
        </p:nvSpPr>
        <p:spPr bwMode="auto">
          <a:xfrm>
            <a:off x="914400" y="2438400"/>
            <a:ext cx="1588" cy="32766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3" name="Line 9"/>
          <p:cNvSpPr>
            <a:spLocks noChangeShapeType="1"/>
          </p:cNvSpPr>
          <p:nvPr/>
        </p:nvSpPr>
        <p:spPr bwMode="auto">
          <a:xfrm flipV="1">
            <a:off x="1066800" y="2743200"/>
            <a:ext cx="304800" cy="20574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4" name="Line 10"/>
          <p:cNvSpPr>
            <a:spLocks noChangeShapeType="1"/>
          </p:cNvSpPr>
          <p:nvPr/>
        </p:nvSpPr>
        <p:spPr bwMode="auto">
          <a:xfrm>
            <a:off x="1371600" y="2743200"/>
            <a:ext cx="152400" cy="23622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5" name="Line 11"/>
          <p:cNvSpPr>
            <a:spLocks noChangeShapeType="1"/>
          </p:cNvSpPr>
          <p:nvPr/>
        </p:nvSpPr>
        <p:spPr bwMode="auto">
          <a:xfrm flipV="1">
            <a:off x="1524000" y="4038600"/>
            <a:ext cx="152400" cy="10668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6" name="Line 12"/>
          <p:cNvSpPr>
            <a:spLocks noChangeShapeType="1"/>
          </p:cNvSpPr>
          <p:nvPr/>
        </p:nvSpPr>
        <p:spPr bwMode="auto">
          <a:xfrm>
            <a:off x="1676400" y="4038600"/>
            <a:ext cx="152400" cy="16764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7" name="Line 13"/>
          <p:cNvSpPr>
            <a:spLocks noChangeShapeType="1"/>
          </p:cNvSpPr>
          <p:nvPr/>
        </p:nvSpPr>
        <p:spPr bwMode="auto">
          <a:xfrm flipV="1">
            <a:off x="1828800" y="5105400"/>
            <a:ext cx="228600" cy="6096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8" name="Line 14"/>
          <p:cNvSpPr>
            <a:spLocks noChangeShapeType="1"/>
          </p:cNvSpPr>
          <p:nvPr/>
        </p:nvSpPr>
        <p:spPr bwMode="auto">
          <a:xfrm>
            <a:off x="2057400" y="5105400"/>
            <a:ext cx="228600" cy="4572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9" name="Line 15"/>
          <p:cNvSpPr>
            <a:spLocks noChangeShapeType="1"/>
          </p:cNvSpPr>
          <p:nvPr/>
        </p:nvSpPr>
        <p:spPr bwMode="auto">
          <a:xfrm flipV="1">
            <a:off x="2286000" y="5105400"/>
            <a:ext cx="152400" cy="4572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0" name="Line 16"/>
          <p:cNvSpPr>
            <a:spLocks noChangeShapeType="1"/>
          </p:cNvSpPr>
          <p:nvPr/>
        </p:nvSpPr>
        <p:spPr bwMode="auto">
          <a:xfrm>
            <a:off x="2438400" y="5105400"/>
            <a:ext cx="228600" cy="4572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1" name="Line 17"/>
          <p:cNvSpPr>
            <a:spLocks noChangeShapeType="1"/>
          </p:cNvSpPr>
          <p:nvPr/>
        </p:nvSpPr>
        <p:spPr bwMode="auto">
          <a:xfrm flipV="1">
            <a:off x="2667000" y="5257800"/>
            <a:ext cx="228600" cy="3048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2" name="Line 18"/>
          <p:cNvSpPr>
            <a:spLocks noChangeShapeType="1"/>
          </p:cNvSpPr>
          <p:nvPr/>
        </p:nvSpPr>
        <p:spPr bwMode="auto">
          <a:xfrm>
            <a:off x="2895600" y="5257800"/>
            <a:ext cx="152400" cy="2286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3" name="Line 19"/>
          <p:cNvSpPr>
            <a:spLocks noChangeShapeType="1"/>
          </p:cNvSpPr>
          <p:nvPr/>
        </p:nvSpPr>
        <p:spPr bwMode="auto">
          <a:xfrm flipV="1">
            <a:off x="3048000" y="5334000"/>
            <a:ext cx="228600" cy="1524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4" name="Line 20"/>
          <p:cNvSpPr>
            <a:spLocks noChangeShapeType="1"/>
          </p:cNvSpPr>
          <p:nvPr/>
        </p:nvSpPr>
        <p:spPr bwMode="auto">
          <a:xfrm>
            <a:off x="3276600" y="5334000"/>
            <a:ext cx="228600" cy="2286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5" name="Line 21"/>
          <p:cNvSpPr>
            <a:spLocks noChangeShapeType="1"/>
          </p:cNvSpPr>
          <p:nvPr/>
        </p:nvSpPr>
        <p:spPr bwMode="auto">
          <a:xfrm flipV="1">
            <a:off x="3505200" y="5257800"/>
            <a:ext cx="304800" cy="3048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6" name="Line 22"/>
          <p:cNvSpPr>
            <a:spLocks noChangeShapeType="1"/>
          </p:cNvSpPr>
          <p:nvPr/>
        </p:nvSpPr>
        <p:spPr bwMode="auto">
          <a:xfrm>
            <a:off x="3810000" y="5257800"/>
            <a:ext cx="228600" cy="3810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7" name="Text Box 23"/>
          <p:cNvSpPr txBox="1">
            <a:spLocks noChangeArrowheads="1"/>
          </p:cNvSpPr>
          <p:nvPr/>
        </p:nvSpPr>
        <p:spPr bwMode="auto">
          <a:xfrm>
            <a:off x="3733800" y="57150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zh-CN" altLang="en-US" sz="1200"/>
          </a:p>
        </p:txBody>
      </p:sp>
      <p:sp>
        <p:nvSpPr>
          <p:cNvPr id="11288" name="Text Box 24"/>
          <p:cNvSpPr txBox="1">
            <a:spLocks noChangeArrowheads="1"/>
          </p:cNvSpPr>
          <p:nvPr/>
        </p:nvSpPr>
        <p:spPr bwMode="auto">
          <a:xfrm>
            <a:off x="914400" y="47545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42</a:t>
            </a:r>
          </a:p>
        </p:txBody>
      </p:sp>
      <p:sp>
        <p:nvSpPr>
          <p:cNvPr id="11289" name="Text Box 25"/>
          <p:cNvSpPr txBox="1">
            <a:spLocks noChangeArrowheads="1"/>
          </p:cNvSpPr>
          <p:nvPr/>
        </p:nvSpPr>
        <p:spPr bwMode="auto">
          <a:xfrm>
            <a:off x="1219200" y="25146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104</a:t>
            </a:r>
          </a:p>
        </p:txBody>
      </p:sp>
      <p:sp>
        <p:nvSpPr>
          <p:cNvPr id="11290" name="Text Box 26"/>
          <p:cNvSpPr txBox="1">
            <a:spLocks noChangeArrowheads="1"/>
          </p:cNvSpPr>
          <p:nvPr/>
        </p:nvSpPr>
        <p:spPr bwMode="auto">
          <a:xfrm>
            <a:off x="1524000" y="38100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52</a:t>
            </a:r>
          </a:p>
        </p:txBody>
      </p:sp>
      <p:sp>
        <p:nvSpPr>
          <p:cNvPr id="11291" name="Text Box 27"/>
          <p:cNvSpPr txBox="1">
            <a:spLocks noChangeArrowheads="1"/>
          </p:cNvSpPr>
          <p:nvPr/>
        </p:nvSpPr>
        <p:spPr bwMode="auto">
          <a:xfrm>
            <a:off x="1371600" y="51355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13</a:t>
            </a:r>
          </a:p>
        </p:txBody>
      </p:sp>
      <p:sp>
        <p:nvSpPr>
          <p:cNvPr id="11292" name="Text Box 28"/>
          <p:cNvSpPr txBox="1">
            <a:spLocks noChangeArrowheads="1"/>
          </p:cNvSpPr>
          <p:nvPr/>
        </p:nvSpPr>
        <p:spPr bwMode="auto">
          <a:xfrm>
            <a:off x="1905000" y="48768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14</a:t>
            </a:r>
          </a:p>
        </p:txBody>
      </p:sp>
      <p:sp>
        <p:nvSpPr>
          <p:cNvPr id="11293" name="Text Box 29"/>
          <p:cNvSpPr txBox="1">
            <a:spLocks noChangeArrowheads="1"/>
          </p:cNvSpPr>
          <p:nvPr/>
        </p:nvSpPr>
        <p:spPr bwMode="auto">
          <a:xfrm>
            <a:off x="2286000" y="48768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13</a:t>
            </a:r>
          </a:p>
        </p:txBody>
      </p:sp>
      <p:sp>
        <p:nvSpPr>
          <p:cNvPr id="11294" name="Text Box 30"/>
          <p:cNvSpPr txBox="1">
            <a:spLocks noChangeArrowheads="1"/>
          </p:cNvSpPr>
          <p:nvPr/>
        </p:nvSpPr>
        <p:spPr bwMode="auto">
          <a:xfrm>
            <a:off x="2743200" y="50593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8.7</a:t>
            </a:r>
          </a:p>
        </p:txBody>
      </p:sp>
      <p:sp>
        <p:nvSpPr>
          <p:cNvPr id="11295" name="Text Box 31"/>
          <p:cNvSpPr txBox="1">
            <a:spLocks noChangeArrowheads="1"/>
          </p:cNvSpPr>
          <p:nvPr/>
        </p:nvSpPr>
        <p:spPr bwMode="auto">
          <a:xfrm>
            <a:off x="3124200" y="51355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4.7</a:t>
            </a:r>
          </a:p>
        </p:txBody>
      </p:sp>
      <p:sp>
        <p:nvSpPr>
          <p:cNvPr id="11296" name="Text Box 32"/>
          <p:cNvSpPr txBox="1">
            <a:spLocks noChangeArrowheads="1"/>
          </p:cNvSpPr>
          <p:nvPr/>
        </p:nvSpPr>
        <p:spPr bwMode="auto">
          <a:xfrm>
            <a:off x="3657600" y="50593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4.9</a:t>
            </a:r>
          </a:p>
        </p:txBody>
      </p:sp>
      <p:sp>
        <p:nvSpPr>
          <p:cNvPr id="11297" name="Text Box 33"/>
          <p:cNvSpPr txBox="1">
            <a:spLocks noChangeArrowheads="1"/>
          </p:cNvSpPr>
          <p:nvPr/>
        </p:nvSpPr>
        <p:spPr bwMode="auto">
          <a:xfrm>
            <a:off x="1981200" y="54864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2.2</a:t>
            </a:r>
          </a:p>
        </p:txBody>
      </p:sp>
      <p:sp>
        <p:nvSpPr>
          <p:cNvPr id="11298" name="Text Box 34"/>
          <p:cNvSpPr txBox="1">
            <a:spLocks noChangeArrowheads="1"/>
          </p:cNvSpPr>
          <p:nvPr/>
        </p:nvSpPr>
        <p:spPr bwMode="auto">
          <a:xfrm>
            <a:off x="2362200" y="54403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1.8</a:t>
            </a:r>
          </a:p>
        </p:txBody>
      </p:sp>
      <p:sp>
        <p:nvSpPr>
          <p:cNvPr id="11299" name="Text Box 35"/>
          <p:cNvSpPr txBox="1">
            <a:spLocks noChangeArrowheads="1"/>
          </p:cNvSpPr>
          <p:nvPr/>
        </p:nvSpPr>
        <p:spPr bwMode="auto">
          <a:xfrm>
            <a:off x="2743200" y="54403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2.3</a:t>
            </a:r>
          </a:p>
        </p:txBody>
      </p:sp>
      <p:sp>
        <p:nvSpPr>
          <p:cNvPr id="11300" name="Text Box 36"/>
          <p:cNvSpPr txBox="1">
            <a:spLocks noChangeArrowheads="1"/>
          </p:cNvSpPr>
          <p:nvPr/>
        </p:nvSpPr>
        <p:spPr bwMode="auto">
          <a:xfrm>
            <a:off x="3200400" y="54864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0.4</a:t>
            </a:r>
          </a:p>
        </p:txBody>
      </p:sp>
      <p:sp>
        <p:nvSpPr>
          <p:cNvPr id="11301" name="Text Box 37"/>
          <p:cNvSpPr txBox="1">
            <a:spLocks noChangeArrowheads="1"/>
          </p:cNvSpPr>
          <p:nvPr/>
        </p:nvSpPr>
        <p:spPr bwMode="auto">
          <a:xfrm>
            <a:off x="3733800" y="54864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0.6</a:t>
            </a:r>
          </a:p>
        </p:txBody>
      </p:sp>
      <p:sp>
        <p:nvSpPr>
          <p:cNvPr id="11302" name="Text Box 38"/>
          <p:cNvSpPr txBox="1">
            <a:spLocks noChangeArrowheads="1"/>
          </p:cNvSpPr>
          <p:nvPr/>
        </p:nvSpPr>
        <p:spPr bwMode="auto">
          <a:xfrm>
            <a:off x="914400" y="57451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200" b="1"/>
              <a:t>La</a:t>
            </a:r>
          </a:p>
        </p:txBody>
      </p:sp>
      <p:sp>
        <p:nvSpPr>
          <p:cNvPr id="11303" name="Text Box 39"/>
          <p:cNvSpPr txBox="1">
            <a:spLocks noChangeArrowheads="1"/>
          </p:cNvSpPr>
          <p:nvPr/>
        </p:nvSpPr>
        <p:spPr bwMode="auto">
          <a:xfrm>
            <a:off x="3886200" y="57451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200" b="1"/>
              <a:t>Lu</a:t>
            </a:r>
          </a:p>
        </p:txBody>
      </p:sp>
      <p:sp>
        <p:nvSpPr>
          <p:cNvPr id="11304" name="Line 40"/>
          <p:cNvSpPr>
            <a:spLocks noChangeShapeType="1"/>
          </p:cNvSpPr>
          <p:nvPr/>
        </p:nvSpPr>
        <p:spPr bwMode="auto">
          <a:xfrm>
            <a:off x="1219200" y="5867400"/>
            <a:ext cx="2667000" cy="1588"/>
          </a:xfrm>
          <a:prstGeom prst="line">
            <a:avLst/>
          </a:prstGeom>
          <a:noFill/>
          <a:ln w="12700"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05" name="Line 41"/>
          <p:cNvSpPr>
            <a:spLocks noChangeShapeType="1"/>
          </p:cNvSpPr>
          <p:nvPr/>
        </p:nvSpPr>
        <p:spPr bwMode="auto">
          <a:xfrm>
            <a:off x="4191000" y="2438400"/>
            <a:ext cx="1588" cy="32766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06" name="Line 42"/>
          <p:cNvSpPr>
            <a:spLocks noChangeShapeType="1"/>
          </p:cNvSpPr>
          <p:nvPr/>
        </p:nvSpPr>
        <p:spPr bwMode="auto">
          <a:xfrm>
            <a:off x="914400" y="2438400"/>
            <a:ext cx="3276600" cy="1588"/>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07" name="Text Box 43"/>
          <p:cNvSpPr txBox="1">
            <a:spLocks noChangeArrowheads="1"/>
          </p:cNvSpPr>
          <p:nvPr/>
        </p:nvSpPr>
        <p:spPr bwMode="auto">
          <a:xfrm>
            <a:off x="2209800" y="3048000"/>
            <a:ext cx="15240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60000"/>
              </a:lnSpc>
              <a:spcBef>
                <a:spcPct val="50000"/>
              </a:spcBef>
            </a:pPr>
            <a:r>
              <a:rPr lang="zh-CN" altLang="en-US" sz="1600" b="1">
                <a:ea typeface="楷体_GB2312" pitchFamily="49" charset="-122"/>
              </a:rPr>
              <a:t>页岩中镧系元</a:t>
            </a:r>
          </a:p>
          <a:p>
            <a:pPr eaLnBrk="0" hangingPunct="0">
              <a:lnSpc>
                <a:spcPct val="60000"/>
              </a:lnSpc>
              <a:spcBef>
                <a:spcPct val="50000"/>
              </a:spcBef>
            </a:pPr>
            <a:r>
              <a:rPr lang="zh-CN" altLang="en-US" sz="1600" b="1">
                <a:ea typeface="楷体_GB2312" pitchFamily="49" charset="-122"/>
              </a:rPr>
              <a:t>素的原子丰度</a:t>
            </a:r>
          </a:p>
        </p:txBody>
      </p:sp>
      <p:sp>
        <p:nvSpPr>
          <p:cNvPr id="11309" name="Line 45"/>
          <p:cNvSpPr>
            <a:spLocks noChangeShapeType="1"/>
          </p:cNvSpPr>
          <p:nvPr/>
        </p:nvSpPr>
        <p:spPr bwMode="auto">
          <a:xfrm>
            <a:off x="4648200" y="5715000"/>
            <a:ext cx="3276600" cy="1588"/>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10" name="Line 46"/>
          <p:cNvSpPr>
            <a:spLocks noChangeShapeType="1"/>
          </p:cNvSpPr>
          <p:nvPr/>
        </p:nvSpPr>
        <p:spPr bwMode="auto">
          <a:xfrm>
            <a:off x="4648200" y="2438400"/>
            <a:ext cx="1588" cy="32766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11" name="Line 47"/>
          <p:cNvSpPr>
            <a:spLocks noChangeShapeType="1"/>
          </p:cNvSpPr>
          <p:nvPr/>
        </p:nvSpPr>
        <p:spPr bwMode="auto">
          <a:xfrm flipV="1">
            <a:off x="4800600" y="2743200"/>
            <a:ext cx="304800" cy="20574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12" name="Line 48"/>
          <p:cNvSpPr>
            <a:spLocks noChangeShapeType="1"/>
          </p:cNvSpPr>
          <p:nvPr/>
        </p:nvSpPr>
        <p:spPr bwMode="auto">
          <a:xfrm>
            <a:off x="5105400" y="2743200"/>
            <a:ext cx="152400" cy="23622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13" name="Line 49"/>
          <p:cNvSpPr>
            <a:spLocks noChangeShapeType="1"/>
          </p:cNvSpPr>
          <p:nvPr/>
        </p:nvSpPr>
        <p:spPr bwMode="auto">
          <a:xfrm flipV="1">
            <a:off x="5257800" y="4038600"/>
            <a:ext cx="152400" cy="10668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14" name="Line 50"/>
          <p:cNvSpPr>
            <a:spLocks noChangeShapeType="1"/>
          </p:cNvSpPr>
          <p:nvPr/>
        </p:nvSpPr>
        <p:spPr bwMode="auto">
          <a:xfrm>
            <a:off x="5410200" y="4038600"/>
            <a:ext cx="152400" cy="16764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15" name="Line 51"/>
          <p:cNvSpPr>
            <a:spLocks noChangeShapeType="1"/>
          </p:cNvSpPr>
          <p:nvPr/>
        </p:nvSpPr>
        <p:spPr bwMode="auto">
          <a:xfrm flipV="1">
            <a:off x="5562600" y="5105400"/>
            <a:ext cx="228600" cy="6096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16" name="Line 52"/>
          <p:cNvSpPr>
            <a:spLocks noChangeShapeType="1"/>
          </p:cNvSpPr>
          <p:nvPr/>
        </p:nvSpPr>
        <p:spPr bwMode="auto">
          <a:xfrm>
            <a:off x="5791200" y="5105400"/>
            <a:ext cx="228600" cy="4572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17" name="Line 53"/>
          <p:cNvSpPr>
            <a:spLocks noChangeShapeType="1"/>
          </p:cNvSpPr>
          <p:nvPr/>
        </p:nvSpPr>
        <p:spPr bwMode="auto">
          <a:xfrm flipV="1">
            <a:off x="6019800" y="5105400"/>
            <a:ext cx="152400" cy="4572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18" name="Line 54"/>
          <p:cNvSpPr>
            <a:spLocks noChangeShapeType="1"/>
          </p:cNvSpPr>
          <p:nvPr/>
        </p:nvSpPr>
        <p:spPr bwMode="auto">
          <a:xfrm>
            <a:off x="6172200" y="5105400"/>
            <a:ext cx="228600" cy="4572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19" name="Line 55"/>
          <p:cNvSpPr>
            <a:spLocks noChangeShapeType="1"/>
          </p:cNvSpPr>
          <p:nvPr/>
        </p:nvSpPr>
        <p:spPr bwMode="auto">
          <a:xfrm flipV="1">
            <a:off x="6400800" y="5105400"/>
            <a:ext cx="152400" cy="4572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20" name="Line 56"/>
          <p:cNvSpPr>
            <a:spLocks noChangeShapeType="1"/>
          </p:cNvSpPr>
          <p:nvPr/>
        </p:nvSpPr>
        <p:spPr bwMode="auto">
          <a:xfrm>
            <a:off x="6553200" y="5105400"/>
            <a:ext cx="228600" cy="3810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21" name="Line 57"/>
          <p:cNvSpPr>
            <a:spLocks noChangeShapeType="1"/>
          </p:cNvSpPr>
          <p:nvPr/>
        </p:nvSpPr>
        <p:spPr bwMode="auto">
          <a:xfrm flipV="1">
            <a:off x="6781800" y="5181600"/>
            <a:ext cx="152400" cy="3048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22" name="Line 58"/>
          <p:cNvSpPr>
            <a:spLocks noChangeShapeType="1"/>
          </p:cNvSpPr>
          <p:nvPr/>
        </p:nvSpPr>
        <p:spPr bwMode="auto">
          <a:xfrm>
            <a:off x="6934200" y="5181600"/>
            <a:ext cx="152400" cy="3048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23" name="Line 59"/>
          <p:cNvSpPr>
            <a:spLocks noChangeShapeType="1"/>
          </p:cNvSpPr>
          <p:nvPr/>
        </p:nvSpPr>
        <p:spPr bwMode="auto">
          <a:xfrm flipV="1">
            <a:off x="7086600" y="5105400"/>
            <a:ext cx="228600" cy="3810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24" name="Line 60"/>
          <p:cNvSpPr>
            <a:spLocks noChangeShapeType="1"/>
          </p:cNvSpPr>
          <p:nvPr/>
        </p:nvSpPr>
        <p:spPr bwMode="auto">
          <a:xfrm>
            <a:off x="7315200" y="5105400"/>
            <a:ext cx="228600" cy="304800"/>
          </a:xfrm>
          <a:prstGeom prst="line">
            <a:avLst/>
          </a:prstGeom>
          <a:noFill/>
          <a:ln w="12700" cap="sq">
            <a:solidFill>
              <a:srgbClr val="FFCC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25" name="Text Box 61"/>
          <p:cNvSpPr txBox="1">
            <a:spLocks noChangeArrowheads="1"/>
          </p:cNvSpPr>
          <p:nvPr/>
        </p:nvSpPr>
        <p:spPr bwMode="auto">
          <a:xfrm>
            <a:off x="7467600" y="57150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zh-CN" altLang="en-US" sz="1200"/>
          </a:p>
        </p:txBody>
      </p:sp>
      <p:sp>
        <p:nvSpPr>
          <p:cNvPr id="11326" name="Text Box 62"/>
          <p:cNvSpPr txBox="1">
            <a:spLocks noChangeArrowheads="1"/>
          </p:cNvSpPr>
          <p:nvPr/>
        </p:nvSpPr>
        <p:spPr bwMode="auto">
          <a:xfrm>
            <a:off x="4648200" y="47545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7</a:t>
            </a:r>
          </a:p>
        </p:txBody>
      </p:sp>
      <p:sp>
        <p:nvSpPr>
          <p:cNvPr id="11327" name="Text Box 63"/>
          <p:cNvSpPr txBox="1">
            <a:spLocks noChangeArrowheads="1"/>
          </p:cNvSpPr>
          <p:nvPr/>
        </p:nvSpPr>
        <p:spPr bwMode="auto">
          <a:xfrm>
            <a:off x="4953000" y="25146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31</a:t>
            </a:r>
          </a:p>
        </p:txBody>
      </p:sp>
      <p:sp>
        <p:nvSpPr>
          <p:cNvPr id="11328" name="Text Box 64"/>
          <p:cNvSpPr txBox="1">
            <a:spLocks noChangeArrowheads="1"/>
          </p:cNvSpPr>
          <p:nvPr/>
        </p:nvSpPr>
        <p:spPr bwMode="auto">
          <a:xfrm>
            <a:off x="5257800" y="38100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18</a:t>
            </a:r>
          </a:p>
        </p:txBody>
      </p:sp>
      <p:sp>
        <p:nvSpPr>
          <p:cNvPr id="11329" name="Text Box 65"/>
          <p:cNvSpPr txBox="1">
            <a:spLocks noChangeArrowheads="1"/>
          </p:cNvSpPr>
          <p:nvPr/>
        </p:nvSpPr>
        <p:spPr bwMode="auto">
          <a:xfrm>
            <a:off x="5105400" y="51355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5</a:t>
            </a:r>
          </a:p>
        </p:txBody>
      </p:sp>
      <p:sp>
        <p:nvSpPr>
          <p:cNvPr id="11330" name="Text Box 66"/>
          <p:cNvSpPr txBox="1">
            <a:spLocks noChangeArrowheads="1"/>
          </p:cNvSpPr>
          <p:nvPr/>
        </p:nvSpPr>
        <p:spPr bwMode="auto">
          <a:xfrm>
            <a:off x="5638800" y="48768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7</a:t>
            </a:r>
          </a:p>
        </p:txBody>
      </p:sp>
      <p:sp>
        <p:nvSpPr>
          <p:cNvPr id="11331" name="Text Box 67"/>
          <p:cNvSpPr txBox="1">
            <a:spLocks noChangeArrowheads="1"/>
          </p:cNvSpPr>
          <p:nvPr/>
        </p:nvSpPr>
        <p:spPr bwMode="auto">
          <a:xfrm>
            <a:off x="6019800" y="48768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7</a:t>
            </a:r>
          </a:p>
        </p:txBody>
      </p:sp>
      <p:sp>
        <p:nvSpPr>
          <p:cNvPr id="11332" name="Text Box 68"/>
          <p:cNvSpPr txBox="1">
            <a:spLocks noChangeArrowheads="1"/>
          </p:cNvSpPr>
          <p:nvPr/>
        </p:nvSpPr>
        <p:spPr bwMode="auto">
          <a:xfrm>
            <a:off x="6400800" y="48768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7</a:t>
            </a:r>
          </a:p>
        </p:txBody>
      </p:sp>
      <p:sp>
        <p:nvSpPr>
          <p:cNvPr id="11333" name="Text Box 69"/>
          <p:cNvSpPr txBox="1">
            <a:spLocks noChangeArrowheads="1"/>
          </p:cNvSpPr>
          <p:nvPr/>
        </p:nvSpPr>
        <p:spPr bwMode="auto">
          <a:xfrm>
            <a:off x="6781800" y="49831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6</a:t>
            </a:r>
          </a:p>
        </p:txBody>
      </p:sp>
      <p:sp>
        <p:nvSpPr>
          <p:cNvPr id="11334" name="Text Box 70"/>
          <p:cNvSpPr txBox="1">
            <a:spLocks noChangeArrowheads="1"/>
          </p:cNvSpPr>
          <p:nvPr/>
        </p:nvSpPr>
        <p:spPr bwMode="auto">
          <a:xfrm>
            <a:off x="7162800" y="48768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7</a:t>
            </a:r>
          </a:p>
        </p:txBody>
      </p:sp>
      <p:sp>
        <p:nvSpPr>
          <p:cNvPr id="11335" name="Text Box 71"/>
          <p:cNvSpPr txBox="1">
            <a:spLocks noChangeArrowheads="1"/>
          </p:cNvSpPr>
          <p:nvPr/>
        </p:nvSpPr>
        <p:spPr bwMode="auto">
          <a:xfrm>
            <a:off x="5715000" y="54864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0.2</a:t>
            </a:r>
          </a:p>
        </p:txBody>
      </p:sp>
      <p:sp>
        <p:nvSpPr>
          <p:cNvPr id="11336" name="Text Box 72"/>
          <p:cNvSpPr txBox="1">
            <a:spLocks noChangeArrowheads="1"/>
          </p:cNvSpPr>
          <p:nvPr/>
        </p:nvSpPr>
        <p:spPr bwMode="auto">
          <a:xfrm>
            <a:off x="6096000" y="54403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1</a:t>
            </a:r>
          </a:p>
        </p:txBody>
      </p:sp>
      <p:sp>
        <p:nvSpPr>
          <p:cNvPr id="11337" name="Text Box 73"/>
          <p:cNvSpPr txBox="1">
            <a:spLocks noChangeArrowheads="1"/>
          </p:cNvSpPr>
          <p:nvPr/>
        </p:nvSpPr>
        <p:spPr bwMode="auto">
          <a:xfrm>
            <a:off x="6477000" y="54403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1</a:t>
            </a:r>
          </a:p>
        </p:txBody>
      </p:sp>
      <p:sp>
        <p:nvSpPr>
          <p:cNvPr id="11338" name="Text Box 74"/>
          <p:cNvSpPr txBox="1">
            <a:spLocks noChangeArrowheads="1"/>
          </p:cNvSpPr>
          <p:nvPr/>
        </p:nvSpPr>
        <p:spPr bwMode="auto">
          <a:xfrm>
            <a:off x="6934200" y="54864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1</a:t>
            </a:r>
          </a:p>
        </p:txBody>
      </p:sp>
      <p:sp>
        <p:nvSpPr>
          <p:cNvPr id="11339" name="Text Box 75"/>
          <p:cNvSpPr txBox="1">
            <a:spLocks noChangeArrowheads="1"/>
          </p:cNvSpPr>
          <p:nvPr/>
        </p:nvSpPr>
        <p:spPr bwMode="auto">
          <a:xfrm>
            <a:off x="7391400" y="54102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200" b="1"/>
              <a:t>1.5</a:t>
            </a:r>
          </a:p>
        </p:txBody>
      </p:sp>
      <p:sp>
        <p:nvSpPr>
          <p:cNvPr id="11340" name="Text Box 76"/>
          <p:cNvSpPr txBox="1">
            <a:spLocks noChangeArrowheads="1"/>
          </p:cNvSpPr>
          <p:nvPr/>
        </p:nvSpPr>
        <p:spPr bwMode="auto">
          <a:xfrm>
            <a:off x="4648200" y="57451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200" b="1"/>
              <a:t>La</a:t>
            </a:r>
          </a:p>
        </p:txBody>
      </p:sp>
      <p:sp>
        <p:nvSpPr>
          <p:cNvPr id="11341" name="Text Box 77"/>
          <p:cNvSpPr txBox="1">
            <a:spLocks noChangeArrowheads="1"/>
          </p:cNvSpPr>
          <p:nvPr/>
        </p:nvSpPr>
        <p:spPr bwMode="auto">
          <a:xfrm>
            <a:off x="7620000" y="57451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200" b="1"/>
              <a:t>Lu</a:t>
            </a:r>
          </a:p>
        </p:txBody>
      </p:sp>
      <p:sp>
        <p:nvSpPr>
          <p:cNvPr id="11342" name="Line 78"/>
          <p:cNvSpPr>
            <a:spLocks noChangeShapeType="1"/>
          </p:cNvSpPr>
          <p:nvPr/>
        </p:nvSpPr>
        <p:spPr bwMode="auto">
          <a:xfrm>
            <a:off x="4953000" y="5867400"/>
            <a:ext cx="2667000" cy="1588"/>
          </a:xfrm>
          <a:prstGeom prst="line">
            <a:avLst/>
          </a:prstGeom>
          <a:noFill/>
          <a:ln w="12700" cap="sq">
            <a:solidFill>
              <a:srgbClr val="99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43" name="Line 79"/>
          <p:cNvSpPr>
            <a:spLocks noChangeShapeType="1"/>
          </p:cNvSpPr>
          <p:nvPr/>
        </p:nvSpPr>
        <p:spPr bwMode="auto">
          <a:xfrm>
            <a:off x="7924800" y="2438400"/>
            <a:ext cx="1588" cy="327660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44" name="Line 80"/>
          <p:cNvSpPr>
            <a:spLocks noChangeShapeType="1"/>
          </p:cNvSpPr>
          <p:nvPr/>
        </p:nvSpPr>
        <p:spPr bwMode="auto">
          <a:xfrm>
            <a:off x="4648200" y="2438400"/>
            <a:ext cx="3276600" cy="1588"/>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45" name="Text Box 81"/>
          <p:cNvSpPr txBox="1">
            <a:spLocks noChangeArrowheads="1"/>
          </p:cNvSpPr>
          <p:nvPr/>
        </p:nvSpPr>
        <p:spPr bwMode="auto">
          <a:xfrm>
            <a:off x="5867400" y="3124200"/>
            <a:ext cx="16764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20000"/>
              </a:lnSpc>
              <a:spcBef>
                <a:spcPct val="50000"/>
              </a:spcBef>
            </a:pPr>
            <a:r>
              <a:rPr lang="zh-CN" altLang="en-US" sz="1600" b="1">
                <a:ea typeface="楷体_GB2312" pitchFamily="49" charset="-122"/>
              </a:rPr>
              <a:t>稀土矿中镧系元</a:t>
            </a:r>
          </a:p>
          <a:p>
            <a:pPr eaLnBrk="0" hangingPunct="0">
              <a:lnSpc>
                <a:spcPct val="20000"/>
              </a:lnSpc>
              <a:spcBef>
                <a:spcPct val="50000"/>
              </a:spcBef>
            </a:pPr>
            <a:endParaRPr lang="zh-CN" altLang="en-US" sz="1600" b="1">
              <a:ea typeface="楷体_GB2312" pitchFamily="49" charset="-122"/>
            </a:endParaRPr>
          </a:p>
          <a:p>
            <a:pPr eaLnBrk="0" hangingPunct="0">
              <a:lnSpc>
                <a:spcPct val="20000"/>
              </a:lnSpc>
              <a:spcBef>
                <a:spcPct val="50000"/>
              </a:spcBef>
            </a:pPr>
            <a:r>
              <a:rPr lang="zh-CN" altLang="en-US" sz="1600" b="1">
                <a:ea typeface="楷体_GB2312" pitchFamily="49" charset="-122"/>
              </a:rPr>
              <a:t>  素的原子丰度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0-#ppt_w/2"/>
                                          </p:val>
                                        </p:tav>
                                        <p:tav tm="100000">
                                          <p:val>
                                            <p:strVal val="#ppt_x"/>
                                          </p:val>
                                        </p:tav>
                                      </p:tavLst>
                                    </p:anim>
                                    <p:anim calcmode="lin" valueType="num">
                                      <p:cBhvr additive="base">
                                        <p:cTn id="8"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0-#ppt_w/2"/>
                                          </p:val>
                                        </p:tav>
                                        <p:tav tm="100000">
                                          <p:val>
                                            <p:strVal val="#ppt_x"/>
                                          </p:val>
                                        </p:tav>
                                      </p:tavLst>
                                    </p:anim>
                                    <p:anim calcmode="lin" valueType="num">
                                      <p:cBhvr additive="base">
                                        <p:cTn id="14"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1126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1181100" y="685800"/>
            <a:ext cx="72009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0" fontAlgn="ctr" hangingPunct="0">
              <a:buFontTx/>
              <a:buAutoNum type="circleNumDbPlain" startAt="2"/>
            </a:pPr>
            <a:r>
              <a:rPr kumimoji="1" lang="zh-CN" altLang="en-US" sz="2000" b="1"/>
              <a:t>据报道，世界稀土总含量估约 4500 万吨 </a:t>
            </a:r>
            <a:r>
              <a:rPr kumimoji="1" lang="en-US" altLang="zh-CN" sz="2000" b="1"/>
              <a:t>REO，</a:t>
            </a:r>
            <a:r>
              <a:rPr kumimoji="1" lang="zh-CN" altLang="en-US" sz="2000" b="1"/>
              <a:t>我国稀土资源丰富，占世界储量 80% . 据中国稀土协会估计，我国稀土总含量高达 1 亿吨.  白云鄂博矿床距包头 150 公里，它是世界上最大的稀土资源，目前的稀土产量占全国的 60%. </a:t>
            </a:r>
          </a:p>
        </p:txBody>
      </p:sp>
      <p:sp>
        <p:nvSpPr>
          <p:cNvPr id="12292" name="Rectangle 4"/>
          <p:cNvSpPr>
            <a:spLocks noChangeArrowheads="1"/>
          </p:cNvSpPr>
          <p:nvPr/>
        </p:nvSpPr>
        <p:spPr bwMode="auto">
          <a:xfrm>
            <a:off x="1600200" y="2270125"/>
            <a:ext cx="417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ea typeface="黑体" pitchFamily="2" charset="-122"/>
              </a:rPr>
              <a:t>三大产地：</a:t>
            </a:r>
            <a:r>
              <a:rPr kumimoji="1" lang="zh-CN" altLang="en-US" sz="2000" b="1"/>
              <a:t>包头、攀枝花和江西. </a:t>
            </a:r>
          </a:p>
        </p:txBody>
      </p:sp>
      <p:sp>
        <p:nvSpPr>
          <p:cNvPr id="12293" name="Rectangle 5"/>
          <p:cNvSpPr>
            <a:spLocks noChangeArrowheads="1"/>
          </p:cNvSpPr>
          <p:nvPr/>
        </p:nvSpPr>
        <p:spPr bwMode="auto">
          <a:xfrm>
            <a:off x="1600200" y="2574925"/>
            <a:ext cx="37465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0" hangingPunct="0"/>
            <a:r>
              <a:rPr kumimoji="1" lang="zh-CN" altLang="en-US" sz="2000" b="1">
                <a:ea typeface="黑体" pitchFamily="2" charset="-122"/>
              </a:rPr>
              <a:t>五大特点：</a:t>
            </a:r>
            <a:r>
              <a:rPr kumimoji="1" lang="zh-CN" altLang="en-US" sz="2000" b="1"/>
              <a:t>储量大</a:t>
            </a:r>
          </a:p>
          <a:p>
            <a:pPr marL="457200" indent="-457200" eaLnBrk="0" hangingPunct="0"/>
            <a:r>
              <a:rPr kumimoji="1" lang="zh-CN" altLang="en-US" sz="2000" b="1"/>
              <a:t>                    品种全</a:t>
            </a:r>
          </a:p>
          <a:p>
            <a:pPr marL="457200" indent="-457200" eaLnBrk="0" hangingPunct="0"/>
            <a:r>
              <a:rPr kumimoji="1" lang="zh-CN" altLang="en-US" sz="2000" b="1"/>
              <a:t>                    品位高</a:t>
            </a:r>
          </a:p>
          <a:p>
            <a:pPr marL="457200" indent="-457200" eaLnBrk="0" hangingPunct="0"/>
            <a:r>
              <a:rPr kumimoji="1" lang="zh-CN" altLang="en-US" sz="2000" b="1"/>
              <a:t>                    多种金属矿物伴生</a:t>
            </a:r>
          </a:p>
          <a:p>
            <a:pPr marL="457200" indent="-457200" eaLnBrk="0" hangingPunct="0"/>
            <a:r>
              <a:rPr kumimoji="1" lang="zh-CN" altLang="en-US" sz="2000" b="1"/>
              <a:t>                    综合利用价值大</a:t>
            </a:r>
          </a:p>
        </p:txBody>
      </p:sp>
      <p:sp>
        <p:nvSpPr>
          <p:cNvPr id="12295" name="Text Box 7"/>
          <p:cNvSpPr txBox="1">
            <a:spLocks noChangeArrowheads="1"/>
          </p:cNvSpPr>
          <p:nvPr/>
        </p:nvSpPr>
        <p:spPr bwMode="auto">
          <a:xfrm>
            <a:off x="3124200" y="4191000"/>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黑体" pitchFamily="2" charset="-122"/>
              </a:rPr>
              <a:t>有代表性的稀土矿物</a:t>
            </a:r>
          </a:p>
        </p:txBody>
      </p:sp>
      <p:sp>
        <p:nvSpPr>
          <p:cNvPr id="12296" name="Line 8"/>
          <p:cNvSpPr>
            <a:spLocks noChangeShapeType="1"/>
          </p:cNvSpPr>
          <p:nvPr/>
        </p:nvSpPr>
        <p:spPr bwMode="auto">
          <a:xfrm>
            <a:off x="1066800" y="4495800"/>
            <a:ext cx="69342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297" name="Text Box 9"/>
          <p:cNvSpPr txBox="1">
            <a:spLocks noChangeArrowheads="1"/>
          </p:cNvSpPr>
          <p:nvPr/>
        </p:nvSpPr>
        <p:spPr bwMode="auto">
          <a:xfrm>
            <a:off x="1219200" y="4495800"/>
            <a:ext cx="7162800"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latin typeface="楷体_GB2312" pitchFamily="49" charset="-122"/>
                <a:ea typeface="楷体_GB2312" pitchFamily="49" charset="-122"/>
              </a:rPr>
              <a:t>名      称         主要化学组成                  说明</a:t>
            </a:r>
          </a:p>
          <a:p>
            <a:pPr eaLnBrk="0" hangingPunct="0">
              <a:spcBef>
                <a:spcPct val="50000"/>
              </a:spcBef>
            </a:pPr>
            <a:r>
              <a:rPr lang="zh-CN" altLang="en-US" sz="1600" b="1">
                <a:latin typeface="楷体_GB2312" pitchFamily="49" charset="-122"/>
                <a:ea typeface="楷体_GB2312" pitchFamily="49" charset="-122"/>
              </a:rPr>
              <a:t>独  居  石       </a:t>
            </a:r>
            <a:r>
              <a:rPr lang="zh-CN" altLang="en-US" sz="1600" b="1">
                <a:ea typeface="楷体_GB2312" pitchFamily="49" charset="-122"/>
              </a:rPr>
              <a:t>(</a:t>
            </a:r>
            <a:r>
              <a:rPr lang="en-US" altLang="zh-CN" sz="1600" b="1">
                <a:ea typeface="楷体_GB2312" pitchFamily="49" charset="-122"/>
              </a:rPr>
              <a:t>Ln,Th)PO</a:t>
            </a:r>
            <a:r>
              <a:rPr lang="en-US" altLang="zh-CN" sz="1600" b="1" baseline="-25000">
                <a:ea typeface="楷体_GB2312" pitchFamily="49" charset="-122"/>
              </a:rPr>
              <a:t>4                 </a:t>
            </a:r>
            <a:r>
              <a:rPr lang="en-US" altLang="zh-CN" sz="1600" b="1">
                <a:ea typeface="楷体_GB2312" pitchFamily="49" charset="-122"/>
              </a:rPr>
              <a:t>Ln </a:t>
            </a:r>
            <a:r>
              <a:rPr lang="zh-CN" altLang="en-US" sz="1600" b="1">
                <a:ea typeface="楷体_GB2312" pitchFamily="49" charset="-122"/>
              </a:rPr>
              <a:t>主要代表</a:t>
            </a:r>
            <a:r>
              <a:rPr lang="zh-CN" altLang="en-US" sz="1600" b="1" baseline="-25000">
                <a:ea typeface="楷体_GB2312" pitchFamily="49" charset="-122"/>
              </a:rPr>
              <a:t> </a:t>
            </a:r>
            <a:r>
              <a:rPr lang="en-US" altLang="zh-CN" sz="1600" b="1">
                <a:ea typeface="楷体_GB2312" pitchFamily="49" charset="-122"/>
              </a:rPr>
              <a:t>La,Ce</a:t>
            </a:r>
            <a:r>
              <a:rPr lang="en-US" altLang="zh-CN" sz="1600" b="1" baseline="-25000">
                <a:ea typeface="楷体_GB2312" pitchFamily="49" charset="-122"/>
              </a:rPr>
              <a:t> </a:t>
            </a:r>
            <a:r>
              <a:rPr lang="zh-CN" altLang="en-US" sz="1600" b="1">
                <a:ea typeface="楷体_GB2312" pitchFamily="49" charset="-122"/>
              </a:rPr>
              <a:t>等轻稀土元素</a:t>
            </a:r>
          </a:p>
          <a:p>
            <a:pPr eaLnBrk="0" hangingPunct="0">
              <a:spcBef>
                <a:spcPct val="50000"/>
              </a:spcBef>
            </a:pPr>
            <a:r>
              <a:rPr lang="zh-CN" altLang="en-US" sz="1600" b="1">
                <a:ea typeface="楷体_GB2312" pitchFamily="49" charset="-122"/>
              </a:rPr>
              <a:t>氟碳铈镧矿               </a:t>
            </a:r>
            <a:r>
              <a:rPr lang="en-US" altLang="zh-CN" sz="1600" b="1">
                <a:ea typeface="楷体_GB2312" pitchFamily="49" charset="-122"/>
              </a:rPr>
              <a:t>LnCO</a:t>
            </a:r>
            <a:r>
              <a:rPr lang="en-US" altLang="zh-CN" sz="1600" b="1" baseline="-25000">
                <a:ea typeface="楷体_GB2312" pitchFamily="49" charset="-122"/>
              </a:rPr>
              <a:t>3</a:t>
            </a:r>
            <a:r>
              <a:rPr lang="en-US" altLang="zh-CN" sz="1600" b="1">
                <a:ea typeface="楷体_GB2312" pitchFamily="49" charset="-122"/>
              </a:rPr>
              <a:t>F                 Ln </a:t>
            </a:r>
            <a:r>
              <a:rPr lang="zh-CN" altLang="en-US" sz="1600" b="1">
                <a:ea typeface="楷体_GB2312" pitchFamily="49" charset="-122"/>
              </a:rPr>
              <a:t>主要代表</a:t>
            </a:r>
            <a:r>
              <a:rPr lang="zh-CN" altLang="en-US" sz="1600" b="1" baseline="-25000">
                <a:ea typeface="楷体_GB2312" pitchFamily="49" charset="-122"/>
              </a:rPr>
              <a:t> </a:t>
            </a:r>
            <a:r>
              <a:rPr lang="en-US" altLang="zh-CN" sz="1600" b="1">
                <a:ea typeface="楷体_GB2312" pitchFamily="49" charset="-122"/>
              </a:rPr>
              <a:t>La,Ce</a:t>
            </a:r>
            <a:r>
              <a:rPr lang="en-US" altLang="zh-CN" sz="1600" b="1" baseline="-25000">
                <a:ea typeface="楷体_GB2312" pitchFamily="49" charset="-122"/>
              </a:rPr>
              <a:t> </a:t>
            </a:r>
            <a:r>
              <a:rPr lang="zh-CN" altLang="en-US" sz="1600" b="1">
                <a:ea typeface="楷体_GB2312" pitchFamily="49" charset="-122"/>
              </a:rPr>
              <a:t>等轻稀土元素</a:t>
            </a:r>
          </a:p>
          <a:p>
            <a:pPr eaLnBrk="0" hangingPunct="0">
              <a:spcBef>
                <a:spcPct val="50000"/>
              </a:spcBef>
            </a:pPr>
            <a:r>
              <a:rPr lang="zh-CN" altLang="en-US" sz="1600" b="1">
                <a:ea typeface="楷体_GB2312" pitchFamily="49" charset="-122"/>
              </a:rPr>
              <a:t>磷    钇    矿               </a:t>
            </a:r>
            <a:r>
              <a:rPr lang="en-US" altLang="zh-CN" sz="1600" b="1">
                <a:ea typeface="楷体_GB2312" pitchFamily="49" charset="-122"/>
              </a:rPr>
              <a:t>YPO</a:t>
            </a:r>
            <a:r>
              <a:rPr lang="en-US" altLang="zh-CN" sz="1600" b="1" baseline="-25000">
                <a:ea typeface="楷体_GB2312" pitchFamily="49" charset="-122"/>
              </a:rPr>
              <a:t>4                               </a:t>
            </a:r>
            <a:r>
              <a:rPr lang="zh-CN" altLang="en-US" sz="1600" b="1">
                <a:ea typeface="楷体_GB2312" pitchFamily="49" charset="-122"/>
              </a:rPr>
              <a:t>除 </a:t>
            </a:r>
            <a:r>
              <a:rPr lang="en-US" altLang="zh-CN" sz="1600" b="1">
                <a:ea typeface="楷体_GB2312" pitchFamily="49" charset="-122"/>
              </a:rPr>
              <a:t>YPO</a:t>
            </a:r>
            <a:r>
              <a:rPr lang="en-US" altLang="zh-CN" sz="1600" b="1" baseline="-25000">
                <a:ea typeface="楷体_GB2312" pitchFamily="49" charset="-122"/>
              </a:rPr>
              <a:t>4 </a:t>
            </a:r>
            <a:r>
              <a:rPr lang="zh-CN" altLang="en-US" sz="1600" b="1">
                <a:ea typeface="楷体_GB2312" pitchFamily="49" charset="-122"/>
              </a:rPr>
              <a:t>外</a:t>
            </a:r>
            <a:r>
              <a:rPr lang="zh-CN" altLang="en-US" sz="1600" b="1" baseline="-25000">
                <a:ea typeface="楷体_GB2312" pitchFamily="49" charset="-122"/>
              </a:rPr>
              <a:t>，</a:t>
            </a:r>
            <a:r>
              <a:rPr lang="zh-CN" altLang="en-US" sz="1600" b="1">
                <a:ea typeface="楷体_GB2312" pitchFamily="49" charset="-122"/>
              </a:rPr>
              <a:t>还含有重镧系元素磷酸盐</a:t>
            </a:r>
          </a:p>
        </p:txBody>
      </p:sp>
      <p:sp>
        <p:nvSpPr>
          <p:cNvPr id="12298" name="Line 10"/>
          <p:cNvSpPr>
            <a:spLocks noChangeShapeType="1"/>
          </p:cNvSpPr>
          <p:nvPr/>
        </p:nvSpPr>
        <p:spPr bwMode="auto">
          <a:xfrm>
            <a:off x="1066800" y="4800600"/>
            <a:ext cx="6934200"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299" name="Line 11"/>
          <p:cNvSpPr>
            <a:spLocks noChangeShapeType="1"/>
          </p:cNvSpPr>
          <p:nvPr/>
        </p:nvSpPr>
        <p:spPr bwMode="auto">
          <a:xfrm>
            <a:off x="1066800" y="5943600"/>
            <a:ext cx="70104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0-#ppt_w/2"/>
                                          </p:val>
                                        </p:tav>
                                        <p:tav tm="100000">
                                          <p:val>
                                            <p:strVal val="#ppt_x"/>
                                          </p:val>
                                        </p:tav>
                                      </p:tavLst>
                                    </p:anim>
                                    <p:anim calcmode="lin" valueType="num">
                                      <p:cBhvr additive="base">
                                        <p:cTn id="14"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0-#ppt_w/2"/>
                                          </p:val>
                                        </p:tav>
                                        <p:tav tm="100000">
                                          <p:val>
                                            <p:strVal val="#ppt_x"/>
                                          </p:val>
                                        </p:tav>
                                      </p:tavLst>
                                    </p:anim>
                                    <p:anim calcmode="lin" valueType="num">
                                      <p:cBhvr additive="base">
                                        <p:cTn id="20"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685800" y="533400"/>
            <a:ext cx="1257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40000"/>
              </a:lnSpc>
            </a:pPr>
            <a:r>
              <a:rPr kumimoji="1" lang="zh-CN" altLang="en-US" sz="2000" b="1">
                <a:solidFill>
                  <a:srgbClr val="FF0000"/>
                </a:solidFill>
              </a:rPr>
              <a:t>2 </a:t>
            </a:r>
            <a:r>
              <a:rPr kumimoji="1" lang="zh-CN" altLang="en-US" sz="2000" b="1">
                <a:solidFill>
                  <a:srgbClr val="0000FF"/>
                </a:solidFill>
              </a:rPr>
              <a:t> </a:t>
            </a:r>
            <a:r>
              <a:rPr kumimoji="1" lang="zh-CN" altLang="en-US" sz="2000" b="1">
                <a:solidFill>
                  <a:srgbClr val="0000FF"/>
                </a:solidFill>
                <a:ea typeface="黑体" pitchFamily="2" charset="-122"/>
              </a:rPr>
              <a:t>提取</a:t>
            </a:r>
          </a:p>
        </p:txBody>
      </p:sp>
      <p:sp>
        <p:nvSpPr>
          <p:cNvPr id="13316" name="Rectangle 4"/>
          <p:cNvSpPr>
            <a:spLocks noChangeArrowheads="1"/>
          </p:cNvSpPr>
          <p:nvPr/>
        </p:nvSpPr>
        <p:spPr bwMode="auto">
          <a:xfrm>
            <a:off x="1066800" y="1050925"/>
            <a:ext cx="332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0" hangingPunct="0">
              <a:spcBef>
                <a:spcPct val="50000"/>
              </a:spcBef>
            </a:pPr>
            <a:r>
              <a:rPr lang="zh-CN" altLang="en-US" sz="2000" b="1"/>
              <a:t>①  </a:t>
            </a:r>
            <a:r>
              <a:rPr lang="zh-CN" altLang="en-US" sz="2000" b="1">
                <a:ea typeface="黑体" pitchFamily="2" charset="-122"/>
              </a:rPr>
              <a:t>分解精矿</a:t>
            </a:r>
            <a:r>
              <a:rPr lang="zh-CN" altLang="en-US" sz="2000" b="1"/>
              <a:t>：湿法和火法</a:t>
            </a:r>
          </a:p>
        </p:txBody>
      </p:sp>
      <p:sp>
        <p:nvSpPr>
          <p:cNvPr id="13317" name="Rectangle 5"/>
          <p:cNvSpPr>
            <a:spLocks noChangeArrowheads="1"/>
          </p:cNvSpPr>
          <p:nvPr/>
        </p:nvSpPr>
        <p:spPr bwMode="auto">
          <a:xfrm>
            <a:off x="1447800" y="1508125"/>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t>以酸法分解 </a:t>
            </a:r>
            <a:r>
              <a:rPr lang="en-US" altLang="zh-CN" sz="2000" b="1"/>
              <a:t>LnCO</a:t>
            </a:r>
            <a:r>
              <a:rPr lang="en-US" altLang="zh-CN" sz="2000" b="1" baseline="-25000"/>
              <a:t>3</a:t>
            </a:r>
            <a:r>
              <a:rPr lang="en-US" altLang="zh-CN" sz="2000" b="1"/>
              <a:t>F </a:t>
            </a:r>
            <a:r>
              <a:rPr lang="zh-CN" altLang="en-US" sz="2000" b="1"/>
              <a:t>矿为例：</a:t>
            </a:r>
          </a:p>
        </p:txBody>
      </p:sp>
      <p:sp>
        <p:nvSpPr>
          <p:cNvPr id="13318" name="Rectangle 6"/>
          <p:cNvSpPr>
            <a:spLocks noChangeArrowheads="1"/>
          </p:cNvSpPr>
          <p:nvPr/>
        </p:nvSpPr>
        <p:spPr bwMode="auto">
          <a:xfrm>
            <a:off x="685800" y="4860925"/>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t>●  将复盐转化为氢氧化物 ，转化过程中部分  </a:t>
            </a:r>
            <a:r>
              <a:rPr lang="en-US" altLang="zh-CN" sz="2000" b="1"/>
              <a:t>Ce(OH)</a:t>
            </a:r>
            <a:r>
              <a:rPr lang="en-US" altLang="zh-CN" sz="2000" b="1" baseline="-25000"/>
              <a:t>3    </a:t>
            </a:r>
            <a:r>
              <a:rPr lang="zh-CN" altLang="en-US" sz="2000" b="1"/>
              <a:t>被氧化为</a:t>
            </a:r>
          </a:p>
          <a:p>
            <a:pPr eaLnBrk="0" hangingPunct="0"/>
            <a:r>
              <a:rPr lang="en-US" altLang="zh-CN" sz="2000" b="1"/>
              <a:t>      Ce(OH)</a:t>
            </a:r>
            <a:r>
              <a:rPr lang="en-US" altLang="zh-CN" sz="2000" b="1" baseline="-25000"/>
              <a:t>4</a:t>
            </a:r>
            <a:r>
              <a:rPr lang="en-US" altLang="zh-CN" sz="2000" b="1"/>
              <a:t>:</a:t>
            </a:r>
          </a:p>
        </p:txBody>
      </p:sp>
      <p:sp>
        <p:nvSpPr>
          <p:cNvPr id="13319" name="Rectangle 7"/>
          <p:cNvSpPr>
            <a:spLocks noChangeArrowheads="1"/>
          </p:cNvSpPr>
          <p:nvPr/>
        </p:nvSpPr>
        <p:spPr bwMode="auto">
          <a:xfrm>
            <a:off x="685800" y="5699125"/>
            <a:ext cx="523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b="1"/>
              <a:t>●  盐酸溶解后的氯化物溶液浓缩结晶得产品.</a:t>
            </a:r>
          </a:p>
        </p:txBody>
      </p:sp>
      <p:sp>
        <p:nvSpPr>
          <p:cNvPr id="13321" name="Rectangle 9"/>
          <p:cNvSpPr>
            <a:spLocks noChangeArrowheads="1"/>
          </p:cNvSpPr>
          <p:nvPr/>
        </p:nvSpPr>
        <p:spPr bwMode="auto">
          <a:xfrm>
            <a:off x="685800" y="1889125"/>
            <a:ext cx="792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t>●  浓 </a:t>
            </a:r>
            <a:r>
              <a:rPr lang="en-US" altLang="zh-CN" sz="2000" b="1"/>
              <a:t>H</a:t>
            </a:r>
            <a:r>
              <a:rPr lang="en-US" altLang="zh-CN" sz="2000" b="1" baseline="-25000"/>
              <a:t>2</a:t>
            </a:r>
            <a:r>
              <a:rPr lang="en-US" altLang="zh-CN" sz="2000" b="1"/>
              <a:t>SO</a:t>
            </a:r>
            <a:r>
              <a:rPr lang="en-US" altLang="zh-CN" sz="2000" b="1" baseline="-25000"/>
              <a:t>4 </a:t>
            </a:r>
            <a:r>
              <a:rPr lang="zh-CN" altLang="en-US" sz="2000" b="1"/>
              <a:t>与精矿高温焙烧使之转化为镧系元素的可溶性硫酸盐：</a:t>
            </a:r>
          </a:p>
        </p:txBody>
      </p:sp>
      <p:graphicFrame>
        <p:nvGraphicFramePr>
          <p:cNvPr id="13322" name="Object 10"/>
          <p:cNvGraphicFramePr>
            <a:graphicFrameLocks noChangeAspect="1"/>
          </p:cNvGraphicFramePr>
          <p:nvPr/>
        </p:nvGraphicFramePr>
        <p:xfrm>
          <a:off x="1193800" y="2217738"/>
          <a:ext cx="6883400" cy="677862"/>
        </p:xfrm>
        <a:graphic>
          <a:graphicData uri="http://schemas.openxmlformats.org/presentationml/2006/ole">
            <mc:AlternateContent xmlns:mc="http://schemas.openxmlformats.org/markup-compatibility/2006">
              <mc:Choice xmlns:v="urn:schemas-microsoft-com:vml" Requires="v">
                <p:oleObj spid="_x0000_s13356" name="Equation" r:id="rId3" imgW="3543120" imgH="317160" progId="Equation.3">
                  <p:embed/>
                </p:oleObj>
              </mc:Choice>
              <mc:Fallback>
                <p:oleObj name="Equation" r:id="rId3" imgW="3543120" imgH="31716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800" y="2217738"/>
                        <a:ext cx="6883400" cy="677862"/>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4" name="Rectangle 12"/>
          <p:cNvSpPr>
            <a:spLocks noChangeArrowheads="1"/>
          </p:cNvSpPr>
          <p:nvPr/>
        </p:nvSpPr>
        <p:spPr bwMode="auto">
          <a:xfrm>
            <a:off x="698500" y="3032125"/>
            <a:ext cx="7683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t>●  于焙烧产物的水浸液中加入 </a:t>
            </a:r>
            <a:r>
              <a:rPr lang="en-US" altLang="zh-CN" sz="2000" b="1"/>
              <a:t>Na</a:t>
            </a:r>
            <a:r>
              <a:rPr lang="en-US" altLang="zh-CN" sz="2000" b="1" baseline="-25000"/>
              <a:t>2</a:t>
            </a:r>
            <a:r>
              <a:rPr lang="en-US" altLang="zh-CN" sz="2000" b="1"/>
              <a:t>SO</a:t>
            </a:r>
            <a:r>
              <a:rPr lang="en-US" altLang="zh-CN" sz="2000" b="1" baseline="-25000"/>
              <a:t>4 </a:t>
            </a:r>
            <a:r>
              <a:rPr lang="zh-CN" altLang="en-US" sz="2000" b="1"/>
              <a:t>使</a:t>
            </a:r>
            <a:r>
              <a:rPr lang="en-US" altLang="zh-CN" sz="2000" b="1"/>
              <a:t> Ln</a:t>
            </a:r>
            <a:r>
              <a:rPr lang="en-US" altLang="zh-CN" sz="2000" b="1" baseline="30000"/>
              <a:t>3+  </a:t>
            </a:r>
            <a:r>
              <a:rPr lang="zh-CN" altLang="en-US" sz="2000" b="1"/>
              <a:t>以硫酸复盐形式沉</a:t>
            </a:r>
          </a:p>
          <a:p>
            <a:pPr eaLnBrk="0" hangingPunct="0"/>
            <a:r>
              <a:rPr lang="zh-CN" altLang="en-US" sz="2000" b="1"/>
              <a:t>      淀，以便 与铁等大量非镧系杂质分离(反应见前).</a:t>
            </a:r>
          </a:p>
        </p:txBody>
      </p:sp>
      <p:graphicFrame>
        <p:nvGraphicFramePr>
          <p:cNvPr id="13325" name="Object 13"/>
          <p:cNvGraphicFramePr>
            <a:graphicFrameLocks noChangeAspect="1"/>
          </p:cNvGraphicFramePr>
          <p:nvPr/>
        </p:nvGraphicFramePr>
        <p:xfrm>
          <a:off x="1981200" y="3721100"/>
          <a:ext cx="4572000" cy="1003300"/>
        </p:xfrm>
        <a:graphic>
          <a:graphicData uri="http://schemas.openxmlformats.org/presentationml/2006/ole">
            <mc:AlternateContent xmlns:mc="http://schemas.openxmlformats.org/markup-compatibility/2006">
              <mc:Choice xmlns:v="urn:schemas-microsoft-com:vml" Requires="v">
                <p:oleObj spid="_x0000_s13357" name="Equation" r:id="rId5" imgW="2108160" imgH="457200" progId="Equation.3">
                  <p:embed/>
                </p:oleObj>
              </mc:Choice>
              <mc:Fallback>
                <p:oleObj name="Equation" r:id="rId5" imgW="2108160" imgH="45720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721100"/>
                        <a:ext cx="4572000" cy="1003300"/>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500" fill="hold"/>
                                        <p:tgtEl>
                                          <p:spTgt spid="13316"/>
                                        </p:tgtEl>
                                        <p:attrNameLst>
                                          <p:attrName>ppt_x</p:attrName>
                                        </p:attrNameLst>
                                      </p:cBhvr>
                                      <p:tavLst>
                                        <p:tav tm="0">
                                          <p:val>
                                            <p:strVal val="0-#ppt_w/2"/>
                                          </p:val>
                                        </p:tav>
                                        <p:tav tm="100000">
                                          <p:val>
                                            <p:strVal val="#ppt_x"/>
                                          </p:val>
                                        </p:tav>
                                      </p:tavLst>
                                    </p:anim>
                                    <p:anim calcmode="lin" valueType="num">
                                      <p:cBhvr additive="base">
                                        <p:cTn id="14"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7"/>
                                        </p:tgtEl>
                                        <p:attrNameLst>
                                          <p:attrName>style.visibility</p:attrName>
                                        </p:attrNameLst>
                                      </p:cBhvr>
                                      <p:to>
                                        <p:strVal val="visible"/>
                                      </p:to>
                                    </p:set>
                                    <p:anim calcmode="lin" valueType="num">
                                      <p:cBhvr additive="base">
                                        <p:cTn id="19" dur="500" fill="hold"/>
                                        <p:tgtEl>
                                          <p:spTgt spid="13317"/>
                                        </p:tgtEl>
                                        <p:attrNameLst>
                                          <p:attrName>ppt_x</p:attrName>
                                        </p:attrNameLst>
                                      </p:cBhvr>
                                      <p:tavLst>
                                        <p:tav tm="0">
                                          <p:val>
                                            <p:strVal val="0-#ppt_w/2"/>
                                          </p:val>
                                        </p:tav>
                                        <p:tav tm="100000">
                                          <p:val>
                                            <p:strVal val="#ppt_x"/>
                                          </p:val>
                                        </p:tav>
                                      </p:tavLst>
                                    </p:anim>
                                    <p:anim calcmode="lin" valueType="num">
                                      <p:cBhvr additive="base">
                                        <p:cTn id="20"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8"/>
                                        </p:tgtEl>
                                        <p:attrNameLst>
                                          <p:attrName>style.visibility</p:attrName>
                                        </p:attrNameLst>
                                      </p:cBhvr>
                                      <p:to>
                                        <p:strVal val="visible"/>
                                      </p:to>
                                    </p:set>
                                    <p:anim calcmode="lin" valueType="num">
                                      <p:cBhvr additive="base">
                                        <p:cTn id="25" dur="500" fill="hold"/>
                                        <p:tgtEl>
                                          <p:spTgt spid="13318"/>
                                        </p:tgtEl>
                                        <p:attrNameLst>
                                          <p:attrName>ppt_x</p:attrName>
                                        </p:attrNameLst>
                                      </p:cBhvr>
                                      <p:tavLst>
                                        <p:tav tm="0">
                                          <p:val>
                                            <p:strVal val="0-#ppt_w/2"/>
                                          </p:val>
                                        </p:tav>
                                        <p:tav tm="100000">
                                          <p:val>
                                            <p:strVal val="#ppt_x"/>
                                          </p:val>
                                        </p:tav>
                                      </p:tavLst>
                                    </p:anim>
                                    <p:anim calcmode="lin" valueType="num">
                                      <p:cBhvr additive="base">
                                        <p:cTn id="26"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9"/>
                                        </p:tgtEl>
                                        <p:attrNameLst>
                                          <p:attrName>style.visibility</p:attrName>
                                        </p:attrNameLst>
                                      </p:cBhvr>
                                      <p:to>
                                        <p:strVal val="visible"/>
                                      </p:to>
                                    </p:set>
                                    <p:anim calcmode="lin" valueType="num">
                                      <p:cBhvr additive="base">
                                        <p:cTn id="31" dur="500" fill="hold"/>
                                        <p:tgtEl>
                                          <p:spTgt spid="13319"/>
                                        </p:tgtEl>
                                        <p:attrNameLst>
                                          <p:attrName>ppt_x</p:attrName>
                                        </p:attrNameLst>
                                      </p:cBhvr>
                                      <p:tavLst>
                                        <p:tav tm="0">
                                          <p:val>
                                            <p:strVal val="0-#ppt_w/2"/>
                                          </p:val>
                                        </p:tav>
                                        <p:tav tm="100000">
                                          <p:val>
                                            <p:strVal val="#ppt_x"/>
                                          </p:val>
                                        </p:tav>
                                      </p:tavLst>
                                    </p:anim>
                                    <p:anim calcmode="lin" valueType="num">
                                      <p:cBhvr additive="base">
                                        <p:cTn id="32"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P spid="13317" grpId="0" autoUpdateAnimBg="0"/>
      <p:bldP spid="13318" grpId="0" autoUpdateAnimBg="0"/>
      <p:bldP spid="1331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3"/>
          <p:cNvGrpSpPr>
            <a:grpSpLocks/>
          </p:cNvGrpSpPr>
          <p:nvPr/>
        </p:nvGrpSpPr>
        <p:grpSpPr bwMode="auto">
          <a:xfrm>
            <a:off x="1143000" y="609600"/>
            <a:ext cx="3048000" cy="782638"/>
            <a:chOff x="672" y="384"/>
            <a:chExt cx="1920" cy="493"/>
          </a:xfrm>
        </p:grpSpPr>
        <p:pic>
          <p:nvPicPr>
            <p:cNvPr id="14340" name="Picture 4" descr="E:\高胜利\2004-02-17\tu3.jpg"/>
            <p:cNvPicPr>
              <a:picLocks noChangeAspect="1" noChangeArrowheads="1"/>
            </p:cNvPicPr>
            <p:nvPr/>
          </p:nvPicPr>
          <p:blipFill>
            <a:blip r:embed="rId2" cstate="print">
              <a:extLst>
                <a:ext uri="{28A0092B-C50C-407E-A947-70E740481C1C}">
                  <a14:useLocalDpi xmlns:a14="http://schemas.microsoft.com/office/drawing/2010/main" val="0"/>
                </a:ext>
              </a:extLst>
            </a:blip>
            <a:srcRect l="65852" t="57503" r="10976" b="22003"/>
            <a:stretch>
              <a:fillRect/>
            </a:stretch>
          </p:blipFill>
          <p:spPr bwMode="auto">
            <a:xfrm>
              <a:off x="672" y="384"/>
              <a:ext cx="1008" cy="4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1872" y="432"/>
              <a:ext cx="720" cy="21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混合型精矿</a:t>
              </a:r>
            </a:p>
          </p:txBody>
        </p:sp>
        <p:sp>
          <p:nvSpPr>
            <p:cNvPr id="14342" name="Line 6"/>
            <p:cNvSpPr>
              <a:spLocks noChangeShapeType="1"/>
            </p:cNvSpPr>
            <p:nvPr/>
          </p:nvSpPr>
          <p:spPr bwMode="auto">
            <a:xfrm>
              <a:off x="2208" y="672"/>
              <a:ext cx="0" cy="96"/>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343" name="Group 7"/>
          <p:cNvGrpSpPr>
            <a:grpSpLocks/>
          </p:cNvGrpSpPr>
          <p:nvPr/>
        </p:nvGrpSpPr>
        <p:grpSpPr bwMode="auto">
          <a:xfrm>
            <a:off x="2819400" y="1219200"/>
            <a:ext cx="1524000" cy="457200"/>
            <a:chOff x="1824" y="768"/>
            <a:chExt cx="960" cy="288"/>
          </a:xfrm>
        </p:grpSpPr>
        <p:sp>
          <p:nvSpPr>
            <p:cNvPr id="14344" name="AutoShape 8"/>
            <p:cNvSpPr>
              <a:spLocks noChangeArrowheads="1"/>
            </p:cNvSpPr>
            <p:nvPr/>
          </p:nvSpPr>
          <p:spPr bwMode="auto">
            <a:xfrm>
              <a:off x="1824" y="768"/>
              <a:ext cx="864" cy="288"/>
            </a:xfrm>
            <a:prstGeom prst="flowChartMagneticTape">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45" name="Text Box 9"/>
            <p:cNvSpPr txBox="1">
              <a:spLocks noChangeArrowheads="1"/>
            </p:cNvSpPr>
            <p:nvPr/>
          </p:nvSpPr>
          <p:spPr bwMode="auto">
            <a:xfrm>
              <a:off x="1920" y="816"/>
              <a:ext cx="864"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浓硫酸焙烧</a:t>
              </a:r>
            </a:p>
          </p:txBody>
        </p:sp>
      </p:grpSp>
      <p:grpSp>
        <p:nvGrpSpPr>
          <p:cNvPr id="14346" name="Group 10"/>
          <p:cNvGrpSpPr>
            <a:grpSpLocks/>
          </p:cNvGrpSpPr>
          <p:nvPr/>
        </p:nvGrpSpPr>
        <p:grpSpPr bwMode="auto">
          <a:xfrm>
            <a:off x="6019800" y="1435100"/>
            <a:ext cx="1981200" cy="1536700"/>
            <a:chOff x="3840" y="912"/>
            <a:chExt cx="1248" cy="968"/>
          </a:xfrm>
        </p:grpSpPr>
        <p:sp>
          <p:nvSpPr>
            <p:cNvPr id="14347" name="Text Box 11"/>
            <p:cNvSpPr txBox="1">
              <a:spLocks noChangeArrowheads="1"/>
            </p:cNvSpPr>
            <p:nvPr/>
          </p:nvSpPr>
          <p:spPr bwMode="auto">
            <a:xfrm>
              <a:off x="3840" y="912"/>
              <a:ext cx="1248"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HF,SO</a:t>
              </a:r>
              <a:r>
                <a:rPr lang="en-US" altLang="zh-CN" sz="1400" b="1" baseline="-25000"/>
                <a:t>2</a:t>
              </a:r>
              <a:r>
                <a:rPr lang="en-US" altLang="zh-CN" sz="1400" b="1"/>
                <a:t>,CO</a:t>
              </a:r>
              <a:r>
                <a:rPr lang="en-US" altLang="zh-CN" sz="1400" b="1" baseline="-25000"/>
                <a:t>2</a:t>
              </a:r>
              <a:r>
                <a:rPr lang="en-US" altLang="zh-CN" sz="1400" b="1"/>
                <a:t>,SiF</a:t>
              </a:r>
              <a:r>
                <a:rPr lang="en-US" altLang="zh-CN" sz="1400" b="1" baseline="-25000"/>
                <a:t>4</a:t>
              </a:r>
              <a:r>
                <a:rPr lang="en-US" altLang="zh-CN" sz="1400" b="1"/>
                <a:t>,H</a:t>
              </a:r>
              <a:r>
                <a:rPr lang="en-US" altLang="zh-CN" sz="1400" b="1" baseline="-25000"/>
                <a:t>2</a:t>
              </a:r>
              <a:r>
                <a:rPr lang="en-US" altLang="zh-CN" sz="1400" b="1"/>
                <a:t>O</a:t>
              </a:r>
            </a:p>
          </p:txBody>
        </p:sp>
        <p:sp>
          <p:nvSpPr>
            <p:cNvPr id="14348" name="Line 12"/>
            <p:cNvSpPr>
              <a:spLocks noChangeShapeType="1"/>
            </p:cNvSpPr>
            <p:nvPr/>
          </p:nvSpPr>
          <p:spPr bwMode="auto">
            <a:xfrm>
              <a:off x="4368" y="1104"/>
              <a:ext cx="0" cy="192"/>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49" name="Text Box 13"/>
            <p:cNvSpPr txBox="1">
              <a:spLocks noChangeArrowheads="1"/>
            </p:cNvSpPr>
            <p:nvPr/>
          </p:nvSpPr>
          <p:spPr bwMode="auto">
            <a:xfrm>
              <a:off x="4224" y="1680"/>
              <a:ext cx="384"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吸收</a:t>
              </a:r>
            </a:p>
          </p:txBody>
        </p:sp>
        <p:sp>
          <p:nvSpPr>
            <p:cNvPr id="14350" name="Rectangle 14"/>
            <p:cNvSpPr>
              <a:spLocks noChangeArrowheads="1"/>
            </p:cNvSpPr>
            <p:nvPr/>
          </p:nvSpPr>
          <p:spPr bwMode="auto">
            <a:xfrm>
              <a:off x="4212" y="1296"/>
              <a:ext cx="348"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400" b="1">
                  <a:ea typeface="楷体_GB2312" pitchFamily="49" charset="-122"/>
                </a:rPr>
                <a:t>冷凝</a:t>
              </a:r>
            </a:p>
          </p:txBody>
        </p:sp>
        <p:sp>
          <p:nvSpPr>
            <p:cNvPr id="14351" name="Line 15"/>
            <p:cNvSpPr>
              <a:spLocks noChangeShapeType="1"/>
            </p:cNvSpPr>
            <p:nvPr/>
          </p:nvSpPr>
          <p:spPr bwMode="auto">
            <a:xfrm>
              <a:off x="4368" y="1488"/>
              <a:ext cx="0" cy="192"/>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352" name="Group 16"/>
          <p:cNvGrpSpPr>
            <a:grpSpLocks/>
          </p:cNvGrpSpPr>
          <p:nvPr/>
        </p:nvGrpSpPr>
        <p:grpSpPr bwMode="auto">
          <a:xfrm>
            <a:off x="2895600" y="1600200"/>
            <a:ext cx="3124200" cy="698500"/>
            <a:chOff x="1824" y="1008"/>
            <a:chExt cx="1968" cy="440"/>
          </a:xfrm>
        </p:grpSpPr>
        <p:sp>
          <p:nvSpPr>
            <p:cNvPr id="14353" name="Line 17"/>
            <p:cNvSpPr>
              <a:spLocks noChangeShapeType="1"/>
            </p:cNvSpPr>
            <p:nvPr/>
          </p:nvSpPr>
          <p:spPr bwMode="auto">
            <a:xfrm>
              <a:off x="2688" y="1008"/>
              <a:ext cx="1104" cy="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4354" name="Group 18"/>
            <p:cNvGrpSpPr>
              <a:grpSpLocks/>
            </p:cNvGrpSpPr>
            <p:nvPr/>
          </p:nvGrpSpPr>
          <p:grpSpPr bwMode="auto">
            <a:xfrm>
              <a:off x="1824" y="1200"/>
              <a:ext cx="816" cy="248"/>
              <a:chOff x="1968" y="1344"/>
              <a:chExt cx="816" cy="248"/>
            </a:xfrm>
          </p:grpSpPr>
          <p:sp>
            <p:nvSpPr>
              <p:cNvPr id="14355" name="AutoShape 19"/>
              <p:cNvSpPr>
                <a:spLocks noChangeArrowheads="1"/>
              </p:cNvSpPr>
              <p:nvPr/>
            </p:nvSpPr>
            <p:spPr bwMode="auto">
              <a:xfrm>
                <a:off x="1968" y="1344"/>
                <a:ext cx="816" cy="240"/>
              </a:xfrm>
              <a:prstGeom prst="flowChartMagneticDisk">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56" name="Text Box 20"/>
              <p:cNvSpPr txBox="1">
                <a:spLocks noChangeArrowheads="1"/>
              </p:cNvSpPr>
              <p:nvPr/>
            </p:nvSpPr>
            <p:spPr bwMode="auto">
              <a:xfrm>
                <a:off x="2064" y="1392"/>
                <a:ext cx="624"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分解产物</a:t>
                </a:r>
              </a:p>
            </p:txBody>
          </p:sp>
        </p:grpSp>
        <p:sp>
          <p:nvSpPr>
            <p:cNvPr id="14357" name="Line 21"/>
            <p:cNvSpPr>
              <a:spLocks noChangeShapeType="1"/>
            </p:cNvSpPr>
            <p:nvPr/>
          </p:nvSpPr>
          <p:spPr bwMode="auto">
            <a:xfrm>
              <a:off x="2208" y="1056"/>
              <a:ext cx="0" cy="192"/>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358" name="Group 22"/>
          <p:cNvGrpSpPr>
            <a:grpSpLocks/>
          </p:cNvGrpSpPr>
          <p:nvPr/>
        </p:nvGrpSpPr>
        <p:grpSpPr bwMode="auto">
          <a:xfrm>
            <a:off x="2895600" y="2286000"/>
            <a:ext cx="1295400" cy="609600"/>
            <a:chOff x="1824" y="1440"/>
            <a:chExt cx="816" cy="384"/>
          </a:xfrm>
        </p:grpSpPr>
        <p:grpSp>
          <p:nvGrpSpPr>
            <p:cNvPr id="14359" name="Group 23"/>
            <p:cNvGrpSpPr>
              <a:grpSpLocks/>
            </p:cNvGrpSpPr>
            <p:nvPr/>
          </p:nvGrpSpPr>
          <p:grpSpPr bwMode="auto">
            <a:xfrm>
              <a:off x="1824" y="1536"/>
              <a:ext cx="816" cy="288"/>
              <a:chOff x="1968" y="1344"/>
              <a:chExt cx="816" cy="240"/>
            </a:xfrm>
          </p:grpSpPr>
          <p:sp>
            <p:nvSpPr>
              <p:cNvPr id="14360" name="AutoShape 24"/>
              <p:cNvSpPr>
                <a:spLocks noChangeArrowheads="1"/>
              </p:cNvSpPr>
              <p:nvPr/>
            </p:nvSpPr>
            <p:spPr bwMode="auto">
              <a:xfrm>
                <a:off x="1968" y="1344"/>
                <a:ext cx="816" cy="240"/>
              </a:xfrm>
              <a:prstGeom prst="flowChartMagneticDisk">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61" name="Text Box 25"/>
              <p:cNvSpPr txBox="1">
                <a:spLocks noChangeArrowheads="1"/>
              </p:cNvSpPr>
              <p:nvPr/>
            </p:nvSpPr>
            <p:spPr bwMode="auto">
              <a:xfrm>
                <a:off x="2064" y="1392"/>
                <a:ext cx="624" cy="1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浸        出</a:t>
                </a:r>
              </a:p>
            </p:txBody>
          </p:sp>
        </p:grpSp>
        <p:sp>
          <p:nvSpPr>
            <p:cNvPr id="14362" name="Line 26"/>
            <p:cNvSpPr>
              <a:spLocks noChangeShapeType="1"/>
            </p:cNvSpPr>
            <p:nvPr/>
          </p:nvSpPr>
          <p:spPr bwMode="auto">
            <a:xfrm>
              <a:off x="2208" y="1440"/>
              <a:ext cx="0" cy="192"/>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363" name="Group 27"/>
          <p:cNvGrpSpPr>
            <a:grpSpLocks/>
          </p:cNvGrpSpPr>
          <p:nvPr/>
        </p:nvGrpSpPr>
        <p:grpSpPr bwMode="auto">
          <a:xfrm>
            <a:off x="3505200" y="2819400"/>
            <a:ext cx="1752600" cy="381000"/>
            <a:chOff x="2208" y="1776"/>
            <a:chExt cx="1104" cy="240"/>
          </a:xfrm>
        </p:grpSpPr>
        <p:sp>
          <p:nvSpPr>
            <p:cNvPr id="14364" name="Line 28"/>
            <p:cNvSpPr>
              <a:spLocks noChangeShapeType="1"/>
            </p:cNvSpPr>
            <p:nvPr/>
          </p:nvSpPr>
          <p:spPr bwMode="auto">
            <a:xfrm flipH="1">
              <a:off x="2208" y="1920"/>
              <a:ext cx="864"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65" name="Text Box 29"/>
            <p:cNvSpPr txBox="1">
              <a:spLocks noChangeArrowheads="1"/>
            </p:cNvSpPr>
            <p:nvPr/>
          </p:nvSpPr>
          <p:spPr bwMode="auto">
            <a:xfrm>
              <a:off x="3072" y="1776"/>
              <a:ext cx="240"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水</a:t>
              </a:r>
            </a:p>
          </p:txBody>
        </p:sp>
        <p:sp>
          <p:nvSpPr>
            <p:cNvPr id="14366" name="Line 30"/>
            <p:cNvSpPr>
              <a:spLocks noChangeShapeType="1"/>
            </p:cNvSpPr>
            <p:nvPr/>
          </p:nvSpPr>
          <p:spPr bwMode="auto">
            <a:xfrm>
              <a:off x="2208" y="1824"/>
              <a:ext cx="0" cy="192"/>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367" name="Group 31"/>
          <p:cNvGrpSpPr>
            <a:grpSpLocks/>
          </p:cNvGrpSpPr>
          <p:nvPr/>
        </p:nvGrpSpPr>
        <p:grpSpPr bwMode="auto">
          <a:xfrm>
            <a:off x="6019800" y="3505200"/>
            <a:ext cx="1371600" cy="546100"/>
            <a:chOff x="3792" y="2208"/>
            <a:chExt cx="864" cy="344"/>
          </a:xfrm>
        </p:grpSpPr>
        <p:grpSp>
          <p:nvGrpSpPr>
            <p:cNvPr id="14368" name="Group 32"/>
            <p:cNvGrpSpPr>
              <a:grpSpLocks/>
            </p:cNvGrpSpPr>
            <p:nvPr/>
          </p:nvGrpSpPr>
          <p:grpSpPr bwMode="auto">
            <a:xfrm>
              <a:off x="4032" y="2208"/>
              <a:ext cx="624" cy="344"/>
              <a:chOff x="4032" y="2208"/>
              <a:chExt cx="624" cy="344"/>
            </a:xfrm>
          </p:grpSpPr>
          <p:sp>
            <p:nvSpPr>
              <p:cNvPr id="14369" name="Line 33"/>
              <p:cNvSpPr>
                <a:spLocks noChangeShapeType="1"/>
              </p:cNvSpPr>
              <p:nvPr/>
            </p:nvSpPr>
            <p:spPr bwMode="auto">
              <a:xfrm>
                <a:off x="4320" y="2208"/>
                <a:ext cx="0" cy="144"/>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70" name="Text Box 34"/>
              <p:cNvSpPr txBox="1">
                <a:spLocks noChangeArrowheads="1"/>
              </p:cNvSpPr>
              <p:nvPr/>
            </p:nvSpPr>
            <p:spPr bwMode="auto">
              <a:xfrm>
                <a:off x="4032" y="2352"/>
                <a:ext cx="624"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伯胺萃取</a:t>
                </a:r>
              </a:p>
            </p:txBody>
          </p:sp>
        </p:grpSp>
        <p:sp>
          <p:nvSpPr>
            <p:cNvPr id="14371" name="Line 35"/>
            <p:cNvSpPr>
              <a:spLocks noChangeShapeType="1"/>
            </p:cNvSpPr>
            <p:nvPr/>
          </p:nvSpPr>
          <p:spPr bwMode="auto">
            <a:xfrm>
              <a:off x="3792" y="2208"/>
              <a:ext cx="528"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4372" name="AutoShape 36"/>
          <p:cNvSpPr>
            <a:spLocks noChangeArrowheads="1"/>
          </p:cNvSpPr>
          <p:nvPr/>
        </p:nvSpPr>
        <p:spPr bwMode="auto">
          <a:xfrm>
            <a:off x="5181600" y="3352800"/>
            <a:ext cx="990600" cy="304800"/>
          </a:xfrm>
          <a:prstGeom prst="flowChartMagneticDrum">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4373" name="Group 37"/>
          <p:cNvGrpSpPr>
            <a:grpSpLocks/>
          </p:cNvGrpSpPr>
          <p:nvPr/>
        </p:nvGrpSpPr>
        <p:grpSpPr bwMode="auto">
          <a:xfrm>
            <a:off x="1143000" y="3200400"/>
            <a:ext cx="4876800" cy="1295400"/>
            <a:chOff x="720" y="2016"/>
            <a:chExt cx="3072" cy="816"/>
          </a:xfrm>
        </p:grpSpPr>
        <p:grpSp>
          <p:nvGrpSpPr>
            <p:cNvPr id="14374" name="Group 38"/>
            <p:cNvGrpSpPr>
              <a:grpSpLocks/>
            </p:cNvGrpSpPr>
            <p:nvPr/>
          </p:nvGrpSpPr>
          <p:grpSpPr bwMode="auto">
            <a:xfrm>
              <a:off x="720" y="2016"/>
              <a:ext cx="3072" cy="432"/>
              <a:chOff x="720" y="2016"/>
              <a:chExt cx="3072" cy="432"/>
            </a:xfrm>
          </p:grpSpPr>
          <p:sp>
            <p:nvSpPr>
              <p:cNvPr id="14375" name="Line 39"/>
              <p:cNvSpPr>
                <a:spLocks noChangeShapeType="1"/>
              </p:cNvSpPr>
              <p:nvPr/>
            </p:nvSpPr>
            <p:spPr bwMode="auto">
              <a:xfrm>
                <a:off x="912" y="2016"/>
                <a:ext cx="1" cy="24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76" name="AutoShape 40"/>
              <p:cNvSpPr>
                <a:spLocks noChangeArrowheads="1"/>
              </p:cNvSpPr>
              <p:nvPr/>
            </p:nvSpPr>
            <p:spPr bwMode="auto">
              <a:xfrm>
                <a:off x="720" y="2160"/>
                <a:ext cx="384" cy="288"/>
              </a:xfrm>
              <a:prstGeom prst="flowChartManualOperation">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77" name="Line 41"/>
              <p:cNvSpPr>
                <a:spLocks noChangeShapeType="1"/>
              </p:cNvSpPr>
              <p:nvPr/>
            </p:nvSpPr>
            <p:spPr bwMode="auto">
              <a:xfrm>
                <a:off x="912" y="2016"/>
                <a:ext cx="2640" cy="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78" name="Text Box 42"/>
              <p:cNvSpPr txBox="1">
                <a:spLocks noChangeArrowheads="1"/>
              </p:cNvSpPr>
              <p:nvPr/>
            </p:nvSpPr>
            <p:spPr bwMode="auto">
              <a:xfrm>
                <a:off x="816" y="2208"/>
                <a:ext cx="240"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渣</a:t>
                </a:r>
              </a:p>
            </p:txBody>
          </p:sp>
          <p:sp>
            <p:nvSpPr>
              <p:cNvPr id="14379" name="Line 43"/>
              <p:cNvSpPr>
                <a:spLocks noChangeShapeType="1"/>
              </p:cNvSpPr>
              <p:nvPr/>
            </p:nvSpPr>
            <p:spPr bwMode="auto">
              <a:xfrm>
                <a:off x="3552" y="2016"/>
                <a:ext cx="1" cy="96"/>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80" name="Text Box 44"/>
              <p:cNvSpPr txBox="1">
                <a:spLocks noChangeArrowheads="1"/>
              </p:cNvSpPr>
              <p:nvPr/>
            </p:nvSpPr>
            <p:spPr bwMode="auto">
              <a:xfrm>
                <a:off x="3360" y="2112"/>
                <a:ext cx="432"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清液</a:t>
                </a:r>
              </a:p>
            </p:txBody>
          </p:sp>
          <p:sp>
            <p:nvSpPr>
              <p:cNvPr id="14381" name="Line 45"/>
              <p:cNvSpPr>
                <a:spLocks noChangeShapeType="1"/>
              </p:cNvSpPr>
              <p:nvPr/>
            </p:nvSpPr>
            <p:spPr bwMode="auto">
              <a:xfrm>
                <a:off x="2208" y="2208"/>
                <a:ext cx="1056" cy="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4382" name="Line 46"/>
            <p:cNvSpPr>
              <a:spLocks noChangeShapeType="1"/>
            </p:cNvSpPr>
            <p:nvPr/>
          </p:nvSpPr>
          <p:spPr bwMode="auto">
            <a:xfrm>
              <a:off x="2208" y="2208"/>
              <a:ext cx="0" cy="96"/>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4383" name="Group 47"/>
            <p:cNvGrpSpPr>
              <a:grpSpLocks/>
            </p:cNvGrpSpPr>
            <p:nvPr/>
          </p:nvGrpSpPr>
          <p:grpSpPr bwMode="auto">
            <a:xfrm>
              <a:off x="1824" y="2304"/>
              <a:ext cx="816" cy="248"/>
              <a:chOff x="1968" y="1344"/>
              <a:chExt cx="816" cy="248"/>
            </a:xfrm>
          </p:grpSpPr>
          <p:sp>
            <p:nvSpPr>
              <p:cNvPr id="14384" name="AutoShape 48"/>
              <p:cNvSpPr>
                <a:spLocks noChangeArrowheads="1"/>
              </p:cNvSpPr>
              <p:nvPr/>
            </p:nvSpPr>
            <p:spPr bwMode="auto">
              <a:xfrm>
                <a:off x="1968" y="1344"/>
                <a:ext cx="816" cy="240"/>
              </a:xfrm>
              <a:prstGeom prst="flowChartMagneticDisk">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85" name="Text Box 49"/>
              <p:cNvSpPr txBox="1">
                <a:spLocks noChangeArrowheads="1"/>
              </p:cNvSpPr>
              <p:nvPr/>
            </p:nvSpPr>
            <p:spPr bwMode="auto">
              <a:xfrm>
                <a:off x="2064" y="1392"/>
                <a:ext cx="624"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复盐沉淀</a:t>
                </a:r>
              </a:p>
            </p:txBody>
          </p:sp>
        </p:grpSp>
        <p:sp>
          <p:nvSpPr>
            <p:cNvPr id="14386" name="Line 50"/>
            <p:cNvSpPr>
              <a:spLocks noChangeShapeType="1"/>
            </p:cNvSpPr>
            <p:nvPr/>
          </p:nvSpPr>
          <p:spPr bwMode="auto">
            <a:xfrm>
              <a:off x="3312" y="2496"/>
              <a:ext cx="0" cy="96"/>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87" name="Line 51"/>
            <p:cNvSpPr>
              <a:spLocks noChangeShapeType="1"/>
            </p:cNvSpPr>
            <p:nvPr/>
          </p:nvSpPr>
          <p:spPr bwMode="auto">
            <a:xfrm>
              <a:off x="2640" y="2496"/>
              <a:ext cx="672"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88" name="AutoShape 52"/>
            <p:cNvSpPr>
              <a:spLocks noChangeArrowheads="1"/>
            </p:cNvSpPr>
            <p:nvPr/>
          </p:nvSpPr>
          <p:spPr bwMode="auto">
            <a:xfrm>
              <a:off x="2976" y="2592"/>
              <a:ext cx="624" cy="240"/>
            </a:xfrm>
            <a:prstGeom prst="flowChartMerge">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89" name="Text Box 53"/>
            <p:cNvSpPr txBox="1">
              <a:spLocks noChangeArrowheads="1"/>
            </p:cNvSpPr>
            <p:nvPr/>
          </p:nvSpPr>
          <p:spPr bwMode="auto">
            <a:xfrm>
              <a:off x="3120" y="2592"/>
              <a:ext cx="384"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滤液</a:t>
              </a:r>
            </a:p>
          </p:txBody>
        </p:sp>
      </p:grpSp>
      <p:sp>
        <p:nvSpPr>
          <p:cNvPr id="14390" name="Line 54"/>
          <p:cNvSpPr>
            <a:spLocks noChangeShapeType="1"/>
          </p:cNvSpPr>
          <p:nvPr/>
        </p:nvSpPr>
        <p:spPr bwMode="auto">
          <a:xfrm>
            <a:off x="3505200" y="4038600"/>
            <a:ext cx="0" cy="1524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4391" name="Group 55"/>
          <p:cNvGrpSpPr>
            <a:grpSpLocks/>
          </p:cNvGrpSpPr>
          <p:nvPr/>
        </p:nvGrpSpPr>
        <p:grpSpPr bwMode="auto">
          <a:xfrm>
            <a:off x="2895600" y="4191000"/>
            <a:ext cx="1295400" cy="609600"/>
            <a:chOff x="1824" y="2640"/>
            <a:chExt cx="816" cy="384"/>
          </a:xfrm>
        </p:grpSpPr>
        <p:grpSp>
          <p:nvGrpSpPr>
            <p:cNvPr id="14392" name="Group 56"/>
            <p:cNvGrpSpPr>
              <a:grpSpLocks/>
            </p:cNvGrpSpPr>
            <p:nvPr/>
          </p:nvGrpSpPr>
          <p:grpSpPr bwMode="auto">
            <a:xfrm>
              <a:off x="1824" y="2640"/>
              <a:ext cx="816" cy="248"/>
              <a:chOff x="1968" y="1344"/>
              <a:chExt cx="816" cy="248"/>
            </a:xfrm>
          </p:grpSpPr>
          <p:sp>
            <p:nvSpPr>
              <p:cNvPr id="14393" name="AutoShape 57"/>
              <p:cNvSpPr>
                <a:spLocks noChangeArrowheads="1"/>
              </p:cNvSpPr>
              <p:nvPr/>
            </p:nvSpPr>
            <p:spPr bwMode="auto">
              <a:xfrm>
                <a:off x="1968" y="1344"/>
                <a:ext cx="816" cy="240"/>
              </a:xfrm>
              <a:prstGeom prst="flowChartMagneticDisk">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94" name="Text Box 58"/>
              <p:cNvSpPr txBox="1">
                <a:spLocks noChangeArrowheads="1"/>
              </p:cNvSpPr>
              <p:nvPr/>
            </p:nvSpPr>
            <p:spPr bwMode="auto">
              <a:xfrm>
                <a:off x="2064" y="1392"/>
                <a:ext cx="624"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复        盐</a:t>
                </a:r>
              </a:p>
            </p:txBody>
          </p:sp>
        </p:grpSp>
        <p:sp>
          <p:nvSpPr>
            <p:cNvPr id="14395" name="Line 59"/>
            <p:cNvSpPr>
              <a:spLocks noChangeShapeType="1"/>
            </p:cNvSpPr>
            <p:nvPr/>
          </p:nvSpPr>
          <p:spPr bwMode="auto">
            <a:xfrm>
              <a:off x="2208" y="2880"/>
              <a:ext cx="0" cy="144"/>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396" name="Group 60"/>
          <p:cNvGrpSpPr>
            <a:grpSpLocks/>
          </p:cNvGrpSpPr>
          <p:nvPr/>
        </p:nvGrpSpPr>
        <p:grpSpPr bwMode="auto">
          <a:xfrm>
            <a:off x="838200" y="4800600"/>
            <a:ext cx="6553200" cy="1371600"/>
            <a:chOff x="528" y="3024"/>
            <a:chExt cx="4128" cy="864"/>
          </a:xfrm>
        </p:grpSpPr>
        <p:sp>
          <p:nvSpPr>
            <p:cNvPr id="14397" name="Line 61"/>
            <p:cNvSpPr>
              <a:spLocks noChangeShapeType="1"/>
            </p:cNvSpPr>
            <p:nvPr/>
          </p:nvSpPr>
          <p:spPr bwMode="auto">
            <a:xfrm>
              <a:off x="1248" y="3024"/>
              <a:ext cx="312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98" name="Line 62"/>
            <p:cNvSpPr>
              <a:spLocks noChangeShapeType="1"/>
            </p:cNvSpPr>
            <p:nvPr/>
          </p:nvSpPr>
          <p:spPr bwMode="auto">
            <a:xfrm>
              <a:off x="4368" y="3024"/>
              <a:ext cx="0" cy="192"/>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99" name="AutoShape 63"/>
            <p:cNvSpPr>
              <a:spLocks noChangeArrowheads="1"/>
            </p:cNvSpPr>
            <p:nvPr/>
          </p:nvSpPr>
          <p:spPr bwMode="auto">
            <a:xfrm>
              <a:off x="4032" y="3216"/>
              <a:ext cx="624" cy="240"/>
            </a:xfrm>
            <a:prstGeom prst="flowChartMerge">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00" name="Text Box 64"/>
            <p:cNvSpPr txBox="1">
              <a:spLocks noChangeArrowheads="1"/>
            </p:cNvSpPr>
            <p:nvPr/>
          </p:nvSpPr>
          <p:spPr bwMode="auto">
            <a:xfrm>
              <a:off x="4176" y="3216"/>
              <a:ext cx="384"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滤液</a:t>
              </a:r>
            </a:p>
          </p:txBody>
        </p:sp>
        <p:sp>
          <p:nvSpPr>
            <p:cNvPr id="14401" name="Line 65"/>
            <p:cNvSpPr>
              <a:spLocks noChangeShapeType="1"/>
            </p:cNvSpPr>
            <p:nvPr/>
          </p:nvSpPr>
          <p:spPr bwMode="auto">
            <a:xfrm>
              <a:off x="1248" y="3024"/>
              <a:ext cx="0" cy="144"/>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402" name="Text Box 66"/>
            <p:cNvSpPr txBox="1">
              <a:spLocks noChangeArrowheads="1"/>
            </p:cNvSpPr>
            <p:nvPr/>
          </p:nvSpPr>
          <p:spPr bwMode="auto">
            <a:xfrm>
              <a:off x="816" y="3120"/>
              <a:ext cx="864"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稀土氢氧化物</a:t>
              </a:r>
            </a:p>
          </p:txBody>
        </p:sp>
        <p:sp>
          <p:nvSpPr>
            <p:cNvPr id="14403" name="Line 67"/>
            <p:cNvSpPr>
              <a:spLocks noChangeShapeType="1"/>
            </p:cNvSpPr>
            <p:nvPr/>
          </p:nvSpPr>
          <p:spPr bwMode="auto">
            <a:xfrm>
              <a:off x="1248" y="3312"/>
              <a:ext cx="0" cy="96"/>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404" name="Line 68"/>
            <p:cNvSpPr>
              <a:spLocks noChangeShapeType="1"/>
            </p:cNvSpPr>
            <p:nvPr/>
          </p:nvSpPr>
          <p:spPr bwMode="auto">
            <a:xfrm flipH="1">
              <a:off x="1248" y="3072"/>
              <a:ext cx="96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405" name="Text Box 69"/>
            <p:cNvSpPr txBox="1">
              <a:spLocks noChangeArrowheads="1"/>
            </p:cNvSpPr>
            <p:nvPr/>
          </p:nvSpPr>
          <p:spPr bwMode="auto">
            <a:xfrm>
              <a:off x="2208" y="3072"/>
              <a:ext cx="864"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氢氧化钠溶液</a:t>
              </a:r>
            </a:p>
          </p:txBody>
        </p:sp>
        <p:sp>
          <p:nvSpPr>
            <p:cNvPr id="14406" name="Text Box 70"/>
            <p:cNvSpPr txBox="1">
              <a:spLocks noChangeArrowheads="1"/>
            </p:cNvSpPr>
            <p:nvPr/>
          </p:nvSpPr>
          <p:spPr bwMode="auto">
            <a:xfrm>
              <a:off x="960" y="3400"/>
              <a:ext cx="576"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优先溶解</a:t>
              </a:r>
            </a:p>
          </p:txBody>
        </p:sp>
        <p:sp>
          <p:nvSpPr>
            <p:cNvPr id="14407" name="Text Box 71"/>
            <p:cNvSpPr txBox="1">
              <a:spLocks noChangeArrowheads="1"/>
            </p:cNvSpPr>
            <p:nvPr/>
          </p:nvSpPr>
          <p:spPr bwMode="auto">
            <a:xfrm>
              <a:off x="528" y="3688"/>
              <a:ext cx="720"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稀土氯化物</a:t>
              </a:r>
            </a:p>
          </p:txBody>
        </p:sp>
        <p:sp>
          <p:nvSpPr>
            <p:cNvPr id="14408" name="Line 72"/>
            <p:cNvSpPr>
              <a:spLocks noChangeShapeType="1"/>
            </p:cNvSpPr>
            <p:nvPr/>
          </p:nvSpPr>
          <p:spPr bwMode="auto">
            <a:xfrm>
              <a:off x="816" y="3504"/>
              <a:ext cx="144"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409" name="Line 73"/>
            <p:cNvSpPr>
              <a:spLocks noChangeShapeType="1"/>
            </p:cNvSpPr>
            <p:nvPr/>
          </p:nvSpPr>
          <p:spPr bwMode="auto">
            <a:xfrm>
              <a:off x="816" y="3504"/>
              <a:ext cx="0" cy="192"/>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410" name="Line 74"/>
            <p:cNvSpPr>
              <a:spLocks noChangeShapeType="1"/>
            </p:cNvSpPr>
            <p:nvPr/>
          </p:nvSpPr>
          <p:spPr bwMode="auto">
            <a:xfrm>
              <a:off x="1536" y="3504"/>
              <a:ext cx="1056"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411" name="Text Box 75"/>
            <p:cNvSpPr txBox="1">
              <a:spLocks noChangeArrowheads="1"/>
            </p:cNvSpPr>
            <p:nvPr/>
          </p:nvSpPr>
          <p:spPr bwMode="auto">
            <a:xfrm>
              <a:off x="2112" y="3688"/>
              <a:ext cx="960" cy="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铁、钍氢氧化物</a:t>
              </a:r>
            </a:p>
          </p:txBody>
        </p:sp>
        <p:sp>
          <p:nvSpPr>
            <p:cNvPr id="14412" name="Line 76"/>
            <p:cNvSpPr>
              <a:spLocks noChangeShapeType="1"/>
            </p:cNvSpPr>
            <p:nvPr/>
          </p:nvSpPr>
          <p:spPr bwMode="auto">
            <a:xfrm>
              <a:off x="2592" y="3504"/>
              <a:ext cx="0" cy="192"/>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Text Box 9"/>
          <p:cNvSpPr txBox="1">
            <a:spLocks noChangeArrowheads="1"/>
          </p:cNvSpPr>
          <p:nvPr/>
        </p:nvSpPr>
        <p:spPr bwMode="auto">
          <a:xfrm>
            <a:off x="533400" y="990600"/>
            <a:ext cx="8093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smtClean="0">
                <a:latin typeface="黑体" pitchFamily="2" charset="-122"/>
                <a:ea typeface="黑体" pitchFamily="2" charset="-122"/>
              </a:rPr>
              <a:t>1.1  </a:t>
            </a:r>
            <a:r>
              <a:rPr lang="zh-CN" altLang="en-US" sz="2800" b="1" dirty="0">
                <a:latin typeface="黑体" pitchFamily="2" charset="-122"/>
                <a:ea typeface="黑体" pitchFamily="2" charset="-122"/>
              </a:rPr>
              <a:t>基本性质概述</a:t>
            </a:r>
          </a:p>
        </p:txBody>
      </p:sp>
      <p:grpSp>
        <p:nvGrpSpPr>
          <p:cNvPr id="9226" name="Group 10"/>
          <p:cNvGrpSpPr>
            <a:grpSpLocks/>
          </p:cNvGrpSpPr>
          <p:nvPr/>
        </p:nvGrpSpPr>
        <p:grpSpPr bwMode="auto">
          <a:xfrm>
            <a:off x="609600" y="1965325"/>
            <a:ext cx="8001000" cy="2911475"/>
            <a:chOff x="384" y="864"/>
            <a:chExt cx="5040" cy="1834"/>
          </a:xfrm>
        </p:grpSpPr>
        <p:sp>
          <p:nvSpPr>
            <p:cNvPr id="9227" name="Text Box 11"/>
            <p:cNvSpPr txBox="1">
              <a:spLocks noChangeArrowheads="1"/>
            </p:cNvSpPr>
            <p:nvPr/>
          </p:nvSpPr>
          <p:spPr bwMode="auto">
            <a:xfrm>
              <a:off x="432" y="864"/>
              <a:ext cx="16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a:solidFill>
                    <a:srgbClr val="FF0000"/>
                  </a:solidFill>
                  <a:latin typeface="黑体" pitchFamily="2" charset="-122"/>
                  <a:ea typeface="黑体" pitchFamily="2" charset="-122"/>
                </a:rPr>
                <a:t>1.</a:t>
              </a:r>
              <a:r>
                <a:rPr lang="zh-CN" altLang="en-US" sz="2000">
                  <a:solidFill>
                    <a:srgbClr val="0000FF"/>
                  </a:solidFill>
                  <a:latin typeface="黑体" pitchFamily="2" charset="-122"/>
                  <a:ea typeface="黑体" pitchFamily="2" charset="-122"/>
                </a:rPr>
                <a:t> </a:t>
              </a:r>
              <a:r>
                <a:rPr lang="zh-CN" altLang="en-US" sz="2000" b="1">
                  <a:solidFill>
                    <a:srgbClr val="0000FF"/>
                  </a:solidFill>
                  <a:latin typeface="黑体" pitchFamily="2" charset="-122"/>
                  <a:ea typeface="黑体" pitchFamily="2" charset="-122"/>
                </a:rPr>
                <a:t>镧系元素的分组</a:t>
              </a:r>
              <a:endParaRPr lang="en-US" altLang="zh-CN" sz="2000" b="1">
                <a:solidFill>
                  <a:srgbClr val="0000FF"/>
                </a:solidFill>
                <a:latin typeface="黑体" pitchFamily="2" charset="-122"/>
                <a:ea typeface="黑体" pitchFamily="2" charset="-122"/>
              </a:endParaRPr>
            </a:p>
          </p:txBody>
        </p:sp>
        <p:sp>
          <p:nvSpPr>
            <p:cNvPr id="9228" name="AutoShape 12"/>
            <p:cNvSpPr>
              <a:spLocks/>
            </p:cNvSpPr>
            <p:nvPr/>
          </p:nvSpPr>
          <p:spPr bwMode="auto">
            <a:xfrm rot="-5400000">
              <a:off x="1704" y="696"/>
              <a:ext cx="48" cy="2304"/>
            </a:xfrm>
            <a:prstGeom prst="leftBracket">
              <a:avLst>
                <a:gd name="adj" fmla="val 400000"/>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9" name="AutoShape 13"/>
            <p:cNvSpPr>
              <a:spLocks/>
            </p:cNvSpPr>
            <p:nvPr/>
          </p:nvSpPr>
          <p:spPr bwMode="auto">
            <a:xfrm rot="-5400000">
              <a:off x="4032" y="720"/>
              <a:ext cx="48" cy="2256"/>
            </a:xfrm>
            <a:prstGeom prst="leftBracket">
              <a:avLst>
                <a:gd name="adj" fmla="val 391667"/>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30" name="Rectangle 14"/>
            <p:cNvSpPr>
              <a:spLocks noChangeArrowheads="1"/>
            </p:cNvSpPr>
            <p:nvPr/>
          </p:nvSpPr>
          <p:spPr bwMode="auto">
            <a:xfrm>
              <a:off x="1440" y="1968"/>
              <a:ext cx="31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kumimoji="1" lang="zh-CN" altLang="en-US" sz="2000" b="1">
                  <a:solidFill>
                    <a:srgbClr val="FF00FF"/>
                  </a:solidFill>
                </a:rPr>
                <a:t>轻稀土组</a:t>
              </a:r>
              <a:r>
                <a:rPr kumimoji="1" lang="zh-CN" altLang="en-US" sz="2000" b="1"/>
                <a:t>                                      </a:t>
              </a:r>
              <a:r>
                <a:rPr kumimoji="1" lang="zh-CN" altLang="en-US" sz="2000" b="1">
                  <a:solidFill>
                    <a:srgbClr val="996633"/>
                  </a:solidFill>
                </a:rPr>
                <a:t>重稀土组</a:t>
              </a:r>
            </a:p>
          </p:txBody>
        </p:sp>
        <p:sp>
          <p:nvSpPr>
            <p:cNvPr id="9231" name="AutoShape 15"/>
            <p:cNvSpPr>
              <a:spLocks/>
            </p:cNvSpPr>
            <p:nvPr/>
          </p:nvSpPr>
          <p:spPr bwMode="auto">
            <a:xfrm rot="-5400000">
              <a:off x="1392" y="1584"/>
              <a:ext cx="96" cy="1536"/>
            </a:xfrm>
            <a:prstGeom prst="leftBracket">
              <a:avLst>
                <a:gd name="adj" fmla="val 133333"/>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32" name="AutoShape 16"/>
            <p:cNvSpPr>
              <a:spLocks/>
            </p:cNvSpPr>
            <p:nvPr/>
          </p:nvSpPr>
          <p:spPr bwMode="auto">
            <a:xfrm rot="-5400000">
              <a:off x="3096" y="1800"/>
              <a:ext cx="96" cy="1104"/>
            </a:xfrm>
            <a:prstGeom prst="leftBracket">
              <a:avLst>
                <a:gd name="adj" fmla="val 95833"/>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33" name="AutoShape 17"/>
            <p:cNvSpPr>
              <a:spLocks/>
            </p:cNvSpPr>
            <p:nvPr/>
          </p:nvSpPr>
          <p:spPr bwMode="auto">
            <a:xfrm rot="-5400000">
              <a:off x="4584" y="1752"/>
              <a:ext cx="48" cy="1248"/>
            </a:xfrm>
            <a:prstGeom prst="leftBracket">
              <a:avLst>
                <a:gd name="adj" fmla="val 216667"/>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34" name="Rectangle 18"/>
            <p:cNvSpPr>
              <a:spLocks noChangeArrowheads="1"/>
            </p:cNvSpPr>
            <p:nvPr/>
          </p:nvSpPr>
          <p:spPr bwMode="auto">
            <a:xfrm>
              <a:off x="1200" y="2448"/>
              <a:ext cx="38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solidFill>
                    <a:srgbClr val="0000FF"/>
                  </a:solidFill>
                </a:rPr>
                <a:t>轻稀土组</a:t>
              </a:r>
              <a:r>
                <a:rPr kumimoji="1" lang="zh-CN" altLang="en-US" sz="2000" b="1"/>
                <a:t>                      中稀土组                    </a:t>
              </a:r>
              <a:r>
                <a:rPr kumimoji="1" lang="zh-CN" altLang="en-US" sz="2000" b="1">
                  <a:solidFill>
                    <a:schemeClr val="hlink"/>
                  </a:solidFill>
                </a:rPr>
                <a:t>重稀土组</a:t>
              </a:r>
            </a:p>
          </p:txBody>
        </p:sp>
        <p:sp>
          <p:nvSpPr>
            <p:cNvPr id="9235" name="Rectangle 19"/>
            <p:cNvSpPr>
              <a:spLocks noChangeArrowheads="1"/>
            </p:cNvSpPr>
            <p:nvPr/>
          </p:nvSpPr>
          <p:spPr bwMode="auto">
            <a:xfrm>
              <a:off x="384" y="1248"/>
              <a:ext cx="50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ctr" hangingPunct="0">
                <a:lnSpc>
                  <a:spcPct val="120000"/>
                </a:lnSpc>
              </a:pPr>
              <a:r>
                <a:rPr kumimoji="1" lang="en-US" altLang="zh-CN" sz="2000" b="1" baseline="30000"/>
                <a:t>57</a:t>
              </a:r>
              <a:r>
                <a:rPr kumimoji="1" lang="en-US" altLang="zh-CN" sz="2000" b="1"/>
                <a:t>La</a:t>
              </a:r>
              <a:r>
                <a:rPr kumimoji="1" lang="en-US" altLang="zh-CN" sz="2000" b="1" baseline="30000"/>
                <a:t>58</a:t>
              </a:r>
              <a:r>
                <a:rPr kumimoji="1" lang="en-US" altLang="zh-CN" sz="2000" b="1"/>
                <a:t>Ce</a:t>
              </a:r>
              <a:r>
                <a:rPr kumimoji="1" lang="en-US" altLang="zh-CN" sz="2000" b="1" baseline="30000"/>
                <a:t>59</a:t>
              </a:r>
              <a:r>
                <a:rPr kumimoji="1" lang="en-US" altLang="zh-CN" sz="2000" b="1"/>
                <a:t>Pr</a:t>
              </a:r>
              <a:r>
                <a:rPr kumimoji="1" lang="en-US" altLang="zh-CN" sz="2000" b="1" baseline="30000"/>
                <a:t>60</a:t>
              </a:r>
              <a:r>
                <a:rPr kumimoji="1" lang="en-US" altLang="zh-CN" sz="2000" b="1"/>
                <a:t>Nd </a:t>
              </a:r>
              <a:r>
                <a:rPr kumimoji="1" lang="en-US" altLang="zh-CN" sz="2000" b="1" baseline="30000"/>
                <a:t>61</a:t>
              </a:r>
              <a:r>
                <a:rPr kumimoji="1" lang="en-US" altLang="zh-CN" sz="2000" b="1"/>
                <a:t>Pm </a:t>
              </a:r>
              <a:r>
                <a:rPr kumimoji="1" lang="en-US" altLang="zh-CN" sz="2000" b="1" baseline="30000"/>
                <a:t>62</a:t>
              </a:r>
              <a:r>
                <a:rPr kumimoji="1" lang="en-US" altLang="zh-CN" sz="2000" b="1"/>
                <a:t>Sm </a:t>
              </a:r>
              <a:r>
                <a:rPr kumimoji="1" lang="en-US" altLang="zh-CN" sz="2000" b="1" baseline="30000"/>
                <a:t>63</a:t>
              </a:r>
              <a:r>
                <a:rPr kumimoji="1" lang="en-US" altLang="zh-CN" sz="2000" b="1"/>
                <a:t>Eu </a:t>
              </a:r>
              <a:r>
                <a:rPr kumimoji="1" lang="en-US" altLang="zh-CN" sz="2000" b="1" baseline="30000"/>
                <a:t>64</a:t>
              </a:r>
              <a:r>
                <a:rPr kumimoji="1" lang="en-US" altLang="zh-CN" sz="2000" b="1"/>
                <a:t>Gd </a:t>
              </a:r>
              <a:r>
                <a:rPr kumimoji="1" lang="en-US" altLang="zh-CN" sz="2000" b="1" baseline="30000"/>
                <a:t>65</a:t>
              </a:r>
              <a:r>
                <a:rPr kumimoji="1" lang="en-US" altLang="zh-CN" sz="2000" b="1"/>
                <a:t>Tb </a:t>
              </a:r>
              <a:r>
                <a:rPr kumimoji="1" lang="en-US" altLang="zh-CN" sz="2000" b="1" baseline="30000"/>
                <a:t>66</a:t>
              </a:r>
              <a:r>
                <a:rPr kumimoji="1" lang="en-US" altLang="zh-CN" sz="2000" b="1"/>
                <a:t>Dy </a:t>
              </a:r>
              <a:r>
                <a:rPr kumimoji="1" lang="en-US" altLang="zh-CN" sz="2000" b="1" baseline="30000"/>
                <a:t>67</a:t>
              </a:r>
              <a:r>
                <a:rPr kumimoji="1" lang="en-US" altLang="zh-CN" sz="2000" b="1"/>
                <a:t>Ho</a:t>
              </a:r>
              <a:r>
                <a:rPr kumimoji="1" lang="en-US" altLang="zh-CN" sz="2000" b="1" baseline="30000"/>
                <a:t>68</a:t>
              </a:r>
              <a:r>
                <a:rPr kumimoji="1" lang="en-US" altLang="zh-CN" sz="2000" b="1"/>
                <a:t>Er</a:t>
              </a:r>
              <a:r>
                <a:rPr kumimoji="1" lang="en-US" altLang="zh-CN" sz="2000" b="1" baseline="30000"/>
                <a:t>69</a:t>
              </a:r>
              <a:r>
                <a:rPr kumimoji="1" lang="en-US" altLang="zh-CN" sz="2000" b="1"/>
                <a:t>Tm</a:t>
              </a:r>
              <a:r>
                <a:rPr kumimoji="1" lang="en-US" altLang="zh-CN" sz="2000" b="1" baseline="30000"/>
                <a:t>70</a:t>
              </a:r>
              <a:r>
                <a:rPr kumimoji="1" lang="en-US" altLang="zh-CN" sz="2000" b="1"/>
                <a:t>Yb</a:t>
              </a:r>
              <a:r>
                <a:rPr kumimoji="1" lang="en-US" altLang="zh-CN" sz="2000" b="1" baseline="30000"/>
                <a:t>71</a:t>
              </a:r>
              <a:r>
                <a:rPr kumimoji="1" lang="en-US" altLang="zh-CN" sz="2000" b="1"/>
                <a:t>Lu</a:t>
              </a:r>
            </a:p>
            <a:p>
              <a:pPr eaLnBrk="0" fontAlgn="ctr" hangingPunct="0">
                <a:lnSpc>
                  <a:spcPct val="120000"/>
                </a:lnSpc>
              </a:pPr>
              <a:r>
                <a:rPr kumimoji="1" lang="en-US" altLang="zh-CN" sz="2000" b="1"/>
                <a:t>   </a:t>
              </a:r>
              <a:r>
                <a:rPr kumimoji="1" lang="zh-CN" altLang="en-US" sz="2000" b="1"/>
                <a:t>镧   铈   镨   钕     钷     钐     铕     钆     铽     镝    钬   铒     铥    镱   镥</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762000" y="685800"/>
            <a:ext cx="655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t>②  </a:t>
            </a:r>
            <a:r>
              <a:rPr lang="zh-CN" altLang="en-US" sz="2000" b="1">
                <a:ea typeface="黑体" pitchFamily="2" charset="-122"/>
              </a:rPr>
              <a:t>分离提纯：</a:t>
            </a:r>
            <a:r>
              <a:rPr lang="zh-CN" altLang="en-US" sz="2000" b="1"/>
              <a:t>稀土与非稀土分离和稀土元素间相互分离</a:t>
            </a:r>
          </a:p>
        </p:txBody>
      </p:sp>
      <p:grpSp>
        <p:nvGrpSpPr>
          <p:cNvPr id="15364" name="Group 4"/>
          <p:cNvGrpSpPr>
            <a:grpSpLocks/>
          </p:cNvGrpSpPr>
          <p:nvPr/>
        </p:nvGrpSpPr>
        <p:grpSpPr bwMode="auto">
          <a:xfrm>
            <a:off x="1052513" y="1143000"/>
            <a:ext cx="6034087" cy="1997075"/>
            <a:chOff x="663" y="720"/>
            <a:chExt cx="3801" cy="1258"/>
          </a:xfrm>
        </p:grpSpPr>
        <p:sp>
          <p:nvSpPr>
            <p:cNvPr id="15365" name="Rectangle 5"/>
            <p:cNvSpPr>
              <a:spLocks noChangeArrowheads="1"/>
            </p:cNvSpPr>
            <p:nvPr/>
          </p:nvSpPr>
          <p:spPr bwMode="auto">
            <a:xfrm>
              <a:off x="672" y="720"/>
              <a:ext cx="37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t>硫酸复盐沉淀法：</a:t>
              </a:r>
            </a:p>
            <a:p>
              <a:pPr eaLnBrk="0" hangingPunct="0"/>
              <a:r>
                <a:rPr kumimoji="1" lang="zh-CN" altLang="en-US" sz="2000" b="1"/>
                <a:t>溶解度随原子序数的增大而增大，可分为三组：</a:t>
              </a:r>
            </a:p>
          </p:txBody>
        </p:sp>
        <p:sp>
          <p:nvSpPr>
            <p:cNvPr id="15366" name="Rectangle 6"/>
            <p:cNvSpPr>
              <a:spLocks noChangeArrowheads="1"/>
            </p:cNvSpPr>
            <p:nvPr/>
          </p:nvSpPr>
          <p:spPr bwMode="auto">
            <a:xfrm>
              <a:off x="672" y="1248"/>
              <a:ext cx="33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a:t>● 难溶性的铈组稀土元素：</a:t>
              </a:r>
              <a:r>
                <a:rPr kumimoji="1" lang="en-US" altLang="zh-CN" sz="2000" b="1"/>
                <a:t>La, Ce, Pr, Nd, Sm</a:t>
              </a:r>
            </a:p>
          </p:txBody>
        </p:sp>
        <p:sp>
          <p:nvSpPr>
            <p:cNvPr id="15367" name="Rectangle 7"/>
            <p:cNvSpPr>
              <a:spLocks noChangeArrowheads="1"/>
            </p:cNvSpPr>
            <p:nvPr/>
          </p:nvSpPr>
          <p:spPr bwMode="auto">
            <a:xfrm>
              <a:off x="672" y="1488"/>
              <a:ext cx="31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a:t>● 微溶性的铽组稀土元素：</a:t>
              </a:r>
              <a:r>
                <a:rPr kumimoji="1" lang="en-US" altLang="zh-CN" sz="2000" b="1"/>
                <a:t>Eu, Gd, Tb, Dy</a:t>
              </a:r>
            </a:p>
          </p:txBody>
        </p:sp>
        <p:sp>
          <p:nvSpPr>
            <p:cNvPr id="15368" name="Rectangle 8"/>
            <p:cNvSpPr>
              <a:spLocks noChangeArrowheads="1"/>
            </p:cNvSpPr>
            <p:nvPr/>
          </p:nvSpPr>
          <p:spPr bwMode="auto">
            <a:xfrm>
              <a:off x="663" y="1728"/>
              <a:ext cx="33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a:t>● 可溶性的钆组稀土元素：</a:t>
              </a:r>
              <a:r>
                <a:rPr kumimoji="1" lang="en-US" altLang="zh-CN" sz="2000" b="1"/>
                <a:t>Y, Ho, Tm, Yb, Lu</a:t>
              </a:r>
            </a:p>
          </p:txBody>
        </p:sp>
      </p:grpSp>
      <p:sp>
        <p:nvSpPr>
          <p:cNvPr id="15369" name="Text Box 9"/>
          <p:cNvSpPr txBox="1">
            <a:spLocks noChangeArrowheads="1"/>
          </p:cNvSpPr>
          <p:nvPr/>
        </p:nvSpPr>
        <p:spPr bwMode="auto">
          <a:xfrm>
            <a:off x="711200" y="3276600"/>
            <a:ext cx="508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kumimoji="1" lang="zh-CN" altLang="en-US" sz="2000" b="1"/>
              <a:t>③  </a:t>
            </a:r>
            <a:r>
              <a:rPr kumimoji="1" lang="zh-CN" altLang="en-US" sz="2000" b="1">
                <a:ea typeface="黑体" pitchFamily="2" charset="-122"/>
              </a:rPr>
              <a:t>制备金属</a:t>
            </a:r>
            <a:r>
              <a:rPr lang="zh-CN" altLang="en-US" sz="2000" b="1">
                <a:ea typeface="黑体" pitchFamily="2" charset="-122"/>
              </a:rPr>
              <a:t>：</a:t>
            </a:r>
            <a:r>
              <a:rPr lang="zh-CN" altLang="en-US" sz="2000" b="1"/>
              <a:t>熔盐电解法和金属热还原法</a:t>
            </a:r>
            <a:endParaRPr lang="en-US" altLang="zh-CN" sz="2000" b="1"/>
          </a:p>
        </p:txBody>
      </p:sp>
      <p:sp>
        <p:nvSpPr>
          <p:cNvPr id="15371" name="Rectangle 11"/>
          <p:cNvSpPr>
            <a:spLocks noChangeArrowheads="1"/>
          </p:cNvSpPr>
          <p:nvPr/>
        </p:nvSpPr>
        <p:spPr bwMode="auto">
          <a:xfrm>
            <a:off x="1038225" y="3810000"/>
            <a:ext cx="1781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a:t>● 熔盐电解法</a:t>
            </a:r>
          </a:p>
        </p:txBody>
      </p:sp>
      <p:graphicFrame>
        <p:nvGraphicFramePr>
          <p:cNvPr id="15372" name="Object 12"/>
          <p:cNvGraphicFramePr>
            <a:graphicFrameLocks noChangeAspect="1"/>
          </p:cNvGraphicFramePr>
          <p:nvPr/>
        </p:nvGraphicFramePr>
        <p:xfrm>
          <a:off x="1600200" y="4267200"/>
          <a:ext cx="4648200" cy="915988"/>
        </p:xfrm>
        <a:graphic>
          <a:graphicData uri="http://schemas.openxmlformats.org/presentationml/2006/ole">
            <mc:AlternateContent xmlns:mc="http://schemas.openxmlformats.org/markup-compatibility/2006">
              <mc:Choice xmlns:v="urn:schemas-microsoft-com:vml" Requires="v">
                <p:oleObj spid="_x0000_s15381" name="Equation" r:id="rId3" imgW="1955520" imgH="406080" progId="Equation.3">
                  <p:embed/>
                </p:oleObj>
              </mc:Choice>
              <mc:Fallback>
                <p:oleObj name="Equation" r:id="rId3" imgW="1955520" imgH="406080"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267200"/>
                        <a:ext cx="4648200" cy="91598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4" name="Rectangle 14"/>
          <p:cNvSpPr>
            <a:spLocks noChangeArrowheads="1"/>
          </p:cNvSpPr>
          <p:nvPr/>
        </p:nvSpPr>
        <p:spPr bwMode="auto">
          <a:xfrm>
            <a:off x="1065213" y="5105400"/>
            <a:ext cx="1525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a:t>● 热还原法</a:t>
            </a:r>
          </a:p>
        </p:txBody>
      </p:sp>
      <p:graphicFrame>
        <p:nvGraphicFramePr>
          <p:cNvPr id="15375" name="Object 15"/>
          <p:cNvGraphicFramePr>
            <a:graphicFrameLocks noChangeAspect="1"/>
          </p:cNvGraphicFramePr>
          <p:nvPr/>
        </p:nvGraphicFramePr>
        <p:xfrm>
          <a:off x="1447800" y="5486400"/>
          <a:ext cx="5791200" cy="930275"/>
        </p:xfrm>
        <a:graphic>
          <a:graphicData uri="http://schemas.openxmlformats.org/presentationml/2006/ole">
            <mc:AlternateContent xmlns:mc="http://schemas.openxmlformats.org/markup-compatibility/2006">
              <mc:Choice xmlns:v="urn:schemas-microsoft-com:vml" Requires="v">
                <p:oleObj spid="_x0000_s15382" name="Equation" r:id="rId5" imgW="2501640" imgH="419040" progId="Equation.3">
                  <p:embed/>
                </p:oleObj>
              </mc:Choice>
              <mc:Fallback>
                <p:oleObj name="Equation" r:id="rId5" imgW="2501640" imgH="41904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486400"/>
                        <a:ext cx="5791200" cy="9302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9"/>
                                        </p:tgtEl>
                                        <p:attrNameLst>
                                          <p:attrName>style.visibility</p:attrName>
                                        </p:attrNameLst>
                                      </p:cBhvr>
                                      <p:to>
                                        <p:strVal val="visible"/>
                                      </p:to>
                                    </p:set>
                                    <p:anim calcmode="lin" valueType="num">
                                      <p:cBhvr additive="base">
                                        <p:cTn id="19" dur="500" fill="hold"/>
                                        <p:tgtEl>
                                          <p:spTgt spid="15369"/>
                                        </p:tgtEl>
                                        <p:attrNameLst>
                                          <p:attrName>ppt_x</p:attrName>
                                        </p:attrNameLst>
                                      </p:cBhvr>
                                      <p:tavLst>
                                        <p:tav tm="0">
                                          <p:val>
                                            <p:strVal val="0-#ppt_w/2"/>
                                          </p:val>
                                        </p:tav>
                                        <p:tav tm="100000">
                                          <p:val>
                                            <p:strVal val="#ppt_x"/>
                                          </p:val>
                                        </p:tav>
                                      </p:tavLst>
                                    </p:anim>
                                    <p:anim calcmode="lin" valueType="num">
                                      <p:cBhvr additive="base">
                                        <p:cTn id="20" dur="500" fill="hold"/>
                                        <p:tgtEl>
                                          <p:spTgt spid="153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3"/>
          <p:cNvGrpSpPr>
            <a:grpSpLocks/>
          </p:cNvGrpSpPr>
          <p:nvPr/>
        </p:nvGrpSpPr>
        <p:grpSpPr bwMode="auto">
          <a:xfrm>
            <a:off x="533400" y="762000"/>
            <a:ext cx="7848600" cy="5181600"/>
            <a:chOff x="336" y="480"/>
            <a:chExt cx="4944" cy="3264"/>
          </a:xfrm>
        </p:grpSpPr>
        <p:sp>
          <p:nvSpPr>
            <p:cNvPr id="16390" name="Text Box 6"/>
            <p:cNvSpPr txBox="1">
              <a:spLocks noChangeArrowheads="1"/>
            </p:cNvSpPr>
            <p:nvPr/>
          </p:nvSpPr>
          <p:spPr bwMode="auto">
            <a:xfrm>
              <a:off x="336" y="519"/>
              <a:ext cx="134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3200" b="1" i="1">
                  <a:solidFill>
                    <a:srgbClr val="990000"/>
                  </a:solidFill>
                  <a:latin typeface="华文新魏" pitchFamily="2" charset="-122"/>
                  <a:ea typeface="华文新魏" pitchFamily="2" charset="-122"/>
                </a:rPr>
                <a:t>Question 4</a:t>
              </a:r>
            </a:p>
          </p:txBody>
        </p:sp>
        <p:pic>
          <p:nvPicPr>
            <p:cNvPr id="16391" name="Picture 7" descr="26.gif (3664 字节)"/>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8" y="480"/>
              <a:ext cx="3672" cy="7"/>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26.gif (3664 字节)"/>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6" y="3737"/>
              <a:ext cx="3672" cy="7"/>
            </a:xfrm>
            <a:prstGeom prst="rect">
              <a:avLst/>
            </a:prstGeom>
            <a:noFill/>
            <a:extLst>
              <a:ext uri="{909E8E84-426E-40DD-AFC4-6F175D3DCCD1}">
                <a14:hiddenFill xmlns:a14="http://schemas.microsoft.com/office/drawing/2010/main">
                  <a:solidFill>
                    <a:srgbClr val="FFFFFF"/>
                  </a:solidFill>
                </a14:hiddenFill>
              </a:ext>
            </a:extLst>
          </p:spPr>
        </p:pic>
      </p:grpSp>
      <p:sp>
        <p:nvSpPr>
          <p:cNvPr id="16393" name="Rectangle 9"/>
          <p:cNvSpPr>
            <a:spLocks noChangeArrowheads="1"/>
          </p:cNvSpPr>
          <p:nvPr/>
        </p:nvSpPr>
        <p:spPr bwMode="auto">
          <a:xfrm>
            <a:off x="3162300" y="914400"/>
            <a:ext cx="48323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200" b="1"/>
              <a:t>        </a:t>
            </a:r>
            <a:r>
              <a:rPr kumimoji="1" lang="zh-CN" altLang="en-US" sz="2000" b="1">
                <a:solidFill>
                  <a:srgbClr val="FF0000"/>
                </a:solidFill>
              </a:rPr>
              <a:t>稀土矿的分离提纯中，如何将稀土与</a:t>
            </a:r>
          </a:p>
          <a:p>
            <a:pPr eaLnBrk="0" hangingPunct="0"/>
            <a:r>
              <a:rPr kumimoji="1" lang="zh-CN" altLang="en-US" sz="2000" b="1">
                <a:solidFill>
                  <a:srgbClr val="FF0000"/>
                </a:solidFill>
              </a:rPr>
              <a:t>非稀土元素分离？</a:t>
            </a:r>
          </a:p>
        </p:txBody>
      </p:sp>
      <p:grpSp>
        <p:nvGrpSpPr>
          <p:cNvPr id="16394" name="Group 10"/>
          <p:cNvGrpSpPr>
            <a:grpSpLocks/>
          </p:cNvGrpSpPr>
          <p:nvPr/>
        </p:nvGrpSpPr>
        <p:grpSpPr bwMode="auto">
          <a:xfrm>
            <a:off x="990600" y="1889125"/>
            <a:ext cx="7315200" cy="3597275"/>
            <a:chOff x="624" y="1190"/>
            <a:chExt cx="4608" cy="2266"/>
          </a:xfrm>
        </p:grpSpPr>
        <p:sp>
          <p:nvSpPr>
            <p:cNvPr id="16395" name="Text Box 11"/>
            <p:cNvSpPr txBox="1">
              <a:spLocks noChangeArrowheads="1"/>
            </p:cNvSpPr>
            <p:nvPr/>
          </p:nvSpPr>
          <p:spPr bwMode="auto">
            <a:xfrm>
              <a:off x="624" y="1190"/>
              <a:ext cx="4608" cy="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ea typeface="宋体" pitchFamily="2" charset="-122"/>
                </a:defRPr>
              </a:lvl1pPr>
              <a:lvl2pPr marL="914400" indent="-457200">
                <a:defRPr sz="2400">
                  <a:solidFill>
                    <a:schemeClr val="tx1"/>
                  </a:solidFill>
                  <a:latin typeface="Times New Roman" pitchFamily="18" charset="0"/>
                  <a:ea typeface="宋体" pitchFamily="2" charset="-122"/>
                </a:defRPr>
              </a:lvl2pPr>
              <a:lvl3pPr marL="1371600" indent="-457200">
                <a:defRPr sz="2400">
                  <a:solidFill>
                    <a:schemeClr val="tx1"/>
                  </a:solidFill>
                  <a:latin typeface="Times New Roman" pitchFamily="18" charset="0"/>
                  <a:ea typeface="宋体" pitchFamily="2" charset="-122"/>
                </a:defRPr>
              </a:lvl3pPr>
              <a:lvl4pPr marL="1828800" indent="-457200">
                <a:defRPr sz="2400">
                  <a:solidFill>
                    <a:schemeClr val="tx1"/>
                  </a:solidFill>
                  <a:latin typeface="Times New Roman" pitchFamily="18" charset="0"/>
                  <a:ea typeface="宋体" pitchFamily="2" charset="-122"/>
                </a:defRPr>
              </a:lvl4pPr>
              <a:lvl5pPr marL="2286000" indent="-457200">
                <a:defRPr sz="2400">
                  <a:solidFill>
                    <a:schemeClr val="tx1"/>
                  </a:solidFill>
                  <a:latin typeface="Times New Roman" pitchFamily="18" charset="0"/>
                  <a:ea typeface="宋体" pitchFamily="2" charset="-122"/>
                </a:defRPr>
              </a:lvl5pPr>
              <a:lvl6pPr marL="2743200" indent="-457200" fontAlgn="base">
                <a:spcBef>
                  <a:spcPct val="0"/>
                </a:spcBef>
                <a:spcAft>
                  <a:spcPct val="0"/>
                </a:spcAft>
                <a:defRPr sz="2400">
                  <a:solidFill>
                    <a:schemeClr val="tx1"/>
                  </a:solidFill>
                  <a:latin typeface="Times New Roman" pitchFamily="18" charset="0"/>
                  <a:ea typeface="宋体" pitchFamily="2" charset="-122"/>
                </a:defRPr>
              </a:lvl6pPr>
              <a:lvl7pPr marL="3200400" indent="-457200" fontAlgn="base">
                <a:spcBef>
                  <a:spcPct val="0"/>
                </a:spcBef>
                <a:spcAft>
                  <a:spcPct val="0"/>
                </a:spcAft>
                <a:defRPr sz="2400">
                  <a:solidFill>
                    <a:schemeClr val="tx1"/>
                  </a:solidFill>
                  <a:latin typeface="Times New Roman" pitchFamily="18" charset="0"/>
                  <a:ea typeface="宋体" pitchFamily="2" charset="-122"/>
                </a:defRPr>
              </a:lvl7pPr>
              <a:lvl8pPr marL="3657600" indent="-457200" fontAlgn="base">
                <a:spcBef>
                  <a:spcPct val="0"/>
                </a:spcBef>
                <a:spcAft>
                  <a:spcPct val="0"/>
                </a:spcAft>
                <a:defRPr sz="2400">
                  <a:solidFill>
                    <a:schemeClr val="tx1"/>
                  </a:solidFill>
                  <a:latin typeface="Times New Roman" pitchFamily="18" charset="0"/>
                  <a:ea typeface="宋体" pitchFamily="2" charset="-122"/>
                </a:defRPr>
              </a:lvl8pPr>
              <a:lvl9pPr marL="4114800" indent="-4572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spcBef>
                  <a:spcPct val="50000"/>
                </a:spcBef>
              </a:pPr>
              <a:r>
                <a:rPr lang="zh-CN" altLang="en-US" sz="2000" b="1"/>
                <a:t>           常用的方法有：</a:t>
              </a:r>
            </a:p>
            <a:p>
              <a:pPr eaLnBrk="0" hangingPunct="0">
                <a:spcBef>
                  <a:spcPct val="50000"/>
                </a:spcBef>
                <a:buFontTx/>
                <a:buAutoNum type="arabicPeriod"/>
              </a:pPr>
              <a:r>
                <a:rPr lang="zh-CN" altLang="en-US" sz="2000" b="1"/>
                <a:t>利用稀土硫酸复盐的难溶性使之与铁、磷等杂质元素分离；</a:t>
              </a:r>
            </a:p>
            <a:p>
              <a:pPr eaLnBrk="0" hangingPunct="0">
                <a:spcBef>
                  <a:spcPct val="50000"/>
                </a:spcBef>
              </a:pPr>
              <a:r>
                <a:rPr lang="en-US" altLang="zh-CN" sz="2000" b="1" i="1"/>
                <a:t>                 X</a:t>
              </a:r>
              <a:r>
                <a:rPr lang="en-US" altLang="zh-CN" sz="2000" b="1"/>
                <a:t> Ln</a:t>
              </a:r>
              <a:r>
                <a:rPr lang="en-US" altLang="zh-CN" sz="2000" b="1" baseline="-25000"/>
                <a:t>2</a:t>
              </a:r>
              <a:r>
                <a:rPr lang="en-US" altLang="zh-CN" sz="2000" b="1"/>
                <a:t>(SO</a:t>
              </a:r>
              <a:r>
                <a:rPr lang="en-US" altLang="zh-CN" sz="2000" b="1" baseline="-25000"/>
                <a:t>4</a:t>
              </a:r>
              <a:r>
                <a:rPr lang="en-US" altLang="zh-CN" sz="2000" b="1"/>
                <a:t>)</a:t>
              </a:r>
              <a:r>
                <a:rPr lang="en-US" altLang="zh-CN" sz="2000" b="1" baseline="-25000"/>
                <a:t>3</a:t>
              </a:r>
              <a:r>
                <a:rPr lang="en-US" altLang="zh-CN" sz="2000" b="1"/>
                <a:t> + </a:t>
              </a:r>
              <a:r>
                <a:rPr lang="en-US" altLang="zh-CN" sz="2000" b="1" i="1"/>
                <a:t>y</a:t>
              </a:r>
              <a:r>
                <a:rPr lang="en-US" altLang="zh-CN" sz="2000" b="1"/>
                <a:t> M</a:t>
              </a:r>
              <a:r>
                <a:rPr lang="en-US" altLang="zh-CN" sz="2000" b="1" baseline="-25000"/>
                <a:t>2</a:t>
              </a:r>
              <a:r>
                <a:rPr lang="en-US" altLang="zh-CN" sz="2000" b="1"/>
                <a:t>SO</a:t>
              </a:r>
              <a:r>
                <a:rPr lang="en-US" altLang="zh-CN" sz="2000" b="1" baseline="-25000"/>
                <a:t>4</a:t>
              </a:r>
              <a:r>
                <a:rPr lang="en-US" altLang="zh-CN" sz="2000" b="1"/>
                <a:t> + </a:t>
              </a:r>
              <a:r>
                <a:rPr lang="en-US" altLang="zh-CN" sz="2000" b="1" i="1"/>
                <a:t>z</a:t>
              </a:r>
              <a:r>
                <a:rPr lang="en-US" altLang="zh-CN" sz="2000" b="1"/>
                <a:t> H</a:t>
              </a:r>
              <a:r>
                <a:rPr lang="en-US" altLang="zh-CN" sz="2000" b="1" baseline="-25000"/>
                <a:t>2</a:t>
              </a:r>
              <a:r>
                <a:rPr lang="en-US" altLang="zh-CN" sz="2000" b="1"/>
                <a:t>O </a:t>
              </a:r>
            </a:p>
            <a:p>
              <a:pPr eaLnBrk="0" hangingPunct="0">
                <a:spcBef>
                  <a:spcPct val="50000"/>
                </a:spcBef>
              </a:pPr>
              <a:r>
                <a:rPr lang="en-US" altLang="zh-CN" sz="2000" b="1"/>
                <a:t>                                                            </a:t>
              </a:r>
              <a:r>
                <a:rPr lang="en-US" altLang="zh-CN" sz="2000" b="1" i="1"/>
                <a:t>X</a:t>
              </a:r>
              <a:r>
                <a:rPr lang="en-US" altLang="zh-CN" sz="2000" b="1"/>
                <a:t> Ln</a:t>
              </a:r>
              <a:r>
                <a:rPr lang="en-US" altLang="zh-CN" sz="2000" b="1" baseline="-25000"/>
                <a:t>2</a:t>
              </a:r>
              <a:r>
                <a:rPr lang="en-US" altLang="zh-CN" sz="2000" b="1"/>
                <a:t>(SO</a:t>
              </a:r>
              <a:r>
                <a:rPr lang="en-US" altLang="zh-CN" sz="2000" b="1" baseline="-25000"/>
                <a:t>4</a:t>
              </a:r>
              <a:r>
                <a:rPr lang="en-US" altLang="zh-CN" sz="2000" b="1"/>
                <a:t>)</a:t>
              </a:r>
              <a:r>
                <a:rPr lang="en-US" altLang="zh-CN" sz="2000" b="1" baseline="-25000"/>
                <a:t>3</a:t>
              </a:r>
              <a:r>
                <a:rPr lang="en-US" altLang="zh-CN" sz="2000" b="1"/>
                <a:t> </a:t>
              </a:r>
              <a:r>
                <a:rPr lang="en-US" altLang="zh-CN" sz="2000" b="1">
                  <a:cs typeface="Times New Roman" pitchFamily="18" charset="0"/>
                </a:rPr>
                <a:t>•</a:t>
              </a:r>
              <a:r>
                <a:rPr lang="en-US" altLang="zh-CN" sz="2000" b="1" i="1"/>
                <a:t>y</a:t>
              </a:r>
              <a:r>
                <a:rPr lang="en-US" altLang="zh-CN" sz="2000" b="1"/>
                <a:t> M</a:t>
              </a:r>
              <a:r>
                <a:rPr lang="en-US" altLang="zh-CN" sz="2000" b="1" baseline="-25000"/>
                <a:t>2</a:t>
              </a:r>
              <a:r>
                <a:rPr lang="en-US" altLang="zh-CN" sz="2000" b="1"/>
                <a:t>SO</a:t>
              </a:r>
              <a:r>
                <a:rPr lang="en-US" altLang="zh-CN" sz="2000" b="1" baseline="-25000"/>
                <a:t>4</a:t>
              </a:r>
              <a:r>
                <a:rPr lang="en-US" altLang="zh-CN" sz="2000" b="1">
                  <a:cs typeface="Times New Roman" pitchFamily="18" charset="0"/>
                </a:rPr>
                <a:t>•</a:t>
              </a:r>
              <a:r>
                <a:rPr lang="en-US" altLang="zh-CN" sz="2000" b="1"/>
                <a:t> </a:t>
              </a:r>
              <a:r>
                <a:rPr lang="en-US" altLang="zh-CN" sz="2000" b="1" i="1"/>
                <a:t>z</a:t>
              </a:r>
              <a:r>
                <a:rPr lang="en-US" altLang="zh-CN" sz="2000" b="1"/>
                <a:t> H</a:t>
              </a:r>
              <a:r>
                <a:rPr lang="en-US" altLang="zh-CN" sz="2000" b="1" baseline="-25000"/>
                <a:t>2</a:t>
              </a:r>
              <a:r>
                <a:rPr lang="en-US" altLang="zh-CN" sz="2000" b="1"/>
                <a:t>O</a:t>
              </a:r>
              <a:endParaRPr lang="zh-CN" altLang="en-US" sz="2000" b="1"/>
            </a:p>
            <a:p>
              <a:pPr eaLnBrk="0" hangingPunct="0">
                <a:spcBef>
                  <a:spcPct val="50000"/>
                </a:spcBef>
                <a:buFontTx/>
                <a:buAutoNum type="arabicPeriod" startAt="2"/>
              </a:pPr>
              <a:r>
                <a:rPr lang="zh-CN" altLang="en-US" sz="2000" b="1"/>
                <a:t>利用稀土草酸盐的难溶性使之与可溶性的非稀土元素分离；</a:t>
              </a:r>
            </a:p>
            <a:p>
              <a:pPr eaLnBrk="0" hangingPunct="0">
                <a:spcBef>
                  <a:spcPct val="50000"/>
                </a:spcBef>
              </a:pPr>
              <a:r>
                <a:rPr lang="zh-CN" altLang="en-US" sz="2000" b="1"/>
                <a:t>                 2 </a:t>
              </a:r>
              <a:r>
                <a:rPr lang="en-US" altLang="zh-CN" sz="2000" b="1"/>
                <a:t>RECl</a:t>
              </a:r>
              <a:r>
                <a:rPr lang="en-US" altLang="zh-CN" sz="2000" b="1" baseline="-25000"/>
                <a:t>3</a:t>
              </a:r>
              <a:r>
                <a:rPr lang="en-US" altLang="zh-CN" sz="2000" b="1"/>
                <a:t> + 3 H</a:t>
              </a:r>
              <a:r>
                <a:rPr lang="en-US" altLang="zh-CN" sz="2000" b="1" baseline="-25000"/>
                <a:t>2</a:t>
              </a:r>
              <a:r>
                <a:rPr lang="en-US" altLang="zh-CN" sz="2000" b="1"/>
                <a:t>C</a:t>
              </a:r>
              <a:r>
                <a:rPr lang="en-US" altLang="zh-CN" sz="2000" b="1" baseline="-25000"/>
                <a:t>2</a:t>
              </a:r>
              <a:r>
                <a:rPr lang="en-US" altLang="zh-CN" sz="2000" b="1"/>
                <a:t>O</a:t>
              </a:r>
              <a:r>
                <a:rPr lang="en-US" altLang="zh-CN" sz="2000" b="1" baseline="-25000"/>
                <a:t>4</a:t>
              </a:r>
              <a:r>
                <a:rPr lang="en-US" altLang="zh-CN" sz="2000" b="1"/>
                <a:t> + </a:t>
              </a:r>
              <a:r>
                <a:rPr lang="en-US" altLang="zh-CN" sz="2000" b="1" i="1"/>
                <a:t>n</a:t>
              </a:r>
              <a:r>
                <a:rPr lang="en-US" altLang="zh-CN" sz="2000" b="1"/>
                <a:t>H</a:t>
              </a:r>
              <a:r>
                <a:rPr lang="en-US" altLang="zh-CN" sz="2000" b="1" baseline="-25000"/>
                <a:t>2</a:t>
              </a:r>
              <a:r>
                <a:rPr lang="en-US" altLang="zh-CN" sz="2000" b="1"/>
                <a:t>O </a:t>
              </a:r>
            </a:p>
            <a:p>
              <a:pPr eaLnBrk="0" hangingPunct="0">
                <a:spcBef>
                  <a:spcPct val="50000"/>
                </a:spcBef>
              </a:pPr>
              <a:r>
                <a:rPr lang="en-US" altLang="zh-CN" sz="2000" b="1"/>
                <a:t>                                                             RE</a:t>
              </a:r>
              <a:r>
                <a:rPr lang="en-US" altLang="zh-CN" sz="2000" b="1" baseline="-25000"/>
                <a:t>2</a:t>
              </a:r>
              <a:r>
                <a:rPr lang="en-US" altLang="zh-CN" sz="2000" b="1"/>
                <a:t>(C</a:t>
              </a:r>
              <a:r>
                <a:rPr lang="en-US" altLang="zh-CN" sz="2000" b="1" baseline="-25000"/>
                <a:t>2</a:t>
              </a:r>
              <a:r>
                <a:rPr lang="en-US" altLang="zh-CN" sz="2000" b="1"/>
                <a:t>O</a:t>
              </a:r>
              <a:r>
                <a:rPr lang="en-US" altLang="zh-CN" sz="2000" b="1" baseline="-25000"/>
                <a:t>4</a:t>
              </a:r>
              <a:r>
                <a:rPr lang="en-US" altLang="zh-CN" sz="2000" b="1"/>
                <a:t>)</a:t>
              </a:r>
              <a:r>
                <a:rPr lang="en-US" altLang="zh-CN" sz="2000" b="1" baseline="-25000"/>
                <a:t>3</a:t>
              </a:r>
              <a:r>
                <a:rPr lang="en-US" altLang="zh-CN" sz="2000" b="1"/>
                <a:t> </a:t>
              </a:r>
              <a:r>
                <a:rPr lang="en-US" altLang="zh-CN" sz="2000" b="1">
                  <a:cs typeface="Times New Roman" pitchFamily="18" charset="0"/>
                </a:rPr>
                <a:t>•</a:t>
              </a:r>
              <a:r>
                <a:rPr lang="en-US" altLang="zh-CN" sz="2000" b="1" i="1"/>
                <a:t>n</a:t>
              </a:r>
              <a:r>
                <a:rPr lang="en-US" altLang="zh-CN" sz="2000" b="1"/>
                <a:t>H</a:t>
              </a:r>
              <a:r>
                <a:rPr lang="en-US" altLang="zh-CN" sz="2000" b="1" baseline="-25000"/>
                <a:t>2</a:t>
              </a:r>
              <a:r>
                <a:rPr lang="en-US" altLang="zh-CN" sz="2000" b="1"/>
                <a:t>O + 6 HCl </a:t>
              </a:r>
            </a:p>
            <a:p>
              <a:pPr eaLnBrk="0" hangingPunct="0">
                <a:spcBef>
                  <a:spcPct val="50000"/>
                </a:spcBef>
              </a:pPr>
              <a:r>
                <a:rPr lang="zh-CN" altLang="en-US" sz="2000" b="1"/>
                <a:t>3.    利用萃取法，把稀土从杂质元素中分离出来.</a:t>
              </a:r>
            </a:p>
          </p:txBody>
        </p:sp>
        <p:grpSp>
          <p:nvGrpSpPr>
            <p:cNvPr id="16396" name="Group 12"/>
            <p:cNvGrpSpPr>
              <a:grpSpLocks/>
            </p:cNvGrpSpPr>
            <p:nvPr/>
          </p:nvGrpSpPr>
          <p:grpSpPr bwMode="auto">
            <a:xfrm>
              <a:off x="2304" y="2064"/>
              <a:ext cx="576" cy="48"/>
              <a:chOff x="1488" y="3168"/>
              <a:chExt cx="576" cy="48"/>
            </a:xfrm>
          </p:grpSpPr>
          <p:sp>
            <p:nvSpPr>
              <p:cNvPr id="16397" name="Line 13"/>
              <p:cNvSpPr>
                <a:spLocks noChangeShapeType="1"/>
              </p:cNvSpPr>
              <p:nvPr/>
            </p:nvSpPr>
            <p:spPr bwMode="auto">
              <a:xfrm>
                <a:off x="1488" y="3168"/>
                <a:ext cx="576" cy="0"/>
              </a:xfrm>
              <a:prstGeom prst="line">
                <a:avLst/>
              </a:prstGeom>
              <a:noFill/>
              <a:ln w="12700" cap="sq">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398" name="Line 14"/>
              <p:cNvSpPr>
                <a:spLocks noChangeShapeType="1"/>
              </p:cNvSpPr>
              <p:nvPr/>
            </p:nvSpPr>
            <p:spPr bwMode="auto">
              <a:xfrm>
                <a:off x="1488" y="3216"/>
                <a:ext cx="576" cy="0"/>
              </a:xfrm>
              <a:prstGeom prst="line">
                <a:avLst/>
              </a:prstGeom>
              <a:noFill/>
              <a:ln w="12700" cap="sq">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0-#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93"/>
                                        </p:tgtEl>
                                        <p:attrNameLst>
                                          <p:attrName>style.visibility</p:attrName>
                                        </p:attrNameLst>
                                      </p:cBhvr>
                                      <p:to>
                                        <p:strVal val="visible"/>
                                      </p:to>
                                    </p:set>
                                    <p:anim calcmode="lin" valueType="num">
                                      <p:cBhvr additive="base">
                                        <p:cTn id="13" dur="500" fill="hold"/>
                                        <p:tgtEl>
                                          <p:spTgt spid="16393"/>
                                        </p:tgtEl>
                                        <p:attrNameLst>
                                          <p:attrName>ppt_x</p:attrName>
                                        </p:attrNameLst>
                                      </p:cBhvr>
                                      <p:tavLst>
                                        <p:tav tm="0">
                                          <p:val>
                                            <p:strVal val="0-#ppt_w/2"/>
                                          </p:val>
                                        </p:tav>
                                        <p:tav tm="100000">
                                          <p:val>
                                            <p:strVal val="#ppt_x"/>
                                          </p:val>
                                        </p:tav>
                                      </p:tavLst>
                                    </p:anim>
                                    <p:anim calcmode="lin" valueType="num">
                                      <p:cBhvr additive="base">
                                        <p:cTn id="14"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394"/>
                                        </p:tgtEl>
                                        <p:attrNameLst>
                                          <p:attrName>style.visibility</p:attrName>
                                        </p:attrNameLst>
                                      </p:cBhvr>
                                      <p:to>
                                        <p:strVal val="visible"/>
                                      </p:to>
                                    </p:set>
                                    <p:anim calcmode="lin" valueType="num">
                                      <p:cBhvr additive="base">
                                        <p:cTn id="19" dur="500" fill="hold"/>
                                        <p:tgtEl>
                                          <p:spTgt spid="16394"/>
                                        </p:tgtEl>
                                        <p:attrNameLst>
                                          <p:attrName>ppt_x</p:attrName>
                                        </p:attrNameLst>
                                      </p:cBhvr>
                                      <p:tavLst>
                                        <p:tav tm="0">
                                          <p:val>
                                            <p:strVal val="0-#ppt_w/2"/>
                                          </p:val>
                                        </p:tav>
                                        <p:tav tm="100000">
                                          <p:val>
                                            <p:strVal val="#ppt_x"/>
                                          </p:val>
                                        </p:tav>
                                      </p:tavLst>
                                    </p:anim>
                                    <p:anim calcmode="lin" valueType="num">
                                      <p:cBhvr additive="base">
                                        <p:cTn id="20" dur="500" fill="hold"/>
                                        <p:tgtEl>
                                          <p:spTgt spid="163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E:\高胜利\第十三章\+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762000"/>
            <a:ext cx="3200400" cy="5410200"/>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4"/>
          <p:cNvSpPr>
            <a:spLocks noChangeArrowheads="1"/>
          </p:cNvSpPr>
          <p:nvPr/>
        </p:nvSpPr>
        <p:spPr bwMode="auto">
          <a:xfrm>
            <a:off x="685800" y="6858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solidFill>
                  <a:srgbClr val="FF0000"/>
                </a:solidFill>
              </a:rPr>
              <a:t>3</a:t>
            </a:r>
            <a:r>
              <a:rPr lang="zh-CN" altLang="en-US" sz="2000" b="1"/>
              <a:t>  </a:t>
            </a:r>
            <a:r>
              <a:rPr lang="zh-CN" altLang="en-US" sz="2000" b="1">
                <a:solidFill>
                  <a:srgbClr val="0000FF"/>
                </a:solidFill>
                <a:ea typeface="黑体" pitchFamily="2" charset="-122"/>
              </a:rPr>
              <a:t>应用</a:t>
            </a:r>
            <a:endParaRPr lang="en-US" altLang="zh-CN" sz="2000" b="1">
              <a:solidFill>
                <a:srgbClr val="0000FF"/>
              </a:solidFill>
              <a:ea typeface="黑体" pitchFamily="2" charset="-122"/>
            </a:endParaRPr>
          </a:p>
        </p:txBody>
      </p:sp>
      <p:sp>
        <p:nvSpPr>
          <p:cNvPr id="17413" name="Rectangle 5"/>
          <p:cNvSpPr>
            <a:spLocks noChangeArrowheads="1"/>
          </p:cNvSpPr>
          <p:nvPr/>
        </p:nvSpPr>
        <p:spPr bwMode="auto">
          <a:xfrm>
            <a:off x="685800" y="1143000"/>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000" b="1"/>
              <a:t>①  </a:t>
            </a:r>
            <a:r>
              <a:rPr lang="zh-CN" altLang="en-US" sz="2000" b="1">
                <a:ea typeface="黑体" pitchFamily="2" charset="-122"/>
              </a:rPr>
              <a:t>磁性材料</a:t>
            </a:r>
          </a:p>
        </p:txBody>
      </p:sp>
      <p:sp>
        <p:nvSpPr>
          <p:cNvPr id="17414" name="Rectangle 6"/>
          <p:cNvSpPr>
            <a:spLocks noChangeArrowheads="1"/>
          </p:cNvSpPr>
          <p:nvPr/>
        </p:nvSpPr>
        <p:spPr bwMode="auto">
          <a:xfrm>
            <a:off x="762000" y="1524000"/>
            <a:ext cx="4419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t>● </a:t>
            </a:r>
            <a:r>
              <a:rPr lang="zh-CN" altLang="en-US" sz="2000" b="1">
                <a:ea typeface="楷体_GB2312" pitchFamily="49" charset="-122"/>
              </a:rPr>
              <a:t>永磁材料</a:t>
            </a:r>
            <a:r>
              <a:rPr lang="zh-CN" altLang="en-US" sz="2000" b="1"/>
              <a:t>：永磁体最基本的作用是</a:t>
            </a:r>
          </a:p>
          <a:p>
            <a:pPr eaLnBrk="0" hangingPunct="0"/>
            <a:r>
              <a:rPr lang="zh-CN" altLang="en-US" sz="2000" b="1"/>
              <a:t>      在某一特定空间产生一恒定磁场，</a:t>
            </a:r>
          </a:p>
          <a:p>
            <a:pPr eaLnBrk="0" hangingPunct="0"/>
            <a:r>
              <a:rPr lang="zh-CN" altLang="en-US" sz="2000" b="1"/>
              <a:t>      维持此磁场并不需要任何外部能</a:t>
            </a:r>
          </a:p>
          <a:p>
            <a:pPr eaLnBrk="0" hangingPunct="0"/>
            <a:r>
              <a:rPr lang="zh-CN" altLang="en-US" sz="2000" b="1"/>
              <a:t>      源.  图中的磁体能吸起自重的 800</a:t>
            </a:r>
          </a:p>
          <a:p>
            <a:pPr eaLnBrk="0" hangingPunct="0"/>
            <a:r>
              <a:rPr lang="zh-CN" altLang="en-US" sz="2000" b="1"/>
              <a:t>      倍.</a:t>
            </a:r>
          </a:p>
        </p:txBody>
      </p:sp>
      <p:sp>
        <p:nvSpPr>
          <p:cNvPr id="17415" name="Rectangle 7"/>
          <p:cNvSpPr>
            <a:spLocks noChangeArrowheads="1"/>
          </p:cNvSpPr>
          <p:nvPr/>
        </p:nvSpPr>
        <p:spPr bwMode="auto">
          <a:xfrm>
            <a:off x="762000" y="3260725"/>
            <a:ext cx="441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t>● </a:t>
            </a:r>
            <a:r>
              <a:rPr lang="zh-CN" altLang="en-US" sz="2000" b="1">
                <a:ea typeface="楷体_GB2312" pitchFamily="49" charset="-122"/>
              </a:rPr>
              <a:t>磁光材料</a:t>
            </a:r>
            <a:r>
              <a:rPr lang="zh-CN" altLang="en-US" sz="2000" b="1"/>
              <a:t>：指在紫外到红外波段，</a:t>
            </a:r>
          </a:p>
          <a:p>
            <a:pPr eaLnBrk="0" hangingPunct="0"/>
            <a:r>
              <a:rPr lang="zh-CN" altLang="en-US" sz="2000" b="1"/>
              <a:t>     具有磁光效应的光信息功能.如磁</a:t>
            </a:r>
          </a:p>
          <a:p>
            <a:pPr eaLnBrk="0" hangingPunct="0"/>
            <a:r>
              <a:rPr lang="zh-CN" altLang="en-US" sz="2000" b="1"/>
              <a:t>     光光盘等.</a:t>
            </a:r>
          </a:p>
          <a:p>
            <a:pPr eaLnBrk="0" hangingPunct="0"/>
            <a:endParaRPr lang="zh-CN" altLang="en-US" sz="2000" b="1"/>
          </a:p>
        </p:txBody>
      </p:sp>
      <p:sp>
        <p:nvSpPr>
          <p:cNvPr id="17416" name="Rectangle 8"/>
          <p:cNvSpPr>
            <a:spLocks noChangeArrowheads="1"/>
          </p:cNvSpPr>
          <p:nvPr/>
        </p:nvSpPr>
        <p:spPr bwMode="auto">
          <a:xfrm>
            <a:off x="762000" y="4327525"/>
            <a:ext cx="4572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t>● </a:t>
            </a:r>
            <a:r>
              <a:rPr lang="zh-CN" altLang="en-US" sz="2000" b="1">
                <a:ea typeface="楷体_GB2312" pitchFamily="49" charset="-122"/>
              </a:rPr>
              <a:t>超磁致伸缩材料</a:t>
            </a:r>
            <a:r>
              <a:rPr lang="zh-CN" altLang="en-US" sz="2000" b="1"/>
              <a:t>：指稀土—铁汞化</a:t>
            </a:r>
          </a:p>
          <a:p>
            <a:pPr eaLnBrk="0" hangingPunct="0">
              <a:spcBef>
                <a:spcPct val="50000"/>
              </a:spcBef>
            </a:pPr>
            <a:r>
              <a:rPr lang="zh-CN" altLang="en-US" sz="2000" b="1"/>
              <a:t>     合物，具有比铁、镍等大得多的磁</a:t>
            </a:r>
          </a:p>
          <a:p>
            <a:pPr eaLnBrk="0" hangingPunct="0">
              <a:spcBef>
                <a:spcPct val="50000"/>
              </a:spcBef>
            </a:pPr>
            <a:r>
              <a:rPr lang="zh-CN" altLang="en-US" sz="2000" b="1"/>
              <a:t>     场伸缩值.   可做声纳系统、驱动器</a:t>
            </a:r>
          </a:p>
          <a:p>
            <a:pPr eaLnBrk="0" hangingPunct="0">
              <a:spcBef>
                <a:spcPct val="50000"/>
              </a:spcBef>
            </a:pPr>
            <a:r>
              <a:rPr lang="zh-CN" altLang="en-US" sz="2000" b="1"/>
              <a:t>     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0-#ppt_w/2"/>
                                          </p:val>
                                        </p:tav>
                                        <p:tav tm="100000">
                                          <p:val>
                                            <p:strVal val="#ppt_x"/>
                                          </p:val>
                                        </p:tav>
                                      </p:tavLst>
                                    </p:anim>
                                    <p:anim calcmode="lin" valueType="num">
                                      <p:cBhvr additive="base">
                                        <p:cTn id="8"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additive="base">
                                        <p:cTn id="13" dur="500" fill="hold"/>
                                        <p:tgtEl>
                                          <p:spTgt spid="17413"/>
                                        </p:tgtEl>
                                        <p:attrNameLst>
                                          <p:attrName>ppt_x</p:attrName>
                                        </p:attrNameLst>
                                      </p:cBhvr>
                                      <p:tavLst>
                                        <p:tav tm="0">
                                          <p:val>
                                            <p:strVal val="0-#ppt_w/2"/>
                                          </p:val>
                                        </p:tav>
                                        <p:tav tm="100000">
                                          <p:val>
                                            <p:strVal val="#ppt_x"/>
                                          </p:val>
                                        </p:tav>
                                      </p:tavLst>
                                    </p:anim>
                                    <p:anim calcmode="lin" valueType="num">
                                      <p:cBhvr additive="base">
                                        <p:cTn id="14"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additive="base">
                                        <p:cTn id="19" dur="500" fill="hold"/>
                                        <p:tgtEl>
                                          <p:spTgt spid="17414"/>
                                        </p:tgtEl>
                                        <p:attrNameLst>
                                          <p:attrName>ppt_x</p:attrName>
                                        </p:attrNameLst>
                                      </p:cBhvr>
                                      <p:tavLst>
                                        <p:tav tm="0">
                                          <p:val>
                                            <p:strVal val="0-#ppt_w/2"/>
                                          </p:val>
                                        </p:tav>
                                        <p:tav tm="100000">
                                          <p:val>
                                            <p:strVal val="#ppt_x"/>
                                          </p:val>
                                        </p:tav>
                                      </p:tavLst>
                                    </p:anim>
                                    <p:anim calcmode="lin" valueType="num">
                                      <p:cBhvr additive="base">
                                        <p:cTn id="20"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 calcmode="lin" valueType="num">
                                      <p:cBhvr>
                                        <p:cTn id="25" dur="1000" fill="hold"/>
                                        <p:tgtEl>
                                          <p:spTgt spid="17411"/>
                                        </p:tgtEl>
                                        <p:attrNameLst>
                                          <p:attrName>ppt_w</p:attrName>
                                        </p:attrNameLst>
                                      </p:cBhvr>
                                      <p:tavLst>
                                        <p:tav tm="0">
                                          <p:val>
                                            <p:fltVal val="0"/>
                                          </p:val>
                                        </p:tav>
                                        <p:tav tm="100000">
                                          <p:val>
                                            <p:strVal val="#ppt_w"/>
                                          </p:val>
                                        </p:tav>
                                      </p:tavLst>
                                    </p:anim>
                                    <p:anim calcmode="lin" valueType="num">
                                      <p:cBhvr>
                                        <p:cTn id="26" dur="1000" fill="hold"/>
                                        <p:tgtEl>
                                          <p:spTgt spid="17411"/>
                                        </p:tgtEl>
                                        <p:attrNameLst>
                                          <p:attrName>ppt_h</p:attrName>
                                        </p:attrNameLst>
                                      </p:cBhvr>
                                      <p:tavLst>
                                        <p:tav tm="0">
                                          <p:val>
                                            <p:fltVal val="0"/>
                                          </p:val>
                                        </p:tav>
                                        <p:tav tm="100000">
                                          <p:val>
                                            <p:strVal val="#ppt_h"/>
                                          </p:val>
                                        </p:tav>
                                      </p:tavLst>
                                    </p:anim>
                                    <p:anim calcmode="lin" valueType="num">
                                      <p:cBhvr>
                                        <p:cTn id="27" dur="1000" fill="hold"/>
                                        <p:tgtEl>
                                          <p:spTgt spid="174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74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7415"/>
                                        </p:tgtEl>
                                        <p:attrNameLst>
                                          <p:attrName>style.visibility</p:attrName>
                                        </p:attrNameLst>
                                      </p:cBhvr>
                                      <p:to>
                                        <p:strVal val="visible"/>
                                      </p:to>
                                    </p:set>
                                    <p:anim calcmode="lin" valueType="num">
                                      <p:cBhvr additive="base">
                                        <p:cTn id="33" dur="500" fill="hold"/>
                                        <p:tgtEl>
                                          <p:spTgt spid="17415"/>
                                        </p:tgtEl>
                                        <p:attrNameLst>
                                          <p:attrName>ppt_x</p:attrName>
                                        </p:attrNameLst>
                                      </p:cBhvr>
                                      <p:tavLst>
                                        <p:tav tm="0">
                                          <p:val>
                                            <p:strVal val="0-#ppt_w/2"/>
                                          </p:val>
                                        </p:tav>
                                        <p:tav tm="100000">
                                          <p:val>
                                            <p:strVal val="#ppt_x"/>
                                          </p:val>
                                        </p:tav>
                                      </p:tavLst>
                                    </p:anim>
                                    <p:anim calcmode="lin" valueType="num">
                                      <p:cBhvr additive="base">
                                        <p:cTn id="34"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7416"/>
                                        </p:tgtEl>
                                        <p:attrNameLst>
                                          <p:attrName>style.visibility</p:attrName>
                                        </p:attrNameLst>
                                      </p:cBhvr>
                                      <p:to>
                                        <p:strVal val="visible"/>
                                      </p:to>
                                    </p:set>
                                    <p:anim calcmode="lin" valueType="num">
                                      <p:cBhvr additive="base">
                                        <p:cTn id="39" dur="500" fill="hold"/>
                                        <p:tgtEl>
                                          <p:spTgt spid="17416"/>
                                        </p:tgtEl>
                                        <p:attrNameLst>
                                          <p:attrName>ppt_x</p:attrName>
                                        </p:attrNameLst>
                                      </p:cBhvr>
                                      <p:tavLst>
                                        <p:tav tm="0">
                                          <p:val>
                                            <p:strVal val="0-#ppt_w/2"/>
                                          </p:val>
                                        </p:tav>
                                        <p:tav tm="100000">
                                          <p:val>
                                            <p:strVal val="#ppt_x"/>
                                          </p:val>
                                        </p:tav>
                                      </p:tavLst>
                                    </p:anim>
                                    <p:anim calcmode="lin" valueType="num">
                                      <p:cBhvr additive="base">
                                        <p:cTn id="40"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3" grpId="0" autoUpdateAnimBg="0"/>
      <p:bldP spid="17414" grpId="0" autoUpdateAnimBg="0"/>
      <p:bldP spid="17415" grpId="0" autoUpdateAnimBg="0"/>
      <p:bldP spid="1741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685800" y="609600"/>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0" hangingPunct="0">
              <a:buFontTx/>
              <a:buAutoNum type="circleNumDbPlain" startAt="2"/>
            </a:pPr>
            <a:r>
              <a:rPr lang="zh-CN" altLang="en-US" sz="2000" b="1">
                <a:ea typeface="楷体_GB2312" pitchFamily="49" charset="-122"/>
              </a:rPr>
              <a:t>发光、激光材料</a:t>
            </a:r>
            <a:r>
              <a:rPr lang="zh-CN" altLang="en-US" sz="2000" b="1"/>
              <a:t>：固 </a:t>
            </a:r>
            <a:r>
              <a:rPr lang="en-US" altLang="zh-CN" sz="2000" b="1"/>
              <a:t>f-f、f-d </a:t>
            </a:r>
            <a:r>
              <a:rPr lang="zh-CN" altLang="en-US" sz="2000" b="1"/>
              <a:t>跃迁而使发出的光能量差大、波长 </a:t>
            </a:r>
          </a:p>
          <a:p>
            <a:pPr marL="457200" indent="-457200" eaLnBrk="0" hangingPunct="0"/>
            <a:r>
              <a:rPr lang="zh-CN" altLang="en-US" sz="2000" b="1"/>
              <a:t>        短而成 为发光宝库.</a:t>
            </a:r>
          </a:p>
        </p:txBody>
      </p:sp>
      <p:sp>
        <p:nvSpPr>
          <p:cNvPr id="18436" name="Rectangle 4"/>
          <p:cNvSpPr>
            <a:spLocks noChangeArrowheads="1"/>
          </p:cNvSpPr>
          <p:nvPr/>
        </p:nvSpPr>
        <p:spPr bwMode="auto">
          <a:xfrm>
            <a:off x="685800" y="3565525"/>
            <a:ext cx="4208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b="1"/>
              <a:t>③  </a:t>
            </a:r>
            <a:r>
              <a:rPr lang="zh-CN" altLang="en-US" sz="2000" b="1">
                <a:ea typeface="楷体_GB2312" pitchFamily="49" charset="-122"/>
              </a:rPr>
              <a:t>玻璃陶瓷材料</a:t>
            </a:r>
            <a:r>
              <a:rPr lang="zh-CN" altLang="en-US" sz="2000" b="1"/>
              <a:t>：光学玻璃、光纤 </a:t>
            </a:r>
          </a:p>
        </p:txBody>
      </p:sp>
      <p:sp>
        <p:nvSpPr>
          <p:cNvPr id="18437" name="Text Box 5"/>
          <p:cNvSpPr txBox="1">
            <a:spLocks noChangeArrowheads="1"/>
          </p:cNvSpPr>
          <p:nvPr/>
        </p:nvSpPr>
        <p:spPr bwMode="auto">
          <a:xfrm>
            <a:off x="2667000" y="1295400"/>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Y</a:t>
            </a:r>
            <a:r>
              <a:rPr lang="en-US" altLang="zh-CN" sz="1400" b="1" baseline="-25000"/>
              <a:t>2</a:t>
            </a:r>
            <a:r>
              <a:rPr lang="en-US" altLang="zh-CN" sz="1400" b="1"/>
              <a:t>O</a:t>
            </a:r>
            <a:r>
              <a:rPr lang="en-US" altLang="zh-CN" sz="1400" b="1" baseline="-25000"/>
              <a:t>2</a:t>
            </a:r>
            <a:r>
              <a:rPr lang="en-US" altLang="zh-CN" sz="1400" b="1"/>
              <a:t>S:Eu + </a:t>
            </a:r>
            <a:r>
              <a:rPr lang="en-US" altLang="zh-CN" sz="1400" b="1">
                <a:cs typeface="Times New Roman" pitchFamily="18" charset="0"/>
              </a:rPr>
              <a:t>α–Fe</a:t>
            </a:r>
            <a:r>
              <a:rPr lang="en-US" altLang="zh-CN" sz="1400" b="1" baseline="-25000">
                <a:cs typeface="Times New Roman" pitchFamily="18" charset="0"/>
              </a:rPr>
              <a:t>2</a:t>
            </a:r>
            <a:r>
              <a:rPr lang="en-US" altLang="zh-CN" sz="1400" b="1">
                <a:cs typeface="Times New Roman" pitchFamily="18" charset="0"/>
              </a:rPr>
              <a:t>O</a:t>
            </a:r>
            <a:r>
              <a:rPr lang="en-US" altLang="zh-CN" sz="1400" b="1" baseline="-25000">
                <a:cs typeface="Times New Roman" pitchFamily="18" charset="0"/>
              </a:rPr>
              <a:t>3</a:t>
            </a:r>
            <a:r>
              <a:rPr lang="en-US" altLang="zh-CN" sz="1400" b="1">
                <a:cs typeface="Times New Roman" pitchFamily="18" charset="0"/>
              </a:rPr>
              <a:t> </a:t>
            </a:r>
            <a:r>
              <a:rPr lang="zh-CN" altLang="en-US" sz="1400" b="1">
                <a:ea typeface="黑体" pitchFamily="2" charset="-122"/>
              </a:rPr>
              <a:t>红色荧光粉的性质</a:t>
            </a:r>
          </a:p>
        </p:txBody>
      </p:sp>
      <p:grpSp>
        <p:nvGrpSpPr>
          <p:cNvPr id="18438" name="Group 6"/>
          <p:cNvGrpSpPr>
            <a:grpSpLocks/>
          </p:cNvGrpSpPr>
          <p:nvPr/>
        </p:nvGrpSpPr>
        <p:grpSpPr bwMode="auto">
          <a:xfrm>
            <a:off x="1219200" y="1600200"/>
            <a:ext cx="6858000" cy="1905000"/>
            <a:chOff x="768" y="1008"/>
            <a:chExt cx="4320" cy="1200"/>
          </a:xfrm>
        </p:grpSpPr>
        <p:sp>
          <p:nvSpPr>
            <p:cNvPr id="18439" name="Line 7"/>
            <p:cNvSpPr>
              <a:spLocks noChangeShapeType="1"/>
            </p:cNvSpPr>
            <p:nvPr/>
          </p:nvSpPr>
          <p:spPr bwMode="auto">
            <a:xfrm>
              <a:off x="816" y="1008"/>
              <a:ext cx="4272" cy="0"/>
            </a:xfrm>
            <a:prstGeom prst="line">
              <a:avLst/>
            </a:prstGeom>
            <a:noFill/>
            <a:ln w="28575" cap="sq">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440" name="Text Box 8"/>
            <p:cNvSpPr txBox="1">
              <a:spLocks noChangeArrowheads="1"/>
            </p:cNvSpPr>
            <p:nvPr/>
          </p:nvSpPr>
          <p:spPr bwMode="auto">
            <a:xfrm>
              <a:off x="864" y="1008"/>
              <a:ext cx="4224" cy="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latin typeface="楷体_GB2312" pitchFamily="49" charset="-122"/>
                  <a:ea typeface="楷体_GB2312" pitchFamily="49" charset="-122"/>
                </a:rPr>
                <a:t>厂      家               陕西（大颗粒）         东芝</a:t>
              </a:r>
              <a:r>
                <a:rPr lang="en-US" altLang="zh-CN" sz="1400" b="1">
                  <a:latin typeface="楷体_GB2312" pitchFamily="49" charset="-122"/>
                  <a:ea typeface="楷体_GB2312" pitchFamily="49" charset="-122"/>
                </a:rPr>
                <a:t>SPD-586</a:t>
              </a:r>
            </a:p>
            <a:p>
              <a:pPr eaLnBrk="0" hangingPunct="0">
                <a:spcBef>
                  <a:spcPct val="50000"/>
                </a:spcBef>
              </a:pPr>
              <a:r>
                <a:rPr lang="zh-CN" altLang="en-US" sz="1400" b="1">
                  <a:latin typeface="楷体_GB2312" pitchFamily="49" charset="-122"/>
                  <a:ea typeface="楷体_GB2312" pitchFamily="49" charset="-122"/>
                </a:rPr>
                <a:t>发  射  峰               626</a:t>
              </a:r>
              <a:r>
                <a:rPr lang="en-US" altLang="zh-CN" sz="1400" b="1">
                  <a:latin typeface="楷体_GB2312" pitchFamily="49" charset="-122"/>
                  <a:ea typeface="楷体_GB2312" pitchFamily="49" charset="-122"/>
                </a:rPr>
                <a:t>nm                  626nm</a:t>
              </a:r>
            </a:p>
            <a:p>
              <a:pPr eaLnBrk="0" hangingPunct="0">
                <a:spcBef>
                  <a:spcPct val="50000"/>
                </a:spcBef>
              </a:pPr>
              <a:r>
                <a:rPr lang="zh-CN" altLang="en-US" sz="1400" b="1">
                  <a:latin typeface="楷体_GB2312" pitchFamily="49" charset="-122"/>
                  <a:ea typeface="楷体_GB2312" pitchFamily="49" charset="-122"/>
                </a:rPr>
                <a:t>色度值  </a:t>
              </a:r>
              <a:r>
                <a:rPr lang="en-US" altLang="zh-CN" sz="1400" b="1">
                  <a:latin typeface="楷体_GB2312" pitchFamily="49" charset="-122"/>
                  <a:ea typeface="楷体_GB2312" pitchFamily="49" charset="-122"/>
                </a:rPr>
                <a:t>x                0.642 </a:t>
              </a:r>
              <a:r>
                <a:rPr lang="en-US" altLang="zh-CN" sz="1400" b="1">
                  <a:latin typeface="宋体" pitchFamily="2" charset="-122"/>
                  <a:cs typeface="Times New Roman" pitchFamily="18" charset="0"/>
                </a:rPr>
                <a:t>±</a:t>
              </a:r>
              <a:r>
                <a:rPr lang="en-US" altLang="zh-CN" sz="1400" b="1">
                  <a:latin typeface="宋体" pitchFamily="2" charset="-122"/>
                </a:rPr>
                <a:t> 0.010          0.652 </a:t>
              </a:r>
              <a:r>
                <a:rPr lang="en-US" altLang="zh-CN" sz="1400" b="1">
                  <a:latin typeface="宋体" pitchFamily="2" charset="-122"/>
                  <a:cs typeface="Times New Roman" pitchFamily="18" charset="0"/>
                </a:rPr>
                <a:t>± 0.020</a:t>
              </a:r>
            </a:p>
            <a:p>
              <a:pPr eaLnBrk="0" hangingPunct="0">
                <a:spcBef>
                  <a:spcPct val="50000"/>
                </a:spcBef>
              </a:pPr>
              <a:r>
                <a:rPr lang="en-US" altLang="zh-CN" sz="1400" b="1">
                  <a:latin typeface="宋体" pitchFamily="2" charset="-122"/>
                  <a:cs typeface="Times New Roman" pitchFamily="18" charset="0"/>
                </a:rPr>
                <a:t>        y                0.350 ± 0.010          0.341 ± 0.020</a:t>
              </a:r>
            </a:p>
            <a:p>
              <a:pPr eaLnBrk="0" hangingPunct="0">
                <a:spcBef>
                  <a:spcPct val="50000"/>
                </a:spcBef>
              </a:pPr>
              <a:r>
                <a:rPr lang="zh-CN" altLang="en-US" sz="1400" b="1">
                  <a:latin typeface="楷体_GB2312" pitchFamily="49" charset="-122"/>
                  <a:ea typeface="楷体_GB2312" pitchFamily="49" charset="-122"/>
                </a:rPr>
                <a:t>粒      度               9.5 </a:t>
              </a:r>
              <a:r>
                <a:rPr lang="zh-CN" altLang="en-US" sz="1200" b="1">
                  <a:latin typeface="宋体" pitchFamily="2" charset="-122"/>
                </a:rPr>
                <a:t>± 2.0 </a:t>
              </a:r>
              <a:r>
                <a:rPr lang="en-US" altLang="zh-CN" sz="1200" b="1">
                  <a:latin typeface="宋体" pitchFamily="2" charset="-122"/>
                </a:rPr>
                <a:t>μ</a:t>
              </a:r>
              <a:r>
                <a:rPr lang="en-US" altLang="zh-CN" sz="1400" b="1">
                  <a:latin typeface="宋体" pitchFamily="2" charset="-122"/>
                </a:rPr>
                <a:t>m</a:t>
              </a:r>
              <a:r>
                <a:rPr lang="en-US" altLang="zh-CN" sz="1200" b="1">
                  <a:latin typeface="宋体" pitchFamily="2" charset="-122"/>
                </a:rPr>
                <a:t>             6.1 </a:t>
              </a:r>
              <a:r>
                <a:rPr lang="zh-CN" altLang="en-US" sz="1200" b="1">
                  <a:latin typeface="宋体" pitchFamily="2" charset="-122"/>
                </a:rPr>
                <a:t>± 1.0 </a:t>
              </a:r>
              <a:r>
                <a:rPr lang="en-US" altLang="zh-CN" sz="1200" b="1">
                  <a:latin typeface="宋体" pitchFamily="2" charset="-122"/>
                </a:rPr>
                <a:t>μ</a:t>
              </a:r>
              <a:r>
                <a:rPr lang="en-US" altLang="zh-CN" sz="1400" b="1">
                  <a:latin typeface="宋体" pitchFamily="2" charset="-122"/>
                </a:rPr>
                <a:t>m</a:t>
              </a:r>
              <a:r>
                <a:rPr lang="en-US" altLang="zh-CN" sz="1200" b="1">
                  <a:latin typeface="宋体" pitchFamily="2" charset="-122"/>
                </a:rPr>
                <a:t> </a:t>
              </a:r>
            </a:p>
            <a:p>
              <a:pPr eaLnBrk="0" hangingPunct="0">
                <a:spcBef>
                  <a:spcPct val="50000"/>
                </a:spcBef>
              </a:pPr>
              <a:r>
                <a:rPr lang="zh-CN" altLang="en-US" sz="1400" b="1">
                  <a:latin typeface="楷体_GB2312" pitchFamily="49" charset="-122"/>
                  <a:ea typeface="楷体_GB2312" pitchFamily="49" charset="-122"/>
                </a:rPr>
                <a:t>反  射  率               500 </a:t>
              </a:r>
              <a:r>
                <a:rPr lang="en-US" altLang="zh-CN" sz="1400" b="1">
                  <a:latin typeface="楷体_GB2312" pitchFamily="49" charset="-122"/>
                  <a:ea typeface="楷体_GB2312" pitchFamily="49" charset="-122"/>
                </a:rPr>
                <a:t>nm </a:t>
              </a:r>
              <a:r>
                <a:rPr lang="zh-CN" altLang="en-US" sz="1400" b="1">
                  <a:latin typeface="楷体_GB2312" pitchFamily="49" charset="-122"/>
                  <a:ea typeface="楷体_GB2312" pitchFamily="49" charset="-122"/>
                </a:rPr>
                <a:t>处,46-56 %      450</a:t>
              </a:r>
              <a:r>
                <a:rPr lang="en-US" altLang="zh-CN" sz="1400" b="1">
                  <a:latin typeface="楷体_GB2312" pitchFamily="49" charset="-122"/>
                  <a:ea typeface="楷体_GB2312" pitchFamily="49" charset="-122"/>
                </a:rPr>
                <a:t>nm:52 </a:t>
              </a:r>
              <a:r>
                <a:rPr lang="zh-CN" altLang="en-US" sz="1200" b="1">
                  <a:latin typeface="宋体" pitchFamily="2" charset="-122"/>
                </a:rPr>
                <a:t>±5%,625</a:t>
              </a:r>
              <a:r>
                <a:rPr lang="en-US" altLang="zh-CN" sz="1200" b="1">
                  <a:latin typeface="宋体" pitchFamily="2" charset="-122"/>
                </a:rPr>
                <a:t>nm:</a:t>
              </a:r>
              <a:r>
                <a:rPr lang="en-US" altLang="zh-CN" sz="1200" b="1">
                  <a:latin typeface="宋体" pitchFamily="2" charset="-122"/>
                  <a:cs typeface="Times New Roman" pitchFamily="18" charset="0"/>
                </a:rPr>
                <a:t>&gt;</a:t>
              </a:r>
              <a:r>
                <a:rPr lang="en-US" altLang="zh-CN" sz="1200" b="1">
                  <a:latin typeface="宋体" pitchFamily="2" charset="-122"/>
                </a:rPr>
                <a:t> 83.0%</a:t>
              </a:r>
            </a:p>
          </p:txBody>
        </p:sp>
        <p:sp>
          <p:nvSpPr>
            <p:cNvPr id="18441" name="Line 9"/>
            <p:cNvSpPr>
              <a:spLocks noChangeShapeType="1"/>
            </p:cNvSpPr>
            <p:nvPr/>
          </p:nvSpPr>
          <p:spPr bwMode="auto">
            <a:xfrm>
              <a:off x="816" y="1200"/>
              <a:ext cx="4272" cy="0"/>
            </a:xfrm>
            <a:prstGeom prst="line">
              <a:avLst/>
            </a:prstGeom>
            <a:noFill/>
            <a:ln w="12700" cap="sq">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442" name="Line 10"/>
            <p:cNvSpPr>
              <a:spLocks noChangeShapeType="1"/>
            </p:cNvSpPr>
            <p:nvPr/>
          </p:nvSpPr>
          <p:spPr bwMode="auto">
            <a:xfrm>
              <a:off x="768" y="2208"/>
              <a:ext cx="4320" cy="0"/>
            </a:xfrm>
            <a:prstGeom prst="line">
              <a:avLst/>
            </a:prstGeom>
            <a:noFill/>
            <a:ln w="28575" cap="sq">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18443" name="Text Box 11"/>
          <p:cNvSpPr txBox="1">
            <a:spLocks noChangeArrowheads="1"/>
          </p:cNvSpPr>
          <p:nvPr/>
        </p:nvSpPr>
        <p:spPr bwMode="auto">
          <a:xfrm>
            <a:off x="2971800" y="38862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黑体" pitchFamily="2" charset="-122"/>
              </a:rPr>
              <a:t>氧化铈在电子陶瓷中的应用</a:t>
            </a:r>
          </a:p>
        </p:txBody>
      </p:sp>
      <p:grpSp>
        <p:nvGrpSpPr>
          <p:cNvPr id="18444" name="Group 12"/>
          <p:cNvGrpSpPr>
            <a:grpSpLocks/>
          </p:cNvGrpSpPr>
          <p:nvPr/>
        </p:nvGrpSpPr>
        <p:grpSpPr bwMode="auto">
          <a:xfrm>
            <a:off x="1219200" y="4267200"/>
            <a:ext cx="6934200" cy="1828800"/>
            <a:chOff x="768" y="2688"/>
            <a:chExt cx="4368" cy="1152"/>
          </a:xfrm>
        </p:grpSpPr>
        <p:sp>
          <p:nvSpPr>
            <p:cNvPr id="18445" name="Line 13"/>
            <p:cNvSpPr>
              <a:spLocks noChangeShapeType="1"/>
            </p:cNvSpPr>
            <p:nvPr/>
          </p:nvSpPr>
          <p:spPr bwMode="auto">
            <a:xfrm>
              <a:off x="768" y="2688"/>
              <a:ext cx="4368" cy="0"/>
            </a:xfrm>
            <a:prstGeom prst="line">
              <a:avLst/>
            </a:prstGeom>
            <a:noFill/>
            <a:ln w="28575"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446" name="Text Box 14"/>
            <p:cNvSpPr txBox="1">
              <a:spLocks noChangeArrowheads="1"/>
            </p:cNvSpPr>
            <p:nvPr/>
          </p:nvSpPr>
          <p:spPr bwMode="auto">
            <a:xfrm>
              <a:off x="864" y="2715"/>
              <a:ext cx="4176" cy="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5000"/>
                </a:lnSpc>
                <a:spcBef>
                  <a:spcPct val="50000"/>
                </a:spcBef>
              </a:pPr>
              <a:r>
                <a:rPr lang="zh-CN" altLang="en-US" sz="1400" b="1">
                  <a:ea typeface="楷体_GB2312" pitchFamily="49" charset="-122"/>
                </a:rPr>
                <a:t>稀         土      用                  途                        功            能                       材                 料 </a:t>
              </a:r>
            </a:p>
            <a:p>
              <a:pPr eaLnBrk="0" hangingPunct="0">
                <a:lnSpc>
                  <a:spcPct val="85000"/>
                </a:lnSpc>
                <a:spcBef>
                  <a:spcPct val="50000"/>
                </a:spcBef>
              </a:pPr>
              <a:r>
                <a:rPr lang="zh-CN" altLang="en-US" sz="1400" b="1">
                  <a:ea typeface="楷体_GB2312" pitchFamily="49" charset="-122"/>
                </a:rPr>
                <a:t>                       陶瓷电容器                              转换剂                                (</a:t>
              </a:r>
              <a:r>
                <a:rPr lang="en-US" altLang="zh-CN" sz="1400" b="1">
                  <a:ea typeface="楷体_GB2312" pitchFamily="49" charset="-122"/>
                </a:rPr>
                <a:t>BaCe)TiO</a:t>
              </a:r>
              <a:r>
                <a:rPr lang="en-US" altLang="zh-CN" sz="1400" b="1" baseline="-25000">
                  <a:ea typeface="楷体_GB2312" pitchFamily="49" charset="-122"/>
                </a:rPr>
                <a:t>3</a:t>
              </a:r>
              <a:r>
                <a:rPr lang="en-US" altLang="zh-CN" sz="1400" b="1">
                  <a:ea typeface="楷体_GB2312" pitchFamily="49" charset="-122"/>
                </a:rPr>
                <a:t>    </a:t>
              </a:r>
            </a:p>
            <a:p>
              <a:pPr eaLnBrk="0" hangingPunct="0">
                <a:lnSpc>
                  <a:spcPct val="85000"/>
                </a:lnSpc>
                <a:spcBef>
                  <a:spcPct val="50000"/>
                </a:spcBef>
              </a:pPr>
              <a:r>
                <a:rPr lang="en-US" altLang="zh-CN" sz="1400" b="1">
                  <a:ea typeface="楷体_GB2312" pitchFamily="49" charset="-122"/>
                </a:rPr>
                <a:t>                       </a:t>
              </a:r>
              <a:r>
                <a:rPr lang="zh-CN" altLang="en-US" sz="1400" b="1">
                  <a:ea typeface="楷体_GB2312" pitchFamily="49" charset="-122"/>
                </a:rPr>
                <a:t>半导体电容器                          低阻抗化                            (</a:t>
              </a:r>
              <a:r>
                <a:rPr lang="en-US" altLang="zh-CN" sz="1400" b="1">
                  <a:ea typeface="楷体_GB2312" pitchFamily="49" charset="-122"/>
                </a:rPr>
                <a:t>SrCe)TiO</a:t>
              </a:r>
              <a:r>
                <a:rPr lang="en-US" altLang="zh-CN" sz="1400" b="1" baseline="-25000">
                  <a:ea typeface="楷体_GB2312" pitchFamily="49" charset="-122"/>
                </a:rPr>
                <a:t>3</a:t>
              </a:r>
              <a:r>
                <a:rPr lang="zh-CN" altLang="en-US" sz="1400" b="1">
                  <a:ea typeface="楷体_GB2312" pitchFamily="49" charset="-122"/>
                </a:rPr>
                <a:t> </a:t>
              </a:r>
            </a:p>
            <a:p>
              <a:pPr eaLnBrk="0" hangingPunct="0">
                <a:lnSpc>
                  <a:spcPct val="85000"/>
                </a:lnSpc>
                <a:spcBef>
                  <a:spcPct val="50000"/>
                </a:spcBef>
              </a:pPr>
              <a:r>
                <a:rPr lang="zh-CN" altLang="en-US" sz="1400" b="1">
                  <a:ea typeface="楷体_GB2312" pitchFamily="49" charset="-122"/>
                </a:rPr>
                <a:t>      铈             </a:t>
              </a:r>
              <a:r>
                <a:rPr lang="en-US" altLang="zh-CN" sz="1400" b="1">
                  <a:ea typeface="楷体_GB2312" pitchFamily="49" charset="-122"/>
                </a:rPr>
                <a:t>PTC</a:t>
              </a:r>
              <a:r>
                <a:rPr lang="zh-CN" altLang="en-US" sz="1400" b="1">
                  <a:ea typeface="楷体_GB2312" pitchFamily="49" charset="-122"/>
                </a:rPr>
                <a:t>热敏电阻                          半导体化                            (</a:t>
              </a:r>
              <a:r>
                <a:rPr lang="en-US" altLang="zh-CN" sz="1400" b="1">
                  <a:ea typeface="楷体_GB2312" pitchFamily="49" charset="-122"/>
                </a:rPr>
                <a:t>BaCe)TiO</a:t>
              </a:r>
              <a:r>
                <a:rPr lang="en-US" altLang="zh-CN" sz="1400" b="1" baseline="-25000">
                  <a:ea typeface="楷体_GB2312" pitchFamily="49" charset="-122"/>
                </a:rPr>
                <a:t>3</a:t>
              </a:r>
              <a:r>
                <a:rPr lang="en-US" altLang="zh-CN" sz="1400" b="1">
                  <a:ea typeface="楷体_GB2312" pitchFamily="49" charset="-122"/>
                </a:rPr>
                <a:t> </a:t>
              </a:r>
            </a:p>
            <a:p>
              <a:pPr eaLnBrk="0" hangingPunct="0">
                <a:lnSpc>
                  <a:spcPct val="85000"/>
                </a:lnSpc>
                <a:spcBef>
                  <a:spcPct val="50000"/>
                </a:spcBef>
              </a:pPr>
              <a:r>
                <a:rPr lang="zh-CN" altLang="en-US" sz="1400" b="1">
                  <a:ea typeface="楷体_GB2312" pitchFamily="49" charset="-122"/>
                </a:rPr>
                <a:t>                       非线性电阻                              半导体化                            (</a:t>
              </a:r>
              <a:r>
                <a:rPr lang="en-US" altLang="zh-CN" sz="1400" b="1">
                  <a:ea typeface="楷体_GB2312" pitchFamily="49" charset="-122"/>
                </a:rPr>
                <a:t>SrCe)TiO</a:t>
              </a:r>
              <a:r>
                <a:rPr lang="en-US" altLang="zh-CN" sz="1400" b="1" baseline="-25000">
                  <a:ea typeface="楷体_GB2312" pitchFamily="49" charset="-122"/>
                </a:rPr>
                <a:t>3</a:t>
              </a:r>
              <a:r>
                <a:rPr lang="zh-CN" altLang="en-US" sz="1400" b="1">
                  <a:ea typeface="楷体_GB2312" pitchFamily="49" charset="-122"/>
                </a:rPr>
                <a:t> </a:t>
              </a:r>
            </a:p>
            <a:p>
              <a:pPr eaLnBrk="0" hangingPunct="0">
                <a:lnSpc>
                  <a:spcPct val="85000"/>
                </a:lnSpc>
                <a:spcBef>
                  <a:spcPct val="50000"/>
                </a:spcBef>
              </a:pPr>
              <a:r>
                <a:rPr lang="zh-CN" altLang="en-US" sz="1400" b="1">
                  <a:ea typeface="楷体_GB2312" pitchFamily="49" charset="-122"/>
                </a:rPr>
                <a:t>                       陶瓷振子                                  微粒子化                            (</a:t>
              </a:r>
              <a:r>
                <a:rPr lang="en-US" altLang="zh-CN" sz="1400" b="1">
                  <a:ea typeface="楷体_GB2312" pitchFamily="49" charset="-122"/>
                </a:rPr>
                <a:t>PbCe)TiO</a:t>
              </a:r>
              <a:r>
                <a:rPr lang="en-US" altLang="zh-CN" sz="1400" b="1" baseline="-25000">
                  <a:ea typeface="楷体_GB2312" pitchFamily="49" charset="-122"/>
                </a:rPr>
                <a:t>3</a:t>
              </a:r>
              <a:r>
                <a:rPr lang="zh-CN" altLang="en-US" sz="1400" b="1">
                  <a:ea typeface="楷体_GB2312" pitchFamily="49" charset="-122"/>
                </a:rPr>
                <a:t> </a:t>
              </a:r>
            </a:p>
          </p:txBody>
        </p:sp>
        <p:sp>
          <p:nvSpPr>
            <p:cNvPr id="18447" name="Line 15"/>
            <p:cNvSpPr>
              <a:spLocks noChangeShapeType="1"/>
            </p:cNvSpPr>
            <p:nvPr/>
          </p:nvSpPr>
          <p:spPr bwMode="auto">
            <a:xfrm>
              <a:off x="768" y="2880"/>
              <a:ext cx="4368" cy="0"/>
            </a:xfrm>
            <a:prstGeom prst="line">
              <a:avLst/>
            </a:prstGeom>
            <a:noFill/>
            <a:ln w="12700"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448" name="Line 16"/>
            <p:cNvSpPr>
              <a:spLocks noChangeShapeType="1"/>
            </p:cNvSpPr>
            <p:nvPr/>
          </p:nvSpPr>
          <p:spPr bwMode="auto">
            <a:xfrm>
              <a:off x="768" y="3840"/>
              <a:ext cx="4368" cy="0"/>
            </a:xfrm>
            <a:prstGeom prst="line">
              <a:avLst/>
            </a:prstGeom>
            <a:noFill/>
            <a:ln w="28575"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additive="base">
                                        <p:cTn id="13" dur="500" fill="hold"/>
                                        <p:tgtEl>
                                          <p:spTgt spid="18437"/>
                                        </p:tgtEl>
                                        <p:attrNameLst>
                                          <p:attrName>ppt_x</p:attrName>
                                        </p:attrNameLst>
                                      </p:cBhvr>
                                      <p:tavLst>
                                        <p:tav tm="0">
                                          <p:val>
                                            <p:strVal val="0-#ppt_w/2"/>
                                          </p:val>
                                        </p:tav>
                                        <p:tav tm="100000">
                                          <p:val>
                                            <p:strVal val="#ppt_x"/>
                                          </p:val>
                                        </p:tav>
                                      </p:tavLst>
                                    </p:anim>
                                    <p:anim calcmode="lin" valueType="num">
                                      <p:cBhvr additive="base">
                                        <p:cTn id="14"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anim calcmode="lin" valueType="num">
                                      <p:cBhvr additive="base">
                                        <p:cTn id="19" dur="500" fill="hold"/>
                                        <p:tgtEl>
                                          <p:spTgt spid="18438"/>
                                        </p:tgtEl>
                                        <p:attrNameLst>
                                          <p:attrName>ppt_x</p:attrName>
                                        </p:attrNameLst>
                                      </p:cBhvr>
                                      <p:tavLst>
                                        <p:tav tm="0">
                                          <p:val>
                                            <p:strVal val="0-#ppt_w/2"/>
                                          </p:val>
                                        </p:tav>
                                        <p:tav tm="100000">
                                          <p:val>
                                            <p:strVal val="#ppt_x"/>
                                          </p:val>
                                        </p:tav>
                                      </p:tavLst>
                                    </p:anim>
                                    <p:anim calcmode="lin" valueType="num">
                                      <p:cBhvr additive="base">
                                        <p:cTn id="20"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6"/>
                                        </p:tgtEl>
                                        <p:attrNameLst>
                                          <p:attrName>style.visibility</p:attrName>
                                        </p:attrNameLst>
                                      </p:cBhvr>
                                      <p:to>
                                        <p:strVal val="visible"/>
                                      </p:to>
                                    </p:set>
                                    <p:anim calcmode="lin" valueType="num">
                                      <p:cBhvr additive="base">
                                        <p:cTn id="25" dur="500" fill="hold"/>
                                        <p:tgtEl>
                                          <p:spTgt spid="18436"/>
                                        </p:tgtEl>
                                        <p:attrNameLst>
                                          <p:attrName>ppt_x</p:attrName>
                                        </p:attrNameLst>
                                      </p:cBhvr>
                                      <p:tavLst>
                                        <p:tav tm="0">
                                          <p:val>
                                            <p:strVal val="0-#ppt_w/2"/>
                                          </p:val>
                                        </p:tav>
                                        <p:tav tm="100000">
                                          <p:val>
                                            <p:strVal val="#ppt_x"/>
                                          </p:val>
                                        </p:tav>
                                      </p:tavLst>
                                    </p:anim>
                                    <p:anim calcmode="lin" valueType="num">
                                      <p:cBhvr additive="base">
                                        <p:cTn id="26"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43"/>
                                        </p:tgtEl>
                                        <p:attrNameLst>
                                          <p:attrName>style.visibility</p:attrName>
                                        </p:attrNameLst>
                                      </p:cBhvr>
                                      <p:to>
                                        <p:strVal val="visible"/>
                                      </p:to>
                                    </p:set>
                                    <p:anim calcmode="lin" valueType="num">
                                      <p:cBhvr additive="base">
                                        <p:cTn id="31" dur="500" fill="hold"/>
                                        <p:tgtEl>
                                          <p:spTgt spid="18443"/>
                                        </p:tgtEl>
                                        <p:attrNameLst>
                                          <p:attrName>ppt_x</p:attrName>
                                        </p:attrNameLst>
                                      </p:cBhvr>
                                      <p:tavLst>
                                        <p:tav tm="0">
                                          <p:val>
                                            <p:strVal val="0-#ppt_w/2"/>
                                          </p:val>
                                        </p:tav>
                                        <p:tav tm="100000">
                                          <p:val>
                                            <p:strVal val="#ppt_x"/>
                                          </p:val>
                                        </p:tav>
                                      </p:tavLst>
                                    </p:anim>
                                    <p:anim calcmode="lin" valueType="num">
                                      <p:cBhvr additive="base">
                                        <p:cTn id="32" dur="500" fill="hold"/>
                                        <p:tgtEl>
                                          <p:spTgt spid="1844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8444"/>
                                        </p:tgtEl>
                                        <p:attrNameLst>
                                          <p:attrName>style.visibility</p:attrName>
                                        </p:attrNameLst>
                                      </p:cBhvr>
                                      <p:to>
                                        <p:strVal val="visible"/>
                                      </p:to>
                                    </p:set>
                                    <p:anim calcmode="lin" valueType="num">
                                      <p:cBhvr additive="base">
                                        <p:cTn id="37" dur="500" fill="hold"/>
                                        <p:tgtEl>
                                          <p:spTgt spid="18444"/>
                                        </p:tgtEl>
                                        <p:attrNameLst>
                                          <p:attrName>ppt_x</p:attrName>
                                        </p:attrNameLst>
                                      </p:cBhvr>
                                      <p:tavLst>
                                        <p:tav tm="0">
                                          <p:val>
                                            <p:strVal val="0-#ppt_w/2"/>
                                          </p:val>
                                        </p:tav>
                                        <p:tav tm="100000">
                                          <p:val>
                                            <p:strVal val="#ppt_x"/>
                                          </p:val>
                                        </p:tav>
                                      </p:tavLst>
                                    </p:anim>
                                    <p:anim calcmode="lin" valueType="num">
                                      <p:cBhvr additive="base">
                                        <p:cTn id="38" dur="500" fill="hold"/>
                                        <p:tgtEl>
                                          <p:spTgt spid="184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8437" grpId="0" autoUpdateAnimBg="0"/>
      <p:bldP spid="1844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685800" y="609600"/>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latin typeface="楷体_GB2312" pitchFamily="49" charset="-122"/>
                <a:ea typeface="楷体_GB2312" pitchFamily="49" charset="-122"/>
              </a:rPr>
              <a:t>④  贮氢、发热、超导材料</a:t>
            </a:r>
          </a:p>
        </p:txBody>
      </p:sp>
      <p:sp>
        <p:nvSpPr>
          <p:cNvPr id="19461" name="Text Box 5"/>
          <p:cNvSpPr txBox="1">
            <a:spLocks noChangeArrowheads="1"/>
          </p:cNvSpPr>
          <p:nvPr/>
        </p:nvSpPr>
        <p:spPr bwMode="auto">
          <a:xfrm>
            <a:off x="1981200" y="1127125"/>
            <a:ext cx="487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t>LaNi</a:t>
            </a:r>
            <a:r>
              <a:rPr lang="en-US" altLang="zh-CN" sz="2000" b="1" baseline="-25000"/>
              <a:t>5 </a:t>
            </a:r>
            <a:r>
              <a:rPr lang="en-US" altLang="zh-CN" sz="2000" b="1"/>
              <a:t>3 H</a:t>
            </a:r>
            <a:r>
              <a:rPr lang="en-US" altLang="zh-CN" sz="2000" b="1" baseline="-25000"/>
              <a:t>2</a:t>
            </a:r>
            <a:r>
              <a:rPr lang="en-US" altLang="zh-CN" sz="2000" b="1"/>
              <a:t>                                      LaNi</a:t>
            </a:r>
            <a:r>
              <a:rPr lang="en-US" altLang="zh-CN" sz="2000" b="1" baseline="-25000"/>
              <a:t>5</a:t>
            </a:r>
            <a:r>
              <a:rPr lang="en-US" altLang="zh-CN" sz="2000" b="1"/>
              <a:t>H</a:t>
            </a:r>
            <a:r>
              <a:rPr lang="en-US" altLang="zh-CN" sz="2000" b="1" baseline="-25000"/>
              <a:t>6</a:t>
            </a:r>
          </a:p>
        </p:txBody>
      </p:sp>
      <p:sp>
        <p:nvSpPr>
          <p:cNvPr id="19462" name="Line 6"/>
          <p:cNvSpPr>
            <a:spLocks noChangeShapeType="1"/>
          </p:cNvSpPr>
          <p:nvPr/>
        </p:nvSpPr>
        <p:spPr bwMode="auto">
          <a:xfrm>
            <a:off x="3276600" y="1295400"/>
            <a:ext cx="2209800" cy="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63" name="Line 7"/>
          <p:cNvSpPr>
            <a:spLocks noChangeShapeType="1"/>
          </p:cNvSpPr>
          <p:nvPr/>
        </p:nvSpPr>
        <p:spPr bwMode="auto">
          <a:xfrm flipH="1">
            <a:off x="3276600" y="1371600"/>
            <a:ext cx="2209800" cy="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64" name="Text Box 8"/>
          <p:cNvSpPr txBox="1">
            <a:spLocks noChangeArrowheads="1"/>
          </p:cNvSpPr>
          <p:nvPr/>
        </p:nvSpPr>
        <p:spPr bwMode="auto">
          <a:xfrm>
            <a:off x="4038600" y="13716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微热</a:t>
            </a:r>
          </a:p>
        </p:txBody>
      </p:sp>
      <p:sp>
        <p:nvSpPr>
          <p:cNvPr id="19465" name="Text Box 9"/>
          <p:cNvSpPr txBox="1">
            <a:spLocks noChangeArrowheads="1"/>
          </p:cNvSpPr>
          <p:nvPr/>
        </p:nvSpPr>
        <p:spPr bwMode="auto">
          <a:xfrm>
            <a:off x="3429000" y="9906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t>（2</a:t>
            </a:r>
            <a:r>
              <a:rPr lang="zh-CN" altLang="en-US" sz="1400" b="1">
                <a:cs typeface="Times New Roman" pitchFamily="18" charset="0"/>
              </a:rPr>
              <a:t>—</a:t>
            </a:r>
            <a:r>
              <a:rPr lang="zh-CN" altLang="en-US" sz="1400" b="1"/>
              <a:t>3） × 10</a:t>
            </a:r>
            <a:r>
              <a:rPr lang="zh-CN" altLang="en-US" sz="1400" b="1" baseline="30000"/>
              <a:t>5 </a:t>
            </a:r>
            <a:r>
              <a:rPr lang="en-US" altLang="zh-CN" sz="1400" b="1"/>
              <a:t>Pa</a:t>
            </a:r>
          </a:p>
        </p:txBody>
      </p:sp>
      <p:sp>
        <p:nvSpPr>
          <p:cNvPr id="19466" name="Text Box 10"/>
          <p:cNvSpPr txBox="1">
            <a:spLocks noChangeArrowheads="1"/>
          </p:cNvSpPr>
          <p:nvPr/>
        </p:nvSpPr>
        <p:spPr bwMode="auto">
          <a:xfrm>
            <a:off x="1143000" y="1752600"/>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ea typeface="黑体" pitchFamily="2" charset="-122"/>
              </a:rPr>
              <a:t>贮氢合金的多种功能</a:t>
            </a:r>
          </a:p>
        </p:txBody>
      </p:sp>
      <p:sp>
        <p:nvSpPr>
          <p:cNvPr id="19468" name="Text Box 12"/>
          <p:cNvSpPr txBox="1">
            <a:spLocks noChangeArrowheads="1"/>
          </p:cNvSpPr>
          <p:nvPr/>
        </p:nvSpPr>
        <p:spPr bwMode="auto">
          <a:xfrm>
            <a:off x="1524000" y="3581400"/>
            <a:ext cx="449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t>氢    +       合金                           氢化物</a:t>
            </a:r>
          </a:p>
        </p:txBody>
      </p:sp>
      <p:sp>
        <p:nvSpPr>
          <p:cNvPr id="19469" name="Line 13"/>
          <p:cNvSpPr>
            <a:spLocks noChangeShapeType="1"/>
          </p:cNvSpPr>
          <p:nvPr/>
        </p:nvSpPr>
        <p:spPr bwMode="auto">
          <a:xfrm>
            <a:off x="3352800" y="3733800"/>
            <a:ext cx="1524000" cy="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70" name="Line 14"/>
          <p:cNvSpPr>
            <a:spLocks noChangeShapeType="1"/>
          </p:cNvSpPr>
          <p:nvPr/>
        </p:nvSpPr>
        <p:spPr bwMode="auto">
          <a:xfrm flipH="1">
            <a:off x="3352800" y="3810000"/>
            <a:ext cx="1524000" cy="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71" name="Text Box 15"/>
          <p:cNvSpPr txBox="1">
            <a:spLocks noChangeArrowheads="1"/>
          </p:cNvSpPr>
          <p:nvPr/>
        </p:nvSpPr>
        <p:spPr bwMode="auto">
          <a:xfrm>
            <a:off x="3810000" y="3429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放热</a:t>
            </a:r>
          </a:p>
        </p:txBody>
      </p:sp>
      <p:sp>
        <p:nvSpPr>
          <p:cNvPr id="19472" name="Text Box 16"/>
          <p:cNvSpPr txBox="1">
            <a:spLocks noChangeArrowheads="1"/>
          </p:cNvSpPr>
          <p:nvPr/>
        </p:nvSpPr>
        <p:spPr bwMode="auto">
          <a:xfrm>
            <a:off x="3810000" y="3810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吸热</a:t>
            </a:r>
          </a:p>
        </p:txBody>
      </p:sp>
      <p:sp>
        <p:nvSpPr>
          <p:cNvPr id="19473" name="Line 17"/>
          <p:cNvSpPr>
            <a:spLocks noChangeShapeType="1"/>
          </p:cNvSpPr>
          <p:nvPr/>
        </p:nvSpPr>
        <p:spPr bwMode="auto">
          <a:xfrm>
            <a:off x="3733800" y="3276600"/>
            <a:ext cx="0" cy="990600"/>
          </a:xfrm>
          <a:prstGeom prst="line">
            <a:avLst/>
          </a:prstGeom>
          <a:noFill/>
          <a:ln w="28575">
            <a:solidFill>
              <a:srgbClr val="FF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74" name="Line 18"/>
          <p:cNvSpPr>
            <a:spLocks noChangeShapeType="1"/>
          </p:cNvSpPr>
          <p:nvPr/>
        </p:nvSpPr>
        <p:spPr bwMode="auto">
          <a:xfrm>
            <a:off x="3733800" y="3276600"/>
            <a:ext cx="762000" cy="0"/>
          </a:xfrm>
          <a:prstGeom prst="line">
            <a:avLst/>
          </a:prstGeom>
          <a:noFill/>
          <a:ln w="28575">
            <a:solidFill>
              <a:srgbClr val="FF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75" name="Line 19"/>
          <p:cNvSpPr>
            <a:spLocks noChangeShapeType="1"/>
          </p:cNvSpPr>
          <p:nvPr/>
        </p:nvSpPr>
        <p:spPr bwMode="auto">
          <a:xfrm>
            <a:off x="3733800" y="4267200"/>
            <a:ext cx="762000" cy="0"/>
          </a:xfrm>
          <a:prstGeom prst="line">
            <a:avLst/>
          </a:prstGeom>
          <a:noFill/>
          <a:ln w="28575">
            <a:solidFill>
              <a:srgbClr val="FF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76" name="Line 20"/>
          <p:cNvSpPr>
            <a:spLocks noChangeShapeType="1"/>
          </p:cNvSpPr>
          <p:nvPr/>
        </p:nvSpPr>
        <p:spPr bwMode="auto">
          <a:xfrm>
            <a:off x="4495800" y="3276600"/>
            <a:ext cx="0" cy="990600"/>
          </a:xfrm>
          <a:prstGeom prst="line">
            <a:avLst/>
          </a:prstGeom>
          <a:noFill/>
          <a:ln w="28575">
            <a:solidFill>
              <a:srgbClr val="FF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77" name="Line 21"/>
          <p:cNvSpPr>
            <a:spLocks noChangeShapeType="1"/>
          </p:cNvSpPr>
          <p:nvPr/>
        </p:nvSpPr>
        <p:spPr bwMode="auto">
          <a:xfrm>
            <a:off x="1752600" y="3962400"/>
            <a:ext cx="0" cy="838200"/>
          </a:xfrm>
          <a:prstGeom prst="line">
            <a:avLst/>
          </a:prstGeom>
          <a:noFill/>
          <a:ln w="127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78" name="Oval 22"/>
          <p:cNvSpPr>
            <a:spLocks noChangeArrowheads="1"/>
          </p:cNvSpPr>
          <p:nvPr/>
        </p:nvSpPr>
        <p:spPr bwMode="auto">
          <a:xfrm>
            <a:off x="1371600" y="4800600"/>
            <a:ext cx="762000" cy="381000"/>
          </a:xfrm>
          <a:prstGeom prst="ellipse">
            <a:avLst/>
          </a:prstGeom>
          <a:noFill/>
          <a:ln w="28575" cap="sq">
            <a:solidFill>
              <a:srgbClr val="66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9479" name="Text Box 23"/>
          <p:cNvSpPr txBox="1">
            <a:spLocks noChangeArrowheads="1"/>
          </p:cNvSpPr>
          <p:nvPr/>
        </p:nvSpPr>
        <p:spPr bwMode="auto">
          <a:xfrm>
            <a:off x="1524000" y="4876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压力</a:t>
            </a:r>
          </a:p>
        </p:txBody>
      </p:sp>
      <p:sp>
        <p:nvSpPr>
          <p:cNvPr id="19480" name="Line 24"/>
          <p:cNvSpPr>
            <a:spLocks noChangeShapeType="1"/>
          </p:cNvSpPr>
          <p:nvPr/>
        </p:nvSpPr>
        <p:spPr bwMode="auto">
          <a:xfrm>
            <a:off x="1752600" y="5181600"/>
            <a:ext cx="0" cy="228600"/>
          </a:xfrm>
          <a:prstGeom prst="line">
            <a:avLst/>
          </a:prstGeom>
          <a:noFill/>
          <a:ln w="28575"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81" name="Text Box 25"/>
          <p:cNvSpPr txBox="1">
            <a:spLocks noChangeArrowheads="1"/>
          </p:cNvSpPr>
          <p:nvPr/>
        </p:nvSpPr>
        <p:spPr bwMode="auto">
          <a:xfrm>
            <a:off x="2895600" y="5173663"/>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zh-CN" altLang="en-US" sz="1600" b="1"/>
          </a:p>
        </p:txBody>
      </p:sp>
      <p:sp>
        <p:nvSpPr>
          <p:cNvPr id="19482" name="Text Box 26"/>
          <p:cNvSpPr txBox="1">
            <a:spLocks noChangeArrowheads="1"/>
          </p:cNvSpPr>
          <p:nvPr/>
        </p:nvSpPr>
        <p:spPr bwMode="auto">
          <a:xfrm>
            <a:off x="1295400" y="5410200"/>
            <a:ext cx="914400" cy="349250"/>
          </a:xfrm>
          <a:prstGeom prst="rect">
            <a:avLst/>
          </a:prstGeom>
          <a:noFill/>
          <a:ln w="12700" cap="sq">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机械能</a:t>
            </a:r>
          </a:p>
        </p:txBody>
      </p:sp>
      <p:sp>
        <p:nvSpPr>
          <p:cNvPr id="19483" name="Line 27"/>
          <p:cNvSpPr>
            <a:spLocks noChangeShapeType="1"/>
          </p:cNvSpPr>
          <p:nvPr/>
        </p:nvSpPr>
        <p:spPr bwMode="auto">
          <a:xfrm flipV="1">
            <a:off x="1752600" y="2743200"/>
            <a:ext cx="0" cy="91440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84" name="Text Box 28"/>
          <p:cNvSpPr txBox="1">
            <a:spLocks noChangeArrowheads="1"/>
          </p:cNvSpPr>
          <p:nvPr/>
        </p:nvSpPr>
        <p:spPr bwMode="auto">
          <a:xfrm>
            <a:off x="1371600" y="2362200"/>
            <a:ext cx="914400" cy="349250"/>
          </a:xfrm>
          <a:prstGeom prst="rect">
            <a:avLst/>
          </a:prstGeom>
          <a:noFill/>
          <a:ln w="12700" cap="sq">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化学能</a:t>
            </a:r>
          </a:p>
        </p:txBody>
      </p:sp>
      <p:sp>
        <p:nvSpPr>
          <p:cNvPr id="19485" name="Line 29"/>
          <p:cNvSpPr>
            <a:spLocks noChangeShapeType="1"/>
          </p:cNvSpPr>
          <p:nvPr/>
        </p:nvSpPr>
        <p:spPr bwMode="auto">
          <a:xfrm flipV="1">
            <a:off x="4114800" y="2743200"/>
            <a:ext cx="0" cy="45720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86" name="Text Box 30"/>
          <p:cNvSpPr txBox="1">
            <a:spLocks noChangeArrowheads="1"/>
          </p:cNvSpPr>
          <p:nvPr/>
        </p:nvSpPr>
        <p:spPr bwMode="auto">
          <a:xfrm>
            <a:off x="3810000" y="2362200"/>
            <a:ext cx="609600" cy="349250"/>
          </a:xfrm>
          <a:prstGeom prst="rect">
            <a:avLst/>
          </a:prstGeom>
          <a:noFill/>
          <a:ln w="12700" cap="sq">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热能</a:t>
            </a:r>
          </a:p>
        </p:txBody>
      </p:sp>
      <p:sp>
        <p:nvSpPr>
          <p:cNvPr id="19487" name="Line 31"/>
          <p:cNvSpPr>
            <a:spLocks noChangeShapeType="1"/>
          </p:cNvSpPr>
          <p:nvPr/>
        </p:nvSpPr>
        <p:spPr bwMode="auto">
          <a:xfrm>
            <a:off x="5257800" y="3886200"/>
            <a:ext cx="0" cy="152400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88" name="Text Box 32"/>
          <p:cNvSpPr txBox="1">
            <a:spLocks noChangeArrowheads="1"/>
          </p:cNvSpPr>
          <p:nvPr/>
        </p:nvSpPr>
        <p:spPr bwMode="auto">
          <a:xfrm>
            <a:off x="4953000" y="5410200"/>
            <a:ext cx="609600" cy="349250"/>
          </a:xfrm>
          <a:prstGeom prst="rect">
            <a:avLst/>
          </a:prstGeom>
          <a:noFill/>
          <a:ln w="12700" cap="sq">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电能</a:t>
            </a:r>
          </a:p>
        </p:txBody>
      </p:sp>
      <p:sp>
        <p:nvSpPr>
          <p:cNvPr id="19489" name="Line 33"/>
          <p:cNvSpPr>
            <a:spLocks noChangeShapeType="1"/>
          </p:cNvSpPr>
          <p:nvPr/>
        </p:nvSpPr>
        <p:spPr bwMode="auto">
          <a:xfrm>
            <a:off x="5791200" y="3733800"/>
            <a:ext cx="533400" cy="0"/>
          </a:xfrm>
          <a:prstGeom prst="line">
            <a:avLst/>
          </a:prstGeom>
          <a:noFill/>
          <a:ln w="127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90" name="Line 34"/>
          <p:cNvSpPr>
            <a:spLocks noChangeShapeType="1"/>
          </p:cNvSpPr>
          <p:nvPr/>
        </p:nvSpPr>
        <p:spPr bwMode="auto">
          <a:xfrm>
            <a:off x="5943600" y="2438400"/>
            <a:ext cx="0" cy="3429000"/>
          </a:xfrm>
          <a:prstGeom prst="line">
            <a:avLst/>
          </a:prstGeom>
          <a:noFill/>
          <a:ln w="127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91" name="Text Box 35"/>
          <p:cNvSpPr txBox="1">
            <a:spLocks noChangeArrowheads="1"/>
          </p:cNvSpPr>
          <p:nvPr/>
        </p:nvSpPr>
        <p:spPr bwMode="auto">
          <a:xfrm>
            <a:off x="6324600" y="3581400"/>
            <a:ext cx="609600" cy="349250"/>
          </a:xfrm>
          <a:prstGeom prst="rect">
            <a:avLst/>
          </a:prstGeom>
          <a:noFill/>
          <a:ln w="12700" cap="sq">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热泵</a:t>
            </a:r>
          </a:p>
        </p:txBody>
      </p:sp>
      <p:sp>
        <p:nvSpPr>
          <p:cNvPr id="19492" name="Text Box 36"/>
          <p:cNvSpPr txBox="1">
            <a:spLocks noChangeArrowheads="1"/>
          </p:cNvSpPr>
          <p:nvPr/>
        </p:nvSpPr>
        <p:spPr bwMode="auto">
          <a:xfrm>
            <a:off x="6324600" y="2895600"/>
            <a:ext cx="1066800" cy="349250"/>
          </a:xfrm>
          <a:prstGeom prst="rect">
            <a:avLst/>
          </a:prstGeom>
          <a:noFill/>
          <a:ln w="12700" cap="sq">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充电电池</a:t>
            </a:r>
          </a:p>
        </p:txBody>
      </p:sp>
      <p:sp>
        <p:nvSpPr>
          <p:cNvPr id="19493" name="Text Box 37"/>
          <p:cNvSpPr txBox="1">
            <a:spLocks noChangeArrowheads="1"/>
          </p:cNvSpPr>
          <p:nvPr/>
        </p:nvSpPr>
        <p:spPr bwMode="auto">
          <a:xfrm>
            <a:off x="6324600" y="2286000"/>
            <a:ext cx="1676400" cy="349250"/>
          </a:xfrm>
          <a:prstGeom prst="rect">
            <a:avLst/>
          </a:prstGeom>
          <a:noFill/>
          <a:ln w="12700" cap="sq">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氢的贮存、运输</a:t>
            </a:r>
          </a:p>
        </p:txBody>
      </p:sp>
      <p:sp>
        <p:nvSpPr>
          <p:cNvPr id="19494" name="Text Box 38"/>
          <p:cNvSpPr txBox="1">
            <a:spLocks noChangeArrowheads="1"/>
          </p:cNvSpPr>
          <p:nvPr/>
        </p:nvSpPr>
        <p:spPr bwMode="auto">
          <a:xfrm>
            <a:off x="6324600" y="4267200"/>
            <a:ext cx="1676400" cy="349250"/>
          </a:xfrm>
          <a:prstGeom prst="rect">
            <a:avLst/>
          </a:prstGeom>
          <a:noFill/>
          <a:ln w="12700" cap="sq">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氢的分解、提纯</a:t>
            </a:r>
          </a:p>
        </p:txBody>
      </p:sp>
      <p:sp>
        <p:nvSpPr>
          <p:cNvPr id="19495" name="Text Box 39"/>
          <p:cNvSpPr txBox="1">
            <a:spLocks noChangeArrowheads="1"/>
          </p:cNvSpPr>
          <p:nvPr/>
        </p:nvSpPr>
        <p:spPr bwMode="auto">
          <a:xfrm>
            <a:off x="6324600" y="4953000"/>
            <a:ext cx="914400" cy="349250"/>
          </a:xfrm>
          <a:prstGeom prst="rect">
            <a:avLst/>
          </a:prstGeom>
          <a:noFill/>
          <a:ln w="12700" cap="sq">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催化剂</a:t>
            </a:r>
          </a:p>
        </p:txBody>
      </p:sp>
      <p:sp>
        <p:nvSpPr>
          <p:cNvPr id="19496" name="Text Box 40"/>
          <p:cNvSpPr txBox="1">
            <a:spLocks noChangeArrowheads="1"/>
          </p:cNvSpPr>
          <p:nvPr/>
        </p:nvSpPr>
        <p:spPr bwMode="auto">
          <a:xfrm>
            <a:off x="6324600" y="5670550"/>
            <a:ext cx="1676400" cy="349250"/>
          </a:xfrm>
          <a:prstGeom prst="rect">
            <a:avLst/>
          </a:prstGeom>
          <a:noFill/>
          <a:ln w="12700" cap="sq">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传感器、控制器</a:t>
            </a:r>
          </a:p>
        </p:txBody>
      </p:sp>
      <p:sp>
        <p:nvSpPr>
          <p:cNvPr id="19497" name="Line 41"/>
          <p:cNvSpPr>
            <a:spLocks noChangeShapeType="1"/>
          </p:cNvSpPr>
          <p:nvPr/>
        </p:nvSpPr>
        <p:spPr bwMode="auto">
          <a:xfrm>
            <a:off x="5943600" y="3048000"/>
            <a:ext cx="381000" cy="0"/>
          </a:xfrm>
          <a:prstGeom prst="line">
            <a:avLst/>
          </a:prstGeom>
          <a:noFill/>
          <a:ln w="127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98" name="Line 42"/>
          <p:cNvSpPr>
            <a:spLocks noChangeShapeType="1"/>
          </p:cNvSpPr>
          <p:nvPr/>
        </p:nvSpPr>
        <p:spPr bwMode="auto">
          <a:xfrm>
            <a:off x="5943600" y="2438400"/>
            <a:ext cx="381000" cy="0"/>
          </a:xfrm>
          <a:prstGeom prst="line">
            <a:avLst/>
          </a:prstGeom>
          <a:noFill/>
          <a:ln w="127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99" name="Line 43"/>
          <p:cNvSpPr>
            <a:spLocks noChangeShapeType="1"/>
          </p:cNvSpPr>
          <p:nvPr/>
        </p:nvSpPr>
        <p:spPr bwMode="auto">
          <a:xfrm>
            <a:off x="5943600" y="4419600"/>
            <a:ext cx="381000" cy="0"/>
          </a:xfrm>
          <a:prstGeom prst="line">
            <a:avLst/>
          </a:prstGeom>
          <a:noFill/>
          <a:ln w="127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500" name="Line 44"/>
          <p:cNvSpPr>
            <a:spLocks noChangeShapeType="1"/>
          </p:cNvSpPr>
          <p:nvPr/>
        </p:nvSpPr>
        <p:spPr bwMode="auto">
          <a:xfrm>
            <a:off x="5943600" y="5105400"/>
            <a:ext cx="381000" cy="0"/>
          </a:xfrm>
          <a:prstGeom prst="line">
            <a:avLst/>
          </a:prstGeom>
          <a:noFill/>
          <a:ln w="127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501" name="Line 45"/>
          <p:cNvSpPr>
            <a:spLocks noChangeShapeType="1"/>
          </p:cNvSpPr>
          <p:nvPr/>
        </p:nvSpPr>
        <p:spPr bwMode="auto">
          <a:xfrm>
            <a:off x="5943600" y="5867400"/>
            <a:ext cx="381000" cy="0"/>
          </a:xfrm>
          <a:prstGeom prst="line">
            <a:avLst/>
          </a:prstGeom>
          <a:noFill/>
          <a:ln w="127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6"/>
                                        </p:tgtEl>
                                        <p:attrNameLst>
                                          <p:attrName>style.visibility</p:attrName>
                                        </p:attrNameLst>
                                      </p:cBhvr>
                                      <p:to>
                                        <p:strVal val="visible"/>
                                      </p:to>
                                    </p:set>
                                    <p:anim calcmode="lin" valueType="num">
                                      <p:cBhvr additive="base">
                                        <p:cTn id="13" dur="500" fill="hold"/>
                                        <p:tgtEl>
                                          <p:spTgt spid="19466"/>
                                        </p:tgtEl>
                                        <p:attrNameLst>
                                          <p:attrName>ppt_x</p:attrName>
                                        </p:attrNameLst>
                                      </p:cBhvr>
                                      <p:tavLst>
                                        <p:tav tm="0">
                                          <p:val>
                                            <p:strVal val="0-#ppt_w/2"/>
                                          </p:val>
                                        </p:tav>
                                        <p:tav tm="100000">
                                          <p:val>
                                            <p:strVal val="#ppt_x"/>
                                          </p:val>
                                        </p:tav>
                                      </p:tavLst>
                                    </p:anim>
                                    <p:anim calcmode="lin" valueType="num">
                                      <p:cBhvr additive="base">
                                        <p:cTn id="14" dur="500" fill="hold"/>
                                        <p:tgtEl>
                                          <p:spTgt spid="19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3"/>
          <p:cNvGrpSpPr>
            <a:grpSpLocks/>
          </p:cNvGrpSpPr>
          <p:nvPr/>
        </p:nvGrpSpPr>
        <p:grpSpPr bwMode="auto">
          <a:xfrm>
            <a:off x="762000" y="685800"/>
            <a:ext cx="7620000" cy="4527550"/>
            <a:chOff x="480" y="432"/>
            <a:chExt cx="4800" cy="2852"/>
          </a:xfrm>
        </p:grpSpPr>
        <p:pic>
          <p:nvPicPr>
            <p:cNvPr id="20484" name="Picture 4" descr="E:\高胜利\第十三章\+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4" y="1248"/>
              <a:ext cx="1388" cy="1824"/>
            </a:xfrm>
            <a:prstGeom prst="rect">
              <a:avLst/>
            </a:prstGeom>
            <a:noFill/>
            <a:extLst>
              <a:ext uri="{909E8E84-426E-40DD-AFC4-6F175D3DCCD1}">
                <a14:hiddenFill xmlns:a14="http://schemas.microsoft.com/office/drawing/2010/main">
                  <a:solidFill>
                    <a:srgbClr val="FFFFFF"/>
                  </a:solidFill>
                </a14:hiddenFill>
              </a:ext>
            </a:extLst>
          </p:spPr>
        </p:pic>
        <p:sp>
          <p:nvSpPr>
            <p:cNvPr id="20485" name="Text Box 5"/>
            <p:cNvSpPr txBox="1">
              <a:spLocks noChangeArrowheads="1"/>
            </p:cNvSpPr>
            <p:nvPr/>
          </p:nvSpPr>
          <p:spPr bwMode="auto">
            <a:xfrm>
              <a:off x="3744" y="3072"/>
              <a:ext cx="14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600" b="1">
                  <a:ea typeface="楷体_GB2312" pitchFamily="49" charset="-122"/>
                </a:rPr>
                <a:t>超导体的排斥磁场效应</a:t>
              </a:r>
            </a:p>
          </p:txBody>
        </p:sp>
        <p:sp>
          <p:nvSpPr>
            <p:cNvPr id="20486" name="Rectangle 6"/>
            <p:cNvSpPr>
              <a:spLocks noChangeArrowheads="1"/>
            </p:cNvSpPr>
            <p:nvPr/>
          </p:nvSpPr>
          <p:spPr bwMode="auto">
            <a:xfrm>
              <a:off x="480" y="432"/>
              <a:ext cx="480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t>         超导材料的两大特性：临界温度 </a:t>
              </a:r>
              <a:r>
                <a:rPr lang="en-US" altLang="zh-CN" sz="2000" b="1" i="1"/>
                <a:t>T</a:t>
              </a:r>
              <a:r>
                <a:rPr lang="en-US" altLang="zh-CN" sz="2000" b="1"/>
                <a:t>c </a:t>
              </a:r>
              <a:r>
                <a:rPr lang="zh-CN" altLang="en-US" sz="2000" b="1"/>
                <a:t>以下电阻为零，具有非斥磁场效应.  人们渴望制备超导电缆，因为它可减少或避免能量损失，如可使粒子加速器再极高能量下操作. </a:t>
              </a:r>
            </a:p>
            <a:p>
              <a:pPr eaLnBrk="0" hangingPunct="0"/>
              <a:r>
                <a:rPr lang="zh-CN" altLang="en-US" sz="2000" b="1"/>
                <a:t>        </a:t>
              </a:r>
            </a:p>
          </p:txBody>
        </p:sp>
      </p:grpSp>
      <p:sp>
        <p:nvSpPr>
          <p:cNvPr id="20487" name="Rectangle 7"/>
          <p:cNvSpPr>
            <a:spLocks noChangeArrowheads="1"/>
          </p:cNvSpPr>
          <p:nvPr/>
        </p:nvSpPr>
        <p:spPr bwMode="auto">
          <a:xfrm>
            <a:off x="685800" y="5470525"/>
            <a:ext cx="80626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eaLnBrk="0" hangingPunct="0">
              <a:buFontTx/>
              <a:buAutoNum type="circleNumDbPlain" startAt="5"/>
            </a:pPr>
            <a:r>
              <a:rPr lang="zh-CN" altLang="en-US" sz="2000" b="1" dirty="0">
                <a:ea typeface="楷体_GB2312" pitchFamily="49" charset="-122"/>
              </a:rPr>
              <a:t>在冶金工业中的应用</a:t>
            </a:r>
            <a:r>
              <a:rPr lang="zh-CN" altLang="en-US" sz="2000" b="1" dirty="0"/>
              <a:t>：铸铁、钢、有色金属，可  改变结构性 能.</a:t>
            </a:r>
          </a:p>
        </p:txBody>
      </p:sp>
      <p:grpSp>
        <p:nvGrpSpPr>
          <p:cNvPr id="20488" name="Group 8"/>
          <p:cNvGrpSpPr>
            <a:grpSpLocks/>
          </p:cNvGrpSpPr>
          <p:nvPr/>
        </p:nvGrpSpPr>
        <p:grpSpPr bwMode="auto">
          <a:xfrm>
            <a:off x="762000" y="1600200"/>
            <a:ext cx="7772400" cy="3810000"/>
            <a:chOff x="480" y="1008"/>
            <a:chExt cx="4896" cy="2400"/>
          </a:xfrm>
        </p:grpSpPr>
        <p:sp>
          <p:nvSpPr>
            <p:cNvPr id="20489" name="Oval 9"/>
            <p:cNvSpPr>
              <a:spLocks noChangeArrowheads="1"/>
            </p:cNvSpPr>
            <p:nvPr/>
          </p:nvSpPr>
          <p:spPr bwMode="auto">
            <a:xfrm>
              <a:off x="1152" y="1920"/>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490" name="Oval 10"/>
            <p:cNvSpPr>
              <a:spLocks noChangeArrowheads="1"/>
            </p:cNvSpPr>
            <p:nvPr/>
          </p:nvSpPr>
          <p:spPr bwMode="auto">
            <a:xfrm>
              <a:off x="1200" y="2736"/>
              <a:ext cx="240" cy="240"/>
            </a:xfrm>
            <a:prstGeom prst="ellipse">
              <a:avLst/>
            </a:prstGeom>
            <a:solidFill>
              <a:srgbClr val="CCFFCC"/>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0491" name="Line 11"/>
            <p:cNvSpPr>
              <a:spLocks noChangeShapeType="1"/>
            </p:cNvSpPr>
            <p:nvPr/>
          </p:nvSpPr>
          <p:spPr bwMode="auto">
            <a:xfrm>
              <a:off x="912" y="1776"/>
              <a:ext cx="0" cy="1488"/>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492" name="Line 12"/>
            <p:cNvSpPr>
              <a:spLocks noChangeShapeType="1"/>
            </p:cNvSpPr>
            <p:nvPr/>
          </p:nvSpPr>
          <p:spPr bwMode="auto">
            <a:xfrm>
              <a:off x="1488" y="1872"/>
              <a:ext cx="0" cy="1488"/>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493" name="Line 13"/>
            <p:cNvSpPr>
              <a:spLocks noChangeShapeType="1"/>
            </p:cNvSpPr>
            <p:nvPr/>
          </p:nvSpPr>
          <p:spPr bwMode="auto">
            <a:xfrm>
              <a:off x="1200" y="1584"/>
              <a:ext cx="0" cy="1392"/>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494" name="Line 14"/>
            <p:cNvSpPr>
              <a:spLocks noChangeShapeType="1"/>
            </p:cNvSpPr>
            <p:nvPr/>
          </p:nvSpPr>
          <p:spPr bwMode="auto">
            <a:xfrm>
              <a:off x="1776" y="1680"/>
              <a:ext cx="0" cy="1392"/>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495" name="Line 15"/>
            <p:cNvSpPr>
              <a:spLocks noChangeShapeType="1"/>
            </p:cNvSpPr>
            <p:nvPr/>
          </p:nvSpPr>
          <p:spPr bwMode="auto">
            <a:xfrm>
              <a:off x="912" y="1776"/>
              <a:ext cx="576" cy="96"/>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496" name="Line 16"/>
            <p:cNvSpPr>
              <a:spLocks noChangeShapeType="1"/>
            </p:cNvSpPr>
            <p:nvPr/>
          </p:nvSpPr>
          <p:spPr bwMode="auto">
            <a:xfrm>
              <a:off x="1200" y="1584"/>
              <a:ext cx="576" cy="96"/>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497" name="Line 17"/>
            <p:cNvSpPr>
              <a:spLocks noChangeShapeType="1"/>
            </p:cNvSpPr>
            <p:nvPr/>
          </p:nvSpPr>
          <p:spPr bwMode="auto">
            <a:xfrm>
              <a:off x="912" y="3264"/>
              <a:ext cx="576" cy="96"/>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498" name="Line 18"/>
            <p:cNvSpPr>
              <a:spLocks noChangeShapeType="1"/>
            </p:cNvSpPr>
            <p:nvPr/>
          </p:nvSpPr>
          <p:spPr bwMode="auto">
            <a:xfrm>
              <a:off x="1200" y="2976"/>
              <a:ext cx="576" cy="96"/>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499" name="Line 19"/>
            <p:cNvSpPr>
              <a:spLocks noChangeShapeType="1"/>
            </p:cNvSpPr>
            <p:nvPr/>
          </p:nvSpPr>
          <p:spPr bwMode="auto">
            <a:xfrm flipV="1">
              <a:off x="912" y="1584"/>
              <a:ext cx="288" cy="192"/>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500" name="Line 20"/>
            <p:cNvSpPr>
              <a:spLocks noChangeShapeType="1"/>
            </p:cNvSpPr>
            <p:nvPr/>
          </p:nvSpPr>
          <p:spPr bwMode="auto">
            <a:xfrm flipV="1">
              <a:off x="1488" y="1680"/>
              <a:ext cx="288" cy="192"/>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501" name="Line 21"/>
            <p:cNvSpPr>
              <a:spLocks noChangeShapeType="1"/>
            </p:cNvSpPr>
            <p:nvPr/>
          </p:nvSpPr>
          <p:spPr bwMode="auto">
            <a:xfrm flipV="1">
              <a:off x="912" y="2976"/>
              <a:ext cx="288" cy="288"/>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502" name="Line 22"/>
            <p:cNvSpPr>
              <a:spLocks noChangeShapeType="1"/>
            </p:cNvSpPr>
            <p:nvPr/>
          </p:nvSpPr>
          <p:spPr bwMode="auto">
            <a:xfrm flipV="1">
              <a:off x="1488" y="3072"/>
              <a:ext cx="288" cy="288"/>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503" name="Line 23"/>
            <p:cNvSpPr>
              <a:spLocks noChangeShapeType="1"/>
            </p:cNvSpPr>
            <p:nvPr/>
          </p:nvSpPr>
          <p:spPr bwMode="auto">
            <a:xfrm>
              <a:off x="912" y="2256"/>
              <a:ext cx="576" cy="96"/>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504" name="Line 24"/>
            <p:cNvSpPr>
              <a:spLocks noChangeShapeType="1"/>
            </p:cNvSpPr>
            <p:nvPr/>
          </p:nvSpPr>
          <p:spPr bwMode="auto">
            <a:xfrm>
              <a:off x="912" y="2736"/>
              <a:ext cx="576" cy="96"/>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505" name="Line 25"/>
            <p:cNvSpPr>
              <a:spLocks noChangeShapeType="1"/>
            </p:cNvSpPr>
            <p:nvPr/>
          </p:nvSpPr>
          <p:spPr bwMode="auto">
            <a:xfrm flipV="1">
              <a:off x="912" y="2016"/>
              <a:ext cx="288" cy="240"/>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506" name="Line 26"/>
            <p:cNvSpPr>
              <a:spLocks noChangeShapeType="1"/>
            </p:cNvSpPr>
            <p:nvPr/>
          </p:nvSpPr>
          <p:spPr bwMode="auto">
            <a:xfrm flipV="1">
              <a:off x="1488" y="2064"/>
              <a:ext cx="288" cy="288"/>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507" name="Line 27"/>
            <p:cNvSpPr>
              <a:spLocks noChangeShapeType="1"/>
            </p:cNvSpPr>
            <p:nvPr/>
          </p:nvSpPr>
          <p:spPr bwMode="auto">
            <a:xfrm>
              <a:off x="1200" y="1968"/>
              <a:ext cx="576" cy="96"/>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508" name="Line 28"/>
            <p:cNvSpPr>
              <a:spLocks noChangeShapeType="1"/>
            </p:cNvSpPr>
            <p:nvPr/>
          </p:nvSpPr>
          <p:spPr bwMode="auto">
            <a:xfrm flipV="1">
              <a:off x="912" y="2448"/>
              <a:ext cx="288" cy="288"/>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509" name="Line 29"/>
            <p:cNvSpPr>
              <a:spLocks noChangeShapeType="1"/>
            </p:cNvSpPr>
            <p:nvPr/>
          </p:nvSpPr>
          <p:spPr bwMode="auto">
            <a:xfrm flipV="1">
              <a:off x="1488" y="2544"/>
              <a:ext cx="288" cy="288"/>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510" name="Line 30"/>
            <p:cNvSpPr>
              <a:spLocks noChangeShapeType="1"/>
            </p:cNvSpPr>
            <p:nvPr/>
          </p:nvSpPr>
          <p:spPr bwMode="auto">
            <a:xfrm>
              <a:off x="1200" y="2448"/>
              <a:ext cx="576" cy="96"/>
            </a:xfrm>
            <a:prstGeom prst="line">
              <a:avLst/>
            </a:prstGeom>
            <a:noFill/>
            <a:ln w="12700" cap="sq">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511" name="Oval 31"/>
            <p:cNvSpPr>
              <a:spLocks noChangeArrowheads="1"/>
            </p:cNvSpPr>
            <p:nvPr/>
          </p:nvSpPr>
          <p:spPr bwMode="auto">
            <a:xfrm>
              <a:off x="1200" y="1920"/>
              <a:ext cx="240" cy="240"/>
            </a:xfrm>
            <a:prstGeom prst="ellipse">
              <a:avLst/>
            </a:prstGeom>
            <a:solidFill>
              <a:srgbClr val="CCFFCC"/>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0512" name="Oval 32"/>
            <p:cNvSpPr>
              <a:spLocks noChangeArrowheads="1"/>
            </p:cNvSpPr>
            <p:nvPr/>
          </p:nvSpPr>
          <p:spPr bwMode="auto">
            <a:xfrm>
              <a:off x="1248" y="2448"/>
              <a:ext cx="144" cy="144"/>
            </a:xfrm>
            <a:prstGeom prst="ellipse">
              <a:avLst/>
            </a:prstGeom>
            <a:solidFill>
              <a:srgbClr val="FFCC99"/>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13" name="Oval 33"/>
            <p:cNvSpPr>
              <a:spLocks noChangeArrowheads="1"/>
            </p:cNvSpPr>
            <p:nvPr/>
          </p:nvSpPr>
          <p:spPr bwMode="auto">
            <a:xfrm>
              <a:off x="864" y="1728"/>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14" name="Oval 34"/>
            <p:cNvSpPr>
              <a:spLocks noChangeArrowheads="1"/>
            </p:cNvSpPr>
            <p:nvPr/>
          </p:nvSpPr>
          <p:spPr bwMode="auto">
            <a:xfrm>
              <a:off x="1152" y="1536"/>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15" name="Oval 35"/>
            <p:cNvSpPr>
              <a:spLocks noChangeArrowheads="1"/>
            </p:cNvSpPr>
            <p:nvPr/>
          </p:nvSpPr>
          <p:spPr bwMode="auto">
            <a:xfrm>
              <a:off x="1728" y="1632"/>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16" name="Oval 36"/>
            <p:cNvSpPr>
              <a:spLocks noChangeArrowheads="1"/>
            </p:cNvSpPr>
            <p:nvPr/>
          </p:nvSpPr>
          <p:spPr bwMode="auto">
            <a:xfrm>
              <a:off x="1728" y="2496"/>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17" name="Oval 37"/>
            <p:cNvSpPr>
              <a:spLocks noChangeArrowheads="1"/>
            </p:cNvSpPr>
            <p:nvPr/>
          </p:nvSpPr>
          <p:spPr bwMode="auto">
            <a:xfrm>
              <a:off x="1152" y="2400"/>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18" name="Oval 38"/>
            <p:cNvSpPr>
              <a:spLocks noChangeArrowheads="1"/>
            </p:cNvSpPr>
            <p:nvPr/>
          </p:nvSpPr>
          <p:spPr bwMode="auto">
            <a:xfrm>
              <a:off x="1728" y="2016"/>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19" name="Oval 39"/>
            <p:cNvSpPr>
              <a:spLocks noChangeArrowheads="1"/>
            </p:cNvSpPr>
            <p:nvPr/>
          </p:nvSpPr>
          <p:spPr bwMode="auto">
            <a:xfrm>
              <a:off x="864" y="2208"/>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20" name="Oval 40"/>
            <p:cNvSpPr>
              <a:spLocks noChangeArrowheads="1"/>
            </p:cNvSpPr>
            <p:nvPr/>
          </p:nvSpPr>
          <p:spPr bwMode="auto">
            <a:xfrm>
              <a:off x="1440" y="2304"/>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21" name="Oval 41"/>
            <p:cNvSpPr>
              <a:spLocks noChangeArrowheads="1"/>
            </p:cNvSpPr>
            <p:nvPr/>
          </p:nvSpPr>
          <p:spPr bwMode="auto">
            <a:xfrm>
              <a:off x="864" y="2688"/>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22" name="Oval 42"/>
            <p:cNvSpPr>
              <a:spLocks noChangeArrowheads="1"/>
            </p:cNvSpPr>
            <p:nvPr/>
          </p:nvSpPr>
          <p:spPr bwMode="auto">
            <a:xfrm>
              <a:off x="1440" y="2784"/>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23" name="Oval 43"/>
            <p:cNvSpPr>
              <a:spLocks noChangeArrowheads="1"/>
            </p:cNvSpPr>
            <p:nvPr/>
          </p:nvSpPr>
          <p:spPr bwMode="auto">
            <a:xfrm>
              <a:off x="1152" y="2928"/>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24" name="Oval 44"/>
            <p:cNvSpPr>
              <a:spLocks noChangeArrowheads="1"/>
            </p:cNvSpPr>
            <p:nvPr/>
          </p:nvSpPr>
          <p:spPr bwMode="auto">
            <a:xfrm>
              <a:off x="1728" y="3024"/>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25" name="Oval 45"/>
            <p:cNvSpPr>
              <a:spLocks noChangeArrowheads="1"/>
            </p:cNvSpPr>
            <p:nvPr/>
          </p:nvSpPr>
          <p:spPr bwMode="auto">
            <a:xfrm>
              <a:off x="1440" y="3312"/>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26" name="Oval 46"/>
            <p:cNvSpPr>
              <a:spLocks noChangeArrowheads="1"/>
            </p:cNvSpPr>
            <p:nvPr/>
          </p:nvSpPr>
          <p:spPr bwMode="auto">
            <a:xfrm>
              <a:off x="864" y="3216"/>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27" name="Text Box 47"/>
            <p:cNvSpPr txBox="1">
              <a:spLocks noChangeArrowheads="1"/>
            </p:cNvSpPr>
            <p:nvPr/>
          </p:nvSpPr>
          <p:spPr bwMode="auto">
            <a:xfrm>
              <a:off x="2304" y="2352"/>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Y</a:t>
              </a:r>
            </a:p>
          </p:txBody>
        </p:sp>
        <p:sp>
          <p:nvSpPr>
            <p:cNvPr id="20528" name="Text Box 48"/>
            <p:cNvSpPr txBox="1">
              <a:spLocks noChangeArrowheads="1"/>
            </p:cNvSpPr>
            <p:nvPr/>
          </p:nvSpPr>
          <p:spPr bwMode="auto">
            <a:xfrm>
              <a:off x="2304" y="2016"/>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Ba</a:t>
              </a:r>
            </a:p>
          </p:txBody>
        </p:sp>
        <p:sp>
          <p:nvSpPr>
            <p:cNvPr id="20529" name="Text Box 49"/>
            <p:cNvSpPr txBox="1">
              <a:spLocks noChangeArrowheads="1"/>
            </p:cNvSpPr>
            <p:nvPr/>
          </p:nvSpPr>
          <p:spPr bwMode="auto">
            <a:xfrm>
              <a:off x="2304" y="1728"/>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Cu</a:t>
              </a:r>
            </a:p>
          </p:txBody>
        </p:sp>
        <p:sp>
          <p:nvSpPr>
            <p:cNvPr id="20530" name="Oval 50"/>
            <p:cNvSpPr>
              <a:spLocks noChangeArrowheads="1"/>
            </p:cNvSpPr>
            <p:nvPr/>
          </p:nvSpPr>
          <p:spPr bwMode="auto">
            <a:xfrm>
              <a:off x="2016" y="2016"/>
              <a:ext cx="240" cy="240"/>
            </a:xfrm>
            <a:prstGeom prst="ellipse">
              <a:avLst/>
            </a:prstGeom>
            <a:solidFill>
              <a:srgbClr val="CCFFCC"/>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0531" name="Oval 51"/>
            <p:cNvSpPr>
              <a:spLocks noChangeArrowheads="1"/>
            </p:cNvSpPr>
            <p:nvPr/>
          </p:nvSpPr>
          <p:spPr bwMode="auto">
            <a:xfrm>
              <a:off x="2064" y="1776"/>
              <a:ext cx="96" cy="96"/>
            </a:xfrm>
            <a:prstGeom prst="ellipse">
              <a:avLst/>
            </a:prstGeom>
            <a:solidFill>
              <a:srgbClr val="66FFFF"/>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32" name="Oval 52"/>
            <p:cNvSpPr>
              <a:spLocks noChangeArrowheads="1"/>
            </p:cNvSpPr>
            <p:nvPr/>
          </p:nvSpPr>
          <p:spPr bwMode="auto">
            <a:xfrm>
              <a:off x="2064" y="2352"/>
              <a:ext cx="144" cy="144"/>
            </a:xfrm>
            <a:prstGeom prst="ellipse">
              <a:avLst/>
            </a:prstGeom>
            <a:solidFill>
              <a:srgbClr val="FFCC99"/>
            </a:solidFill>
            <a:ln>
              <a:noFill/>
            </a:ln>
            <a:effectLst/>
            <a:extLs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0533" name="Text Box 53"/>
            <p:cNvSpPr txBox="1">
              <a:spLocks noChangeArrowheads="1"/>
            </p:cNvSpPr>
            <p:nvPr/>
          </p:nvSpPr>
          <p:spPr bwMode="auto">
            <a:xfrm>
              <a:off x="2016" y="2827"/>
              <a:ext cx="1392"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YBa</a:t>
              </a:r>
              <a:r>
                <a:rPr lang="en-US" altLang="zh-CN" sz="1400" b="1" baseline="-25000"/>
                <a:t>2</a:t>
              </a:r>
              <a:r>
                <a:rPr lang="en-US" altLang="zh-CN" sz="1400" b="1"/>
                <a:t>Cu</a:t>
              </a:r>
              <a:r>
                <a:rPr lang="en-US" altLang="zh-CN" sz="1400" b="1" baseline="-25000"/>
                <a:t>3</a:t>
              </a:r>
              <a:r>
                <a:rPr lang="en-US" altLang="zh-CN" sz="1400" b="1"/>
                <a:t>O</a:t>
              </a:r>
              <a:r>
                <a:rPr lang="en-US" altLang="zh-CN" sz="1400" b="1" baseline="-25000"/>
                <a:t>7 </a:t>
              </a:r>
              <a:r>
                <a:rPr lang="zh-CN" altLang="en-US" sz="1400" b="1"/>
                <a:t>的结构相当</a:t>
              </a:r>
            </a:p>
            <a:p>
              <a:pPr eaLnBrk="0" hangingPunct="0">
                <a:spcBef>
                  <a:spcPct val="50000"/>
                </a:spcBef>
              </a:pPr>
              <a:r>
                <a:rPr lang="zh-CN" altLang="en-US" sz="1400" b="1"/>
                <a:t>于失去部分</a:t>
              </a:r>
              <a:r>
                <a:rPr lang="en-US" altLang="zh-CN" sz="1400" b="1"/>
                <a:t>O  </a:t>
              </a:r>
              <a:r>
                <a:rPr lang="zh-CN" altLang="en-US" sz="1400" b="1"/>
                <a:t>的钙钛矿</a:t>
              </a:r>
            </a:p>
          </p:txBody>
        </p:sp>
        <p:sp>
          <p:nvSpPr>
            <p:cNvPr id="20534" name="Rectangle 54"/>
            <p:cNvSpPr>
              <a:spLocks noChangeArrowheads="1"/>
            </p:cNvSpPr>
            <p:nvPr/>
          </p:nvSpPr>
          <p:spPr bwMode="auto">
            <a:xfrm>
              <a:off x="480" y="1008"/>
              <a:ext cx="48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t>           1987年，中科院赵忠贤和美国</a:t>
              </a:r>
              <a:r>
                <a:rPr lang="en-US" altLang="zh-CN" sz="2000" b="1"/>
                <a:t>Houston</a:t>
              </a:r>
              <a:r>
                <a:rPr lang="zh-CN" altLang="en-US" sz="2000" b="1"/>
                <a:t>大学朱经武等独立发现 </a:t>
              </a:r>
              <a:r>
                <a:rPr lang="en-US" altLang="zh-CN" sz="2000" b="1"/>
                <a:t>YBa</a:t>
              </a:r>
              <a:r>
                <a:rPr lang="en-US" altLang="zh-CN" sz="2000" b="1" baseline="-25000"/>
                <a:t>2</a:t>
              </a:r>
              <a:r>
                <a:rPr lang="en-US" altLang="zh-CN" sz="2000" b="1"/>
                <a:t>Cu</a:t>
              </a:r>
              <a:r>
                <a:rPr lang="en-US" altLang="zh-CN" sz="2000" b="1" baseline="-25000"/>
                <a:t>3</a:t>
              </a:r>
              <a:r>
                <a:rPr lang="en-US" altLang="zh-CN" sz="2000" b="1"/>
                <a:t>O</a:t>
              </a:r>
              <a:r>
                <a:rPr lang="en-US" altLang="zh-CN" sz="2000" b="1" baseline="-25000"/>
                <a:t>7 </a:t>
              </a:r>
              <a:r>
                <a:rPr lang="zh-CN" altLang="en-US" sz="2000" b="1"/>
                <a:t>的超导体，</a:t>
              </a:r>
              <a:r>
                <a:rPr lang="en-US" altLang="zh-CN" sz="2000" b="1" i="1"/>
                <a:t>T</a:t>
              </a:r>
              <a:r>
                <a:rPr lang="en-US" altLang="zh-CN" sz="2000" b="1"/>
                <a:t>c </a:t>
              </a:r>
              <a:r>
                <a:rPr lang="zh-CN" altLang="en-US" sz="2000" b="1"/>
                <a:t>达95 </a:t>
              </a:r>
              <a:r>
                <a:rPr lang="en-US" altLang="zh-CN" sz="2000" b="1"/>
                <a:t>K . </a:t>
              </a:r>
              <a:endParaRPr lang="zh-CN" altLang="en-US" sz="2000"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88"/>
                                        </p:tgtEl>
                                        <p:attrNameLst>
                                          <p:attrName>style.visibility</p:attrName>
                                        </p:attrNameLst>
                                      </p:cBhvr>
                                      <p:to>
                                        <p:strVal val="visible"/>
                                      </p:to>
                                    </p:set>
                                    <p:anim calcmode="lin" valueType="num">
                                      <p:cBhvr additive="base">
                                        <p:cTn id="13" dur="500" fill="hold"/>
                                        <p:tgtEl>
                                          <p:spTgt spid="20488"/>
                                        </p:tgtEl>
                                        <p:attrNameLst>
                                          <p:attrName>ppt_x</p:attrName>
                                        </p:attrNameLst>
                                      </p:cBhvr>
                                      <p:tavLst>
                                        <p:tav tm="0">
                                          <p:val>
                                            <p:strVal val="0-#ppt_w/2"/>
                                          </p:val>
                                        </p:tav>
                                        <p:tav tm="100000">
                                          <p:val>
                                            <p:strVal val="#ppt_x"/>
                                          </p:val>
                                        </p:tav>
                                      </p:tavLst>
                                    </p:anim>
                                    <p:anim calcmode="lin" valueType="num">
                                      <p:cBhvr additive="base">
                                        <p:cTn id="14" dur="500" fill="hold"/>
                                        <p:tgtEl>
                                          <p:spTgt spid="204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7"/>
                                        </p:tgtEl>
                                        <p:attrNameLst>
                                          <p:attrName>style.visibility</p:attrName>
                                        </p:attrNameLst>
                                      </p:cBhvr>
                                      <p:to>
                                        <p:strVal val="visible"/>
                                      </p:to>
                                    </p:set>
                                    <p:anim calcmode="lin" valueType="num">
                                      <p:cBhvr additive="base">
                                        <p:cTn id="19" dur="500" fill="hold"/>
                                        <p:tgtEl>
                                          <p:spTgt spid="20487"/>
                                        </p:tgtEl>
                                        <p:attrNameLst>
                                          <p:attrName>ppt_x</p:attrName>
                                        </p:attrNameLst>
                                      </p:cBhvr>
                                      <p:tavLst>
                                        <p:tav tm="0">
                                          <p:val>
                                            <p:strVal val="0-#ppt_w/2"/>
                                          </p:val>
                                        </p:tav>
                                        <p:tav tm="100000">
                                          <p:val>
                                            <p:strVal val="#ppt_x"/>
                                          </p:val>
                                        </p:tav>
                                      </p:tavLst>
                                    </p:anim>
                                    <p:anim calcmode="lin" valueType="num">
                                      <p:cBhvr additive="base">
                                        <p:cTn id="20"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762000" y="685800"/>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0" hangingPunct="0">
              <a:buFontTx/>
              <a:buAutoNum type="circleNumDbPlain" startAt="6"/>
            </a:pPr>
            <a:r>
              <a:rPr lang="zh-CN" altLang="en-US" sz="2000" b="1">
                <a:ea typeface="楷体_GB2312" pitchFamily="49" charset="-122"/>
              </a:rPr>
              <a:t>催化中的应用</a:t>
            </a:r>
            <a:r>
              <a:rPr lang="zh-CN" altLang="en-US" sz="2000" b="1"/>
              <a:t>：石油裂化、汽车 尾汽净化、合成橡胶以及石油化工等.</a:t>
            </a:r>
          </a:p>
        </p:txBody>
      </p:sp>
      <p:sp>
        <p:nvSpPr>
          <p:cNvPr id="21508" name="Rectangle 4"/>
          <p:cNvSpPr>
            <a:spLocks noChangeArrowheads="1"/>
          </p:cNvSpPr>
          <p:nvPr/>
        </p:nvSpPr>
        <p:spPr bwMode="auto">
          <a:xfrm>
            <a:off x="762000" y="3565525"/>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latin typeface="楷体_GB2312" pitchFamily="49" charset="-122"/>
                <a:ea typeface="楷体_GB2312" pitchFamily="49" charset="-122"/>
              </a:rPr>
              <a:t>⑦  农业中的应用</a:t>
            </a:r>
          </a:p>
        </p:txBody>
      </p:sp>
      <p:grpSp>
        <p:nvGrpSpPr>
          <p:cNvPr id="21509" name="Group 5"/>
          <p:cNvGrpSpPr>
            <a:grpSpLocks/>
          </p:cNvGrpSpPr>
          <p:nvPr/>
        </p:nvGrpSpPr>
        <p:grpSpPr bwMode="auto">
          <a:xfrm>
            <a:off x="2362200" y="1371600"/>
            <a:ext cx="5715000" cy="2057400"/>
            <a:chOff x="1488" y="864"/>
            <a:chExt cx="3600" cy="1296"/>
          </a:xfrm>
        </p:grpSpPr>
        <p:sp>
          <p:nvSpPr>
            <p:cNvPr id="21510" name="Text Box 6"/>
            <p:cNvSpPr txBox="1">
              <a:spLocks noChangeArrowheads="1"/>
            </p:cNvSpPr>
            <p:nvPr/>
          </p:nvSpPr>
          <p:spPr bwMode="auto">
            <a:xfrm>
              <a:off x="3504" y="1248"/>
              <a:ext cx="1584" cy="674"/>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ea typeface="楷体_GB2312" pitchFamily="49" charset="-122"/>
                </a:rPr>
                <a:t>汽车尾气处理器：</a:t>
              </a:r>
            </a:p>
            <a:p>
              <a:pPr eaLnBrk="0" hangingPunct="0">
                <a:spcBef>
                  <a:spcPct val="50000"/>
                </a:spcBef>
              </a:pPr>
              <a:r>
                <a:rPr lang="zh-CN" altLang="en-US" sz="1600" b="1">
                  <a:ea typeface="楷体_GB2312" pitchFamily="49" charset="-122"/>
                </a:rPr>
                <a:t>里面的催化剂是</a:t>
              </a:r>
            </a:p>
            <a:p>
              <a:pPr eaLnBrk="0" hangingPunct="0">
                <a:spcBef>
                  <a:spcPct val="50000"/>
                </a:spcBef>
              </a:pPr>
              <a:r>
                <a:rPr lang="zh-CN" altLang="en-US" sz="1600" b="1">
                  <a:ea typeface="楷体_GB2312" pitchFamily="49" charset="-122"/>
                </a:rPr>
                <a:t>稀土化合物</a:t>
              </a:r>
            </a:p>
          </p:txBody>
        </p:sp>
        <p:pic>
          <p:nvPicPr>
            <p:cNvPr id="21511" name="Picture 7" descr="G:\Ic3\ChaptersFigures\ch17gifs\fig1704c.gif"/>
            <p:cNvPicPr>
              <a:picLocks noChangeAspect="1" noChangeArrowheads="1"/>
            </p:cNvPicPr>
            <p:nvPr/>
          </p:nvPicPr>
          <p:blipFill>
            <a:blip r:embed="rId2">
              <a:lum bright="-42000" contrast="66000"/>
              <a:extLst>
                <a:ext uri="{28A0092B-C50C-407E-A947-70E740481C1C}">
                  <a14:useLocalDpi xmlns:a14="http://schemas.microsoft.com/office/drawing/2010/main" val="0"/>
                </a:ext>
              </a:extLst>
            </a:blip>
            <a:srcRect/>
            <a:stretch>
              <a:fillRect/>
            </a:stretch>
          </p:blipFill>
          <p:spPr bwMode="auto">
            <a:xfrm>
              <a:off x="1488" y="864"/>
              <a:ext cx="1920" cy="12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12" name="Group 8"/>
          <p:cNvGrpSpPr>
            <a:grpSpLocks/>
          </p:cNvGrpSpPr>
          <p:nvPr/>
        </p:nvGrpSpPr>
        <p:grpSpPr bwMode="auto">
          <a:xfrm>
            <a:off x="1371600" y="4038600"/>
            <a:ext cx="6705600" cy="2057400"/>
            <a:chOff x="864" y="2496"/>
            <a:chExt cx="4224" cy="1296"/>
          </a:xfrm>
        </p:grpSpPr>
        <p:sp>
          <p:nvSpPr>
            <p:cNvPr id="21513" name="Text Box 9"/>
            <p:cNvSpPr txBox="1">
              <a:spLocks noChangeArrowheads="1"/>
            </p:cNvSpPr>
            <p:nvPr/>
          </p:nvSpPr>
          <p:spPr bwMode="auto">
            <a:xfrm>
              <a:off x="1584" y="2496"/>
              <a:ext cx="27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黑体" pitchFamily="2" charset="-122"/>
                </a:rPr>
                <a:t>不同稀土使用方法对部分农作物增产效果的影响</a:t>
              </a:r>
            </a:p>
          </p:txBody>
        </p:sp>
        <p:sp>
          <p:nvSpPr>
            <p:cNvPr id="21514" name="Line 10"/>
            <p:cNvSpPr>
              <a:spLocks noChangeShapeType="1"/>
            </p:cNvSpPr>
            <p:nvPr/>
          </p:nvSpPr>
          <p:spPr bwMode="auto">
            <a:xfrm>
              <a:off x="864" y="2736"/>
              <a:ext cx="408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1515" name="Text Box 11"/>
            <p:cNvSpPr txBox="1">
              <a:spLocks noChangeArrowheads="1"/>
            </p:cNvSpPr>
            <p:nvPr/>
          </p:nvSpPr>
          <p:spPr bwMode="auto">
            <a:xfrm>
              <a:off x="2592" y="2736"/>
              <a:ext cx="8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latin typeface="楷体_GB2312" pitchFamily="49" charset="-122"/>
                  <a:ea typeface="楷体_GB2312" pitchFamily="49" charset="-122"/>
                </a:rPr>
                <a:t>增产效果，%</a:t>
              </a:r>
            </a:p>
          </p:txBody>
        </p:sp>
        <p:sp>
          <p:nvSpPr>
            <p:cNvPr id="21516" name="Line 12"/>
            <p:cNvSpPr>
              <a:spLocks noChangeShapeType="1"/>
            </p:cNvSpPr>
            <p:nvPr/>
          </p:nvSpPr>
          <p:spPr bwMode="auto">
            <a:xfrm>
              <a:off x="1776" y="2928"/>
              <a:ext cx="3168" cy="0"/>
            </a:xfrm>
            <a:prstGeom prst="line">
              <a:avLst/>
            </a:prstGeom>
            <a:noFill/>
            <a:ln w="12700"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1517" name="Text Box 13"/>
            <p:cNvSpPr txBox="1">
              <a:spLocks noChangeArrowheads="1"/>
            </p:cNvSpPr>
            <p:nvPr/>
          </p:nvSpPr>
          <p:spPr bwMode="auto">
            <a:xfrm>
              <a:off x="864" y="2832"/>
              <a:ext cx="8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稀土使用方法</a:t>
              </a:r>
            </a:p>
          </p:txBody>
        </p:sp>
        <p:sp>
          <p:nvSpPr>
            <p:cNvPr id="21518" name="Text Box 14"/>
            <p:cNvSpPr txBox="1">
              <a:spLocks noChangeArrowheads="1"/>
            </p:cNvSpPr>
            <p:nvPr/>
          </p:nvSpPr>
          <p:spPr bwMode="auto">
            <a:xfrm>
              <a:off x="1776" y="2976"/>
              <a:ext cx="33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春小麦                花生              大豆                  甜菜                白菜</a:t>
              </a:r>
            </a:p>
          </p:txBody>
        </p:sp>
        <p:sp>
          <p:nvSpPr>
            <p:cNvPr id="21519" name="Line 15"/>
            <p:cNvSpPr>
              <a:spLocks noChangeShapeType="1"/>
            </p:cNvSpPr>
            <p:nvPr/>
          </p:nvSpPr>
          <p:spPr bwMode="auto">
            <a:xfrm>
              <a:off x="864" y="3168"/>
              <a:ext cx="4128" cy="0"/>
            </a:xfrm>
            <a:prstGeom prst="line">
              <a:avLst/>
            </a:prstGeom>
            <a:noFill/>
            <a:ln w="12700"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1520" name="Text Box 16"/>
            <p:cNvSpPr txBox="1">
              <a:spLocks noChangeArrowheads="1"/>
            </p:cNvSpPr>
            <p:nvPr/>
          </p:nvSpPr>
          <p:spPr bwMode="auto">
            <a:xfrm>
              <a:off x="912" y="3198"/>
              <a:ext cx="3984"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浸              种            10. 8                                                                 10.2</a:t>
              </a:r>
            </a:p>
            <a:p>
              <a:pPr eaLnBrk="0" hangingPunct="0">
                <a:spcBef>
                  <a:spcPct val="50000"/>
                </a:spcBef>
              </a:pPr>
              <a:r>
                <a:rPr lang="zh-CN" altLang="en-US" sz="1400" b="1">
                  <a:ea typeface="楷体_GB2312" pitchFamily="49" charset="-122"/>
                </a:rPr>
                <a:t>拌              种               8.3                 8.3                 6.7                     10.3                15.5</a:t>
              </a:r>
            </a:p>
            <a:p>
              <a:pPr eaLnBrk="0" hangingPunct="0">
                <a:spcBef>
                  <a:spcPct val="50000"/>
                </a:spcBef>
              </a:pPr>
              <a:r>
                <a:rPr lang="zh-CN" altLang="en-US" sz="1400" b="1">
                  <a:ea typeface="楷体_GB2312" pitchFamily="49" charset="-122"/>
                </a:rPr>
                <a:t>喷              施               7.1                 9.4                 6.4                       7.0                15.0</a:t>
              </a:r>
            </a:p>
          </p:txBody>
        </p:sp>
        <p:sp>
          <p:nvSpPr>
            <p:cNvPr id="21521" name="Line 17"/>
            <p:cNvSpPr>
              <a:spLocks noChangeShapeType="1"/>
            </p:cNvSpPr>
            <p:nvPr/>
          </p:nvSpPr>
          <p:spPr bwMode="auto">
            <a:xfrm>
              <a:off x="864" y="3792"/>
              <a:ext cx="4128"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0-#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509"/>
                                        </p:tgtEl>
                                        <p:attrNameLst>
                                          <p:attrName>style.visibility</p:attrName>
                                        </p:attrNameLst>
                                      </p:cBhvr>
                                      <p:to>
                                        <p:strVal val="visible"/>
                                      </p:to>
                                    </p:set>
                                    <p:anim calcmode="lin" valueType="num">
                                      <p:cBhvr additive="base">
                                        <p:cTn id="13" dur="500" fill="hold"/>
                                        <p:tgtEl>
                                          <p:spTgt spid="21509"/>
                                        </p:tgtEl>
                                        <p:attrNameLst>
                                          <p:attrName>ppt_x</p:attrName>
                                        </p:attrNameLst>
                                      </p:cBhvr>
                                      <p:tavLst>
                                        <p:tav tm="0">
                                          <p:val>
                                            <p:strVal val="0-#ppt_w/2"/>
                                          </p:val>
                                        </p:tav>
                                        <p:tav tm="100000">
                                          <p:val>
                                            <p:strVal val="#ppt_x"/>
                                          </p:val>
                                        </p:tav>
                                      </p:tavLst>
                                    </p:anim>
                                    <p:anim calcmode="lin" valueType="num">
                                      <p:cBhvr additive="base">
                                        <p:cTn id="14"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0-#ppt_w/2"/>
                                          </p:val>
                                        </p:tav>
                                        <p:tav tm="100000">
                                          <p:val>
                                            <p:strVal val="#ppt_x"/>
                                          </p:val>
                                        </p:tav>
                                      </p:tavLst>
                                    </p:anim>
                                    <p:anim calcmode="lin" valueType="num">
                                      <p:cBhvr additive="base">
                                        <p:cTn id="20"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1512"/>
                                        </p:tgtEl>
                                        <p:attrNameLst>
                                          <p:attrName>style.visibility</p:attrName>
                                        </p:attrNameLst>
                                      </p:cBhvr>
                                      <p:to>
                                        <p:strVal val="visible"/>
                                      </p:to>
                                    </p:set>
                                    <p:anim calcmode="lin" valueType="num">
                                      <p:cBhvr additive="base">
                                        <p:cTn id="25" dur="500" fill="hold"/>
                                        <p:tgtEl>
                                          <p:spTgt spid="21512"/>
                                        </p:tgtEl>
                                        <p:attrNameLst>
                                          <p:attrName>ppt_x</p:attrName>
                                        </p:attrNameLst>
                                      </p:cBhvr>
                                      <p:tavLst>
                                        <p:tav tm="0">
                                          <p:val>
                                            <p:strVal val="0-#ppt_w/2"/>
                                          </p:val>
                                        </p:tav>
                                        <p:tav tm="100000">
                                          <p:val>
                                            <p:strVal val="#ppt_x"/>
                                          </p:val>
                                        </p:tav>
                                      </p:tavLst>
                                    </p:anim>
                                    <p:anim calcmode="lin" valueType="num">
                                      <p:cBhvr additive="base">
                                        <p:cTn id="26"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685800" y="6699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latin typeface="楷体_GB2312" pitchFamily="49" charset="-122"/>
                <a:ea typeface="楷体_GB2312" pitchFamily="49" charset="-122"/>
              </a:rPr>
              <a:t>⑧  医药中的应用</a:t>
            </a:r>
          </a:p>
        </p:txBody>
      </p:sp>
      <p:grpSp>
        <p:nvGrpSpPr>
          <p:cNvPr id="22532" name="Group 4"/>
          <p:cNvGrpSpPr>
            <a:grpSpLocks/>
          </p:cNvGrpSpPr>
          <p:nvPr/>
        </p:nvGrpSpPr>
        <p:grpSpPr bwMode="auto">
          <a:xfrm>
            <a:off x="1219200" y="990600"/>
            <a:ext cx="5638800" cy="1997075"/>
            <a:chOff x="768" y="624"/>
            <a:chExt cx="3552" cy="1258"/>
          </a:xfrm>
        </p:grpSpPr>
        <p:sp>
          <p:nvSpPr>
            <p:cNvPr id="22533" name="Rectangle 5"/>
            <p:cNvSpPr>
              <a:spLocks noChangeArrowheads="1"/>
            </p:cNvSpPr>
            <p:nvPr/>
          </p:nvSpPr>
          <p:spPr bwMode="auto">
            <a:xfrm>
              <a:off x="768" y="624"/>
              <a:ext cx="35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t>●  抗凝血：因 </a:t>
              </a:r>
              <a:r>
                <a:rPr lang="en-US" altLang="zh-CN" sz="2000" b="1"/>
                <a:t>RE </a:t>
              </a:r>
              <a:r>
                <a:rPr lang="zh-CN" altLang="en-US" sz="2000" b="1"/>
                <a:t>对 </a:t>
              </a:r>
              <a:r>
                <a:rPr lang="en-US" altLang="zh-CN" sz="2000" b="1"/>
                <a:t>Ca</a:t>
              </a:r>
              <a:r>
                <a:rPr lang="en-US" altLang="zh-CN" sz="2000" b="1" baseline="30000"/>
                <a:t>2+ </a:t>
              </a:r>
              <a:r>
                <a:rPr lang="zh-CN" altLang="en-US" sz="2000" b="1"/>
                <a:t>的拮抗作用所致</a:t>
              </a:r>
            </a:p>
          </p:txBody>
        </p:sp>
        <p:sp>
          <p:nvSpPr>
            <p:cNvPr id="22534" name="Rectangle 6"/>
            <p:cNvSpPr>
              <a:spLocks noChangeArrowheads="1"/>
            </p:cNvSpPr>
            <p:nvPr/>
          </p:nvSpPr>
          <p:spPr bwMode="auto">
            <a:xfrm>
              <a:off x="768" y="816"/>
              <a:ext cx="10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t>●  烧伤药物</a:t>
              </a:r>
            </a:p>
          </p:txBody>
        </p:sp>
        <p:sp>
          <p:nvSpPr>
            <p:cNvPr id="22535" name="Rectangle 7"/>
            <p:cNvSpPr>
              <a:spLocks noChangeArrowheads="1"/>
            </p:cNvSpPr>
            <p:nvPr/>
          </p:nvSpPr>
          <p:spPr bwMode="auto">
            <a:xfrm>
              <a:off x="768" y="1008"/>
              <a:ext cx="11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b="1"/>
                <a:t>●  抗炎、杀菌</a:t>
              </a:r>
            </a:p>
          </p:txBody>
        </p:sp>
        <p:sp>
          <p:nvSpPr>
            <p:cNvPr id="22536" name="Rectangle 8"/>
            <p:cNvSpPr>
              <a:spLocks noChangeArrowheads="1"/>
            </p:cNvSpPr>
            <p:nvPr/>
          </p:nvSpPr>
          <p:spPr bwMode="auto">
            <a:xfrm>
              <a:off x="768" y="1200"/>
              <a:ext cx="14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b="1"/>
                <a:t>●  抗动脉硬化作用</a:t>
              </a:r>
            </a:p>
          </p:txBody>
        </p:sp>
        <p:sp>
          <p:nvSpPr>
            <p:cNvPr id="22537" name="Rectangle 9"/>
            <p:cNvSpPr>
              <a:spLocks noChangeArrowheads="1"/>
            </p:cNvSpPr>
            <p:nvPr/>
          </p:nvSpPr>
          <p:spPr bwMode="auto">
            <a:xfrm>
              <a:off x="768" y="1440"/>
              <a:ext cx="8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b="1"/>
                <a:t>●  抗肿瘤</a:t>
              </a:r>
            </a:p>
          </p:txBody>
        </p:sp>
        <p:sp>
          <p:nvSpPr>
            <p:cNvPr id="22538" name="Rectangle 10"/>
            <p:cNvSpPr>
              <a:spLocks noChangeArrowheads="1"/>
            </p:cNvSpPr>
            <p:nvPr/>
          </p:nvSpPr>
          <p:spPr bwMode="auto">
            <a:xfrm>
              <a:off x="768" y="1632"/>
              <a:ext cx="8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b="1"/>
                <a:t>●  降血糖</a:t>
              </a:r>
            </a:p>
          </p:txBody>
        </p:sp>
      </p:grpSp>
      <p:sp>
        <p:nvSpPr>
          <p:cNvPr id="22539" name="Rectangle 11"/>
          <p:cNvSpPr>
            <a:spLocks noChangeArrowheads="1"/>
          </p:cNvSpPr>
          <p:nvPr/>
        </p:nvSpPr>
        <p:spPr bwMode="auto">
          <a:xfrm>
            <a:off x="685800" y="4876800"/>
            <a:ext cx="2230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b="1">
                <a:latin typeface="楷体_GB2312" pitchFamily="49" charset="-122"/>
                <a:ea typeface="楷体_GB2312" pitchFamily="49" charset="-122"/>
              </a:rPr>
              <a:t>⑨  织物纤维染色</a:t>
            </a:r>
          </a:p>
        </p:txBody>
      </p:sp>
      <p:grpSp>
        <p:nvGrpSpPr>
          <p:cNvPr id="22540" name="Group 12"/>
          <p:cNvGrpSpPr>
            <a:grpSpLocks/>
          </p:cNvGrpSpPr>
          <p:nvPr/>
        </p:nvGrpSpPr>
        <p:grpSpPr bwMode="auto">
          <a:xfrm>
            <a:off x="1219200" y="5165725"/>
            <a:ext cx="1973263" cy="1082675"/>
            <a:chOff x="768" y="3254"/>
            <a:chExt cx="1243" cy="682"/>
          </a:xfrm>
        </p:grpSpPr>
        <p:sp>
          <p:nvSpPr>
            <p:cNvPr id="22541" name="Rectangle 13"/>
            <p:cNvSpPr>
              <a:spLocks noChangeArrowheads="1"/>
            </p:cNvSpPr>
            <p:nvPr/>
          </p:nvSpPr>
          <p:spPr bwMode="auto">
            <a:xfrm>
              <a:off x="768" y="3254"/>
              <a:ext cx="12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t>皮革鞣制和染色</a:t>
              </a:r>
            </a:p>
          </p:txBody>
        </p:sp>
        <p:sp>
          <p:nvSpPr>
            <p:cNvPr id="22542" name="Rectangle 14"/>
            <p:cNvSpPr>
              <a:spLocks noChangeArrowheads="1"/>
            </p:cNvSpPr>
            <p:nvPr/>
          </p:nvSpPr>
          <p:spPr bwMode="auto">
            <a:xfrm>
              <a:off x="768" y="3446"/>
              <a:ext cx="7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b="1"/>
                <a:t>镀铬技术</a:t>
              </a:r>
            </a:p>
          </p:txBody>
        </p:sp>
        <p:sp>
          <p:nvSpPr>
            <p:cNvPr id="22543" name="Rectangle 15"/>
            <p:cNvSpPr>
              <a:spLocks noChangeArrowheads="1"/>
            </p:cNvSpPr>
            <p:nvPr/>
          </p:nvSpPr>
          <p:spPr bwMode="auto">
            <a:xfrm>
              <a:off x="768" y="3686"/>
              <a:ext cx="7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b="1"/>
                <a:t>塑料助剂</a:t>
              </a:r>
            </a:p>
          </p:txBody>
        </p:sp>
      </p:grpSp>
      <p:grpSp>
        <p:nvGrpSpPr>
          <p:cNvPr id="22544" name="Group 16"/>
          <p:cNvGrpSpPr>
            <a:grpSpLocks/>
          </p:cNvGrpSpPr>
          <p:nvPr/>
        </p:nvGrpSpPr>
        <p:grpSpPr bwMode="auto">
          <a:xfrm>
            <a:off x="1905000" y="2914650"/>
            <a:ext cx="6096000" cy="1885950"/>
            <a:chOff x="1632" y="1440"/>
            <a:chExt cx="3840" cy="1188"/>
          </a:xfrm>
        </p:grpSpPr>
        <p:sp>
          <p:nvSpPr>
            <p:cNvPr id="22545" name="Text Box 17"/>
            <p:cNvSpPr txBox="1">
              <a:spLocks noChangeArrowheads="1"/>
            </p:cNvSpPr>
            <p:nvPr/>
          </p:nvSpPr>
          <p:spPr bwMode="auto">
            <a:xfrm>
              <a:off x="2496" y="1440"/>
              <a:ext cx="13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黑体" pitchFamily="2" charset="-122"/>
                </a:rPr>
                <a:t>稀土制剂对皮肤病的疗效</a:t>
              </a:r>
            </a:p>
          </p:txBody>
        </p:sp>
        <p:sp>
          <p:nvSpPr>
            <p:cNvPr id="22546" name="Line 18"/>
            <p:cNvSpPr>
              <a:spLocks noChangeShapeType="1"/>
            </p:cNvSpPr>
            <p:nvPr/>
          </p:nvSpPr>
          <p:spPr bwMode="auto">
            <a:xfrm>
              <a:off x="1632" y="1632"/>
              <a:ext cx="3648" cy="0"/>
            </a:xfrm>
            <a:prstGeom prst="line">
              <a:avLst/>
            </a:prstGeom>
            <a:noFill/>
            <a:ln w="28575" cap="sq">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2547" name="Text Box 19"/>
            <p:cNvSpPr txBox="1">
              <a:spLocks noChangeArrowheads="1"/>
            </p:cNvSpPr>
            <p:nvPr/>
          </p:nvSpPr>
          <p:spPr bwMode="auto">
            <a:xfrm>
              <a:off x="1632" y="1632"/>
              <a:ext cx="3840" cy="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病             例    例数，人    痊愈，人     有效，人   无效，人    有效率，% </a:t>
              </a:r>
            </a:p>
            <a:p>
              <a:pPr eaLnBrk="0" hangingPunct="0">
                <a:spcBef>
                  <a:spcPct val="50000"/>
                </a:spcBef>
              </a:pPr>
              <a:r>
                <a:rPr lang="zh-CN" altLang="en-US" sz="1400" b="1">
                  <a:ea typeface="楷体_GB2312" pitchFamily="49" charset="-122"/>
                </a:rPr>
                <a:t>脓     疱    疮     96                46                35               15                 84.4</a:t>
              </a:r>
            </a:p>
            <a:p>
              <a:pPr eaLnBrk="0" hangingPunct="0">
                <a:spcBef>
                  <a:spcPct val="50000"/>
                </a:spcBef>
              </a:pPr>
              <a:r>
                <a:rPr lang="zh-CN" altLang="en-US" sz="1400" b="1">
                  <a:ea typeface="楷体_GB2312" pitchFamily="49" charset="-122"/>
                </a:rPr>
                <a:t>虫  咬  皮 炎     44                21                17                 6                 86.4 </a:t>
              </a:r>
            </a:p>
            <a:p>
              <a:pPr eaLnBrk="0" hangingPunct="0">
                <a:spcBef>
                  <a:spcPct val="50000"/>
                </a:spcBef>
              </a:pPr>
              <a:r>
                <a:rPr lang="zh-CN" altLang="en-US" sz="1400" b="1">
                  <a:ea typeface="楷体_GB2312" pitchFamily="49" charset="-122"/>
                </a:rPr>
                <a:t>多发性疖疮      34                17                12                 5                 85.3</a:t>
              </a:r>
            </a:p>
            <a:p>
              <a:pPr eaLnBrk="0" hangingPunct="0">
                <a:spcBef>
                  <a:spcPct val="50000"/>
                </a:spcBef>
              </a:pPr>
              <a:r>
                <a:rPr lang="zh-CN" altLang="en-US" sz="1400" b="1">
                  <a:ea typeface="楷体_GB2312" pitchFamily="49" charset="-122"/>
                </a:rPr>
                <a:t>总            计    174                84                64               26                 85.1 </a:t>
              </a:r>
            </a:p>
          </p:txBody>
        </p:sp>
        <p:sp>
          <p:nvSpPr>
            <p:cNvPr id="22548" name="Line 20"/>
            <p:cNvSpPr>
              <a:spLocks noChangeShapeType="1"/>
            </p:cNvSpPr>
            <p:nvPr/>
          </p:nvSpPr>
          <p:spPr bwMode="auto">
            <a:xfrm>
              <a:off x="1632" y="1824"/>
              <a:ext cx="3648" cy="0"/>
            </a:xfrm>
            <a:prstGeom prst="line">
              <a:avLst/>
            </a:prstGeom>
            <a:noFill/>
            <a:ln w="12700" cap="sq">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2549" name="Line 21"/>
            <p:cNvSpPr>
              <a:spLocks noChangeShapeType="1"/>
            </p:cNvSpPr>
            <p:nvPr/>
          </p:nvSpPr>
          <p:spPr bwMode="auto">
            <a:xfrm>
              <a:off x="1632" y="2592"/>
              <a:ext cx="3648" cy="0"/>
            </a:xfrm>
            <a:prstGeom prst="line">
              <a:avLst/>
            </a:prstGeom>
            <a:noFill/>
            <a:ln w="28575" cap="sq">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0-#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additive="base">
                                        <p:cTn id="13" dur="500" fill="hold"/>
                                        <p:tgtEl>
                                          <p:spTgt spid="22532"/>
                                        </p:tgtEl>
                                        <p:attrNameLst>
                                          <p:attrName>ppt_x</p:attrName>
                                        </p:attrNameLst>
                                      </p:cBhvr>
                                      <p:tavLst>
                                        <p:tav tm="0">
                                          <p:val>
                                            <p:strVal val="0-#ppt_w/2"/>
                                          </p:val>
                                        </p:tav>
                                        <p:tav tm="100000">
                                          <p:val>
                                            <p:strVal val="#ppt_x"/>
                                          </p:val>
                                        </p:tav>
                                      </p:tavLst>
                                    </p:anim>
                                    <p:anim calcmode="lin" valueType="num">
                                      <p:cBhvr additive="base">
                                        <p:cTn id="14"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2544"/>
                                        </p:tgtEl>
                                        <p:attrNameLst>
                                          <p:attrName>style.visibility</p:attrName>
                                        </p:attrNameLst>
                                      </p:cBhvr>
                                      <p:to>
                                        <p:strVal val="visible"/>
                                      </p:to>
                                    </p:set>
                                    <p:anim calcmode="lin" valueType="num">
                                      <p:cBhvr additive="base">
                                        <p:cTn id="19" dur="500" fill="hold"/>
                                        <p:tgtEl>
                                          <p:spTgt spid="22544"/>
                                        </p:tgtEl>
                                        <p:attrNameLst>
                                          <p:attrName>ppt_x</p:attrName>
                                        </p:attrNameLst>
                                      </p:cBhvr>
                                      <p:tavLst>
                                        <p:tav tm="0">
                                          <p:val>
                                            <p:strVal val="0-#ppt_w/2"/>
                                          </p:val>
                                        </p:tav>
                                        <p:tav tm="100000">
                                          <p:val>
                                            <p:strVal val="#ppt_x"/>
                                          </p:val>
                                        </p:tav>
                                      </p:tavLst>
                                    </p:anim>
                                    <p:anim calcmode="lin" valueType="num">
                                      <p:cBhvr additive="base">
                                        <p:cTn id="20" dur="500" fill="hold"/>
                                        <p:tgtEl>
                                          <p:spTgt spid="2254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9"/>
                                        </p:tgtEl>
                                        <p:attrNameLst>
                                          <p:attrName>style.visibility</p:attrName>
                                        </p:attrNameLst>
                                      </p:cBhvr>
                                      <p:to>
                                        <p:strVal val="visible"/>
                                      </p:to>
                                    </p:set>
                                    <p:anim calcmode="lin" valueType="num">
                                      <p:cBhvr additive="base">
                                        <p:cTn id="25" dur="500" fill="hold"/>
                                        <p:tgtEl>
                                          <p:spTgt spid="22539"/>
                                        </p:tgtEl>
                                        <p:attrNameLst>
                                          <p:attrName>ppt_x</p:attrName>
                                        </p:attrNameLst>
                                      </p:cBhvr>
                                      <p:tavLst>
                                        <p:tav tm="0">
                                          <p:val>
                                            <p:strVal val="0-#ppt_w/2"/>
                                          </p:val>
                                        </p:tav>
                                        <p:tav tm="100000">
                                          <p:val>
                                            <p:strVal val="#ppt_x"/>
                                          </p:val>
                                        </p:tav>
                                      </p:tavLst>
                                    </p:anim>
                                    <p:anim calcmode="lin" valueType="num">
                                      <p:cBhvr additive="base">
                                        <p:cTn id="26" dur="500" fill="hold"/>
                                        <p:tgtEl>
                                          <p:spTgt spid="2253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2540"/>
                                        </p:tgtEl>
                                        <p:attrNameLst>
                                          <p:attrName>style.visibility</p:attrName>
                                        </p:attrNameLst>
                                      </p:cBhvr>
                                      <p:to>
                                        <p:strVal val="visible"/>
                                      </p:to>
                                    </p:set>
                                    <p:anim calcmode="lin" valueType="num">
                                      <p:cBhvr additive="base">
                                        <p:cTn id="31" dur="500" fill="hold"/>
                                        <p:tgtEl>
                                          <p:spTgt spid="22540"/>
                                        </p:tgtEl>
                                        <p:attrNameLst>
                                          <p:attrName>ppt_x</p:attrName>
                                        </p:attrNameLst>
                                      </p:cBhvr>
                                      <p:tavLst>
                                        <p:tav tm="0">
                                          <p:val>
                                            <p:strVal val="0-#ppt_w/2"/>
                                          </p:val>
                                        </p:tav>
                                        <p:tav tm="100000">
                                          <p:val>
                                            <p:strVal val="#ppt_x"/>
                                          </p:val>
                                        </p:tav>
                                      </p:tavLst>
                                    </p:anim>
                                    <p:anim calcmode="lin" valueType="num">
                                      <p:cBhvr additive="base">
                                        <p:cTn id="32" dur="500" fill="hold"/>
                                        <p:tgtEl>
                                          <p:spTgt spid="225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3"/>
          <p:cNvSpPr txBox="1">
            <a:spLocks noChangeArrowheads="1"/>
          </p:cNvSpPr>
          <p:nvPr/>
        </p:nvSpPr>
        <p:spPr bwMode="auto">
          <a:xfrm>
            <a:off x="2367921" y="539969"/>
            <a:ext cx="32752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3200" b="1" dirty="0" smtClean="0">
                <a:solidFill>
                  <a:srgbClr val="0000FF"/>
                </a:solidFill>
                <a:latin typeface="+mn-ea"/>
                <a:ea typeface="+mn-ea"/>
              </a:rPr>
              <a:t>2、锕系元素</a:t>
            </a:r>
            <a:r>
              <a:rPr kumimoji="1" lang="zh-CN" altLang="en-US" sz="3200" b="1" dirty="0">
                <a:solidFill>
                  <a:srgbClr val="0000FF"/>
                </a:solidFill>
                <a:latin typeface="+mn-ea"/>
                <a:ea typeface="+mn-ea"/>
              </a:rPr>
              <a:t>简介</a:t>
            </a:r>
          </a:p>
        </p:txBody>
      </p:sp>
      <p:sp>
        <p:nvSpPr>
          <p:cNvPr id="96260" name="Rectangle 4"/>
          <p:cNvSpPr>
            <a:spLocks noChangeArrowheads="1"/>
          </p:cNvSpPr>
          <p:nvPr/>
        </p:nvSpPr>
        <p:spPr bwMode="auto">
          <a:xfrm>
            <a:off x="1652066" y="1568623"/>
            <a:ext cx="3856038"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ct val="50000"/>
              </a:spcBef>
              <a:buFontTx/>
              <a:buAutoNum type="arabicPlain"/>
            </a:pPr>
            <a:r>
              <a:rPr lang="zh-CN" altLang="en-US" sz="2800" b="1">
                <a:latin typeface="黑体" pitchFamily="2" charset="-122"/>
                <a:ea typeface="黑体" pitchFamily="2" charset="-122"/>
              </a:rPr>
              <a:t>锕系元素都具放射性</a:t>
            </a:r>
            <a:endParaRPr lang="en-US" altLang="zh-CN" sz="2800" b="1">
              <a:latin typeface="黑体" pitchFamily="2" charset="-122"/>
              <a:ea typeface="黑体" pitchFamily="2" charset="-122"/>
            </a:endParaRPr>
          </a:p>
          <a:p>
            <a:pPr marL="457200" indent="-457200">
              <a:spcBef>
                <a:spcPct val="50000"/>
              </a:spcBef>
              <a:buFontTx/>
              <a:buAutoNum type="arabicPlain" startAt="2"/>
            </a:pPr>
            <a:r>
              <a:rPr lang="zh-CN" altLang="en-US" sz="2800" b="1">
                <a:latin typeface="黑体" pitchFamily="2" charset="-122"/>
                <a:ea typeface="黑体" pitchFamily="2" charset="-122"/>
              </a:rPr>
              <a:t>氧化态不再单一</a:t>
            </a:r>
            <a:endParaRPr lang="en-US" altLang="zh-CN" sz="2800" b="1">
              <a:latin typeface="黑体" pitchFamily="2" charset="-122"/>
              <a:ea typeface="黑体" pitchFamily="2" charset="-122"/>
            </a:endParaRPr>
          </a:p>
          <a:p>
            <a:pPr marL="457200" indent="-457200">
              <a:spcBef>
                <a:spcPct val="50000"/>
              </a:spcBef>
              <a:buFontTx/>
              <a:buAutoNum type="arabicPlain" startAt="3"/>
            </a:pPr>
            <a:r>
              <a:rPr lang="zh-CN" altLang="en-US" sz="2800" b="1">
                <a:latin typeface="黑体" pitchFamily="2" charset="-122"/>
                <a:ea typeface="黑体" pitchFamily="2" charset="-122"/>
              </a:rPr>
              <a:t>采取离子交换法分离</a:t>
            </a:r>
            <a:endParaRPr lang="en-US" altLang="zh-CN" sz="2800" b="1">
              <a:latin typeface="黑体" pitchFamily="2" charset="-122"/>
              <a:ea typeface="黑体" pitchFamily="2" charset="-122"/>
            </a:endParaRPr>
          </a:p>
          <a:p>
            <a:pPr marL="457200" indent="-457200">
              <a:spcBef>
                <a:spcPct val="50000"/>
              </a:spcBef>
              <a:buFontTx/>
              <a:buAutoNum type="arabicPlain" startAt="4"/>
            </a:pPr>
            <a:r>
              <a:rPr lang="zh-CN" altLang="en-US" sz="2800" b="1">
                <a:latin typeface="黑体" pitchFamily="2" charset="-122"/>
                <a:ea typeface="黑体" pitchFamily="2" charset="-122"/>
              </a:rPr>
              <a:t>重要的配合物</a:t>
            </a:r>
            <a:endParaRPr lang="en-US" altLang="zh-CN" sz="2800" b="1">
              <a:latin typeface="黑体" pitchFamily="2" charset="-122"/>
              <a:ea typeface="黑体" pitchFamily="2" charset="-122"/>
            </a:endParaRPr>
          </a:p>
          <a:p>
            <a:pPr marL="457200" indent="-457200">
              <a:spcBef>
                <a:spcPct val="50000"/>
              </a:spcBef>
            </a:pPr>
            <a:r>
              <a:rPr lang="zh-CN" altLang="en-US" sz="2800" b="1">
                <a:latin typeface="黑体" pitchFamily="2" charset="-122"/>
                <a:ea typeface="黑体" pitchFamily="2" charset="-122"/>
              </a:rPr>
              <a:t>5  重要的化合物</a:t>
            </a:r>
            <a:endParaRPr lang="en-US" altLang="zh-CN" sz="2800" b="1">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additive="base">
                                        <p:cTn id="7" dur="500" fill="hold"/>
                                        <p:tgtEl>
                                          <p:spTgt spid="96260"/>
                                        </p:tgtEl>
                                        <p:attrNameLst>
                                          <p:attrName>ppt_x</p:attrName>
                                        </p:attrNameLst>
                                      </p:cBhvr>
                                      <p:tavLst>
                                        <p:tav tm="0">
                                          <p:val>
                                            <p:strVal val="0-#ppt_w/2"/>
                                          </p:val>
                                        </p:tav>
                                        <p:tav tm="100000">
                                          <p:val>
                                            <p:strVal val="#ppt_x"/>
                                          </p:val>
                                        </p:tav>
                                      </p:tavLst>
                                    </p:anim>
                                    <p:anim calcmode="lin" valueType="num">
                                      <p:cBhvr additive="base">
                                        <p:cTn id="8" dur="500" fill="hold"/>
                                        <p:tgtEl>
                                          <p:spTgt spid="96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762000" y="1219200"/>
            <a:ext cx="2738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000" b="1">
                <a:solidFill>
                  <a:srgbClr val="FF0000"/>
                </a:solidFill>
              </a:rPr>
              <a:t>1 </a:t>
            </a:r>
            <a:r>
              <a:rPr kumimoji="1" lang="zh-CN" altLang="en-US" sz="2000" b="1"/>
              <a:t> </a:t>
            </a:r>
            <a:r>
              <a:rPr kumimoji="1" lang="zh-CN" altLang="en-US" sz="2000" b="1">
                <a:solidFill>
                  <a:srgbClr val="0000FF"/>
                </a:solidFill>
                <a:ea typeface="黑体" pitchFamily="2" charset="-122"/>
              </a:rPr>
              <a:t>锕系元素都具放射性</a:t>
            </a:r>
            <a:endParaRPr kumimoji="1" lang="en-US" altLang="zh-CN" sz="2000" b="1">
              <a:solidFill>
                <a:srgbClr val="0000FF"/>
              </a:solidFill>
              <a:ea typeface="黑体" pitchFamily="2" charset="-122"/>
            </a:endParaRPr>
          </a:p>
        </p:txBody>
      </p:sp>
      <p:grpSp>
        <p:nvGrpSpPr>
          <p:cNvPr id="23557" name="Group 5"/>
          <p:cNvGrpSpPr>
            <a:grpSpLocks/>
          </p:cNvGrpSpPr>
          <p:nvPr/>
        </p:nvGrpSpPr>
        <p:grpSpPr bwMode="auto">
          <a:xfrm>
            <a:off x="228600" y="2895600"/>
            <a:ext cx="8534400" cy="3962400"/>
            <a:chOff x="-3" y="-3"/>
            <a:chExt cx="3735" cy="1137"/>
          </a:xfrm>
        </p:grpSpPr>
        <p:grpSp>
          <p:nvGrpSpPr>
            <p:cNvPr id="23558" name="Group 6"/>
            <p:cNvGrpSpPr>
              <a:grpSpLocks/>
            </p:cNvGrpSpPr>
            <p:nvPr/>
          </p:nvGrpSpPr>
          <p:grpSpPr bwMode="auto">
            <a:xfrm>
              <a:off x="0" y="0"/>
              <a:ext cx="3729" cy="1131"/>
              <a:chOff x="0" y="0"/>
              <a:chExt cx="3729" cy="1131"/>
            </a:xfrm>
          </p:grpSpPr>
          <p:sp>
            <p:nvSpPr>
              <p:cNvPr id="23559" name="Rectangle 7"/>
              <p:cNvSpPr>
                <a:spLocks noChangeArrowheads="1"/>
              </p:cNvSpPr>
              <p:nvPr/>
            </p:nvSpPr>
            <p:spPr bwMode="auto">
              <a:xfrm>
                <a:off x="0" y="0"/>
                <a:ext cx="3729" cy="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0" hangingPunct="0"/>
                <a:r>
                  <a:rPr lang="zh-CN" altLang="en-US" sz="2000" b="1">
                    <a:latin typeface="宋体" pitchFamily="2" charset="-122"/>
                    <a:ea typeface="黑体" pitchFamily="2" charset="-122"/>
                  </a:rPr>
                  <a:t/>
                </a:r>
                <a:br>
                  <a:rPr lang="zh-CN" altLang="en-US" sz="2000" b="1">
                    <a:latin typeface="宋体" pitchFamily="2" charset="-122"/>
                    <a:ea typeface="黑体" pitchFamily="2" charset="-122"/>
                  </a:rPr>
                </a:br>
                <a:r>
                  <a:rPr lang="zh-CN" altLang="en-US" sz="2000" b="1">
                    <a:latin typeface="Times New Roman"/>
                  </a:rPr>
                  <a:t> </a:t>
                </a:r>
                <a:r>
                  <a:rPr lang="zh-CN" altLang="en-US" sz="2000" b="1">
                    <a:latin typeface="宋体" pitchFamily="2" charset="-122"/>
                  </a:rPr>
                  <a:t>玛丽</a:t>
                </a:r>
                <a:r>
                  <a:rPr lang="zh-CN" altLang="en-US" sz="2000" b="1">
                    <a:latin typeface="Times New Roman"/>
                  </a:rPr>
                  <a:t>·</a:t>
                </a:r>
                <a:r>
                  <a:rPr lang="zh-CN" altLang="en-US" sz="2000" b="1">
                    <a:latin typeface="宋体" pitchFamily="2" charset="-122"/>
                  </a:rPr>
                  <a:t>居里(</a:t>
                </a:r>
                <a:r>
                  <a:rPr lang="en-US" altLang="zh-CN" sz="2000" b="1">
                    <a:latin typeface="宋体" pitchFamily="2" charset="-122"/>
                  </a:rPr>
                  <a:t>Marie S.Curie) </a:t>
                </a:r>
                <a:r>
                  <a:rPr lang="zh-CN" altLang="en-US" sz="2000" b="1">
                    <a:latin typeface="宋体" pitchFamily="2" charset="-122"/>
                  </a:rPr>
                  <a:t>法籍波兰人（1867--1934) </a:t>
                </a:r>
                <a:br>
                  <a:rPr lang="zh-CN" altLang="en-US" sz="2000" b="1">
                    <a:latin typeface="宋体" pitchFamily="2" charset="-122"/>
                  </a:rPr>
                </a:br>
                <a:r>
                  <a:rPr lang="zh-CN" altLang="en-US" sz="2000" b="1">
                    <a:latin typeface="Times New Roman"/>
                  </a:rPr>
                  <a:t>    </a:t>
                </a:r>
                <a:r>
                  <a:rPr lang="zh-CN" altLang="en-US" sz="2000" b="1">
                    <a:latin typeface="宋体" pitchFamily="2" charset="-122"/>
                  </a:rPr>
                  <a:t>  玛丽．居里是举世闻名的女科学家、两次 诺贝尔奖金获得者.她在科学上的巨大成就和 她那崇高的思想品质；赢得了世界人民的普遍 赞誉. 玛丽</a:t>
                </a:r>
                <a:r>
                  <a:rPr lang="zh-CN" altLang="en-US" sz="2000" b="1">
                    <a:latin typeface="Times New Roman"/>
                  </a:rPr>
                  <a:t>·</a:t>
                </a:r>
                <a:r>
                  <a:rPr lang="zh-CN" altLang="en-US" sz="2000" b="1">
                    <a:latin typeface="宋体" pitchFamily="2" charset="-122"/>
                  </a:rPr>
                  <a:t>届里面强地战斗了一年又一年，头上的白发一天天增 多了，本来就消瘦的面容更清瘦了，可恩她却乐此不疲，决心 </a:t>
                </a:r>
                <a:r>
                  <a:rPr lang="zh-CN" altLang="en-US" sz="2000" b="1">
                    <a:latin typeface="Times New Roman"/>
                  </a:rPr>
                  <a:t>“</a:t>
                </a:r>
                <a:r>
                  <a:rPr lang="zh-CN" altLang="en-US" sz="2000" b="1">
                    <a:latin typeface="宋体" pitchFamily="2" charset="-122"/>
                  </a:rPr>
                  <a:t>不虚度一生.</a:t>
                </a:r>
                <a:r>
                  <a:rPr lang="zh-CN" altLang="en-US" sz="2000" b="1">
                    <a:latin typeface="Times New Roman"/>
                  </a:rPr>
                  <a:t>”</a:t>
                </a:r>
                <a:r>
                  <a:rPr lang="zh-CN" altLang="en-US" sz="2000" b="1">
                    <a:latin typeface="宋体" pitchFamily="2" charset="-122"/>
                  </a:rPr>
                  <a:t>她写了许多著名论文，完成了由镭盐分析出金属镭 的精细实验.一九</a:t>
                </a:r>
                <a:r>
                  <a:rPr lang="en-US" altLang="zh-CN" sz="2000" b="1">
                    <a:latin typeface="宋体" pitchFamily="2" charset="-122"/>
                  </a:rPr>
                  <a:t>O</a:t>
                </a:r>
                <a:r>
                  <a:rPr lang="zh-CN" altLang="en-US" sz="2000" b="1">
                    <a:latin typeface="宋体" pitchFamily="2" charset="-122"/>
                  </a:rPr>
                  <a:t>七年，她提炼出纯氯化镭，精确地测定了它 的原子量。一九一</a:t>
                </a:r>
                <a:r>
                  <a:rPr lang="en-US" altLang="zh-CN" sz="2000" b="1">
                    <a:latin typeface="宋体" pitchFamily="2" charset="-122"/>
                  </a:rPr>
                  <a:t>O</a:t>
                </a:r>
                <a:r>
                  <a:rPr lang="zh-CN" altLang="en-US" sz="2000" b="1">
                    <a:latin typeface="宋体" pitchFamily="2" charset="-122"/>
                  </a:rPr>
                  <a:t>年，她提炼出纯镭元素，并测出锗元素的各 种特性，完成了她的名著《论放射性》一书.正是由于这些杰出的 贡献，一九一一年，她再次荣获了诺贝尔化学奖. </a:t>
                </a:r>
                <a:endParaRPr lang="zh-CN" altLang="en-US" sz="2000" b="1"/>
              </a:p>
            </p:txBody>
          </p:sp>
          <p:sp>
            <p:nvSpPr>
              <p:cNvPr id="23560" name="Rectangle 8"/>
              <p:cNvSpPr>
                <a:spLocks noChangeArrowheads="1"/>
              </p:cNvSpPr>
              <p:nvPr/>
            </p:nvSpPr>
            <p:spPr bwMode="auto">
              <a:xfrm>
                <a:off x="0" y="0"/>
                <a:ext cx="3729" cy="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cap="sq">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23561" name="Rectangle 9"/>
            <p:cNvSpPr>
              <a:spLocks noChangeArrowheads="1"/>
            </p:cNvSpPr>
            <p:nvPr/>
          </p:nvSpPr>
          <p:spPr bwMode="auto">
            <a:xfrm>
              <a:off x="-3" y="-3"/>
              <a:ext cx="3735" cy="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pic>
        <p:nvPicPr>
          <p:cNvPr id="23562" name="Picture 10" descr="C:\Documents and Settings\gsl\桌面\juli.jpg"/>
          <p:cNvPicPr>
            <a:picLocks noChangeAspect="1" noChangeArrowheads="1"/>
          </p:cNvPicPr>
          <p:nvPr/>
        </p:nvPicPr>
        <p:blipFill>
          <a:blip r:embed="rId2">
            <a:extLst>
              <a:ext uri="{28A0092B-C50C-407E-A947-70E740481C1C}">
                <a14:useLocalDpi xmlns:a14="http://schemas.microsoft.com/office/drawing/2010/main" val="0"/>
              </a:ext>
            </a:extLst>
          </a:blip>
          <a:srcRect b="9804"/>
          <a:stretch>
            <a:fillRect/>
          </a:stretch>
        </p:blipFill>
        <p:spPr bwMode="auto">
          <a:xfrm>
            <a:off x="6789738" y="685800"/>
            <a:ext cx="1819275"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3562"/>
                                        </p:tgtEl>
                                        <p:attrNameLst>
                                          <p:attrName>style.visibility</p:attrName>
                                        </p:attrNameLst>
                                      </p:cBhvr>
                                      <p:to>
                                        <p:strVal val="visible"/>
                                      </p:to>
                                    </p:set>
                                    <p:anim calcmode="lin" valueType="num">
                                      <p:cBhvr additive="base">
                                        <p:cTn id="13" dur="500" fill="hold"/>
                                        <p:tgtEl>
                                          <p:spTgt spid="23562"/>
                                        </p:tgtEl>
                                        <p:attrNameLst>
                                          <p:attrName>ppt_x</p:attrName>
                                        </p:attrNameLst>
                                      </p:cBhvr>
                                      <p:tavLst>
                                        <p:tav tm="0">
                                          <p:val>
                                            <p:strVal val="0-#ppt_w/2"/>
                                          </p:val>
                                        </p:tav>
                                        <p:tav tm="100000">
                                          <p:val>
                                            <p:strVal val="#ppt_x"/>
                                          </p:val>
                                        </p:tav>
                                      </p:tavLst>
                                    </p:anim>
                                    <p:anim calcmode="lin" valueType="num">
                                      <p:cBhvr additive="base">
                                        <p:cTn id="14" dur="500" fill="hold"/>
                                        <p:tgtEl>
                                          <p:spTgt spid="235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additive="base">
                                        <p:cTn id="19" dur="500" fill="hold"/>
                                        <p:tgtEl>
                                          <p:spTgt spid="23557"/>
                                        </p:tgtEl>
                                        <p:attrNameLst>
                                          <p:attrName>ppt_x</p:attrName>
                                        </p:attrNameLst>
                                      </p:cBhvr>
                                      <p:tavLst>
                                        <p:tav tm="0">
                                          <p:val>
                                            <p:strVal val="0-#ppt_w/2"/>
                                          </p:val>
                                        </p:tav>
                                        <p:tav tm="100000">
                                          <p:val>
                                            <p:strVal val="#ppt_x"/>
                                          </p:val>
                                        </p:tav>
                                      </p:tavLst>
                                    </p:anim>
                                    <p:anim calcmode="lin" valueType="num">
                                      <p:cBhvr additive="base">
                                        <p:cTn id="20"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730250" y="763588"/>
            <a:ext cx="399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000" b="1">
                <a:solidFill>
                  <a:srgbClr val="FF0000"/>
                </a:solidFill>
                <a:ea typeface="黑体" pitchFamily="2" charset="-122"/>
              </a:rPr>
              <a:t>2</a:t>
            </a:r>
            <a:r>
              <a:rPr kumimoji="1" lang="zh-CN" altLang="en-US" sz="2000" b="1">
                <a:solidFill>
                  <a:srgbClr val="FF0000"/>
                </a:solidFill>
                <a:latin typeface="黑体" pitchFamily="2" charset="-122"/>
                <a:ea typeface="黑体" pitchFamily="2" charset="-122"/>
              </a:rPr>
              <a:t>.</a:t>
            </a:r>
            <a:r>
              <a:rPr kumimoji="1" lang="zh-CN" altLang="en-US" sz="2000" b="1">
                <a:solidFill>
                  <a:srgbClr val="FFCC99"/>
                </a:solidFill>
                <a:latin typeface="黑体" pitchFamily="2" charset="-122"/>
                <a:ea typeface="黑体" pitchFamily="2" charset="-122"/>
              </a:rPr>
              <a:t>  </a:t>
            </a:r>
            <a:r>
              <a:rPr kumimoji="1" lang="zh-CN" altLang="en-US" sz="2000" b="1">
                <a:solidFill>
                  <a:srgbClr val="0000FF"/>
                </a:solidFill>
                <a:latin typeface="黑体" pitchFamily="2" charset="-122"/>
                <a:ea typeface="黑体" pitchFamily="2" charset="-122"/>
              </a:rPr>
              <a:t>镧系元素的电子构型和性质</a:t>
            </a:r>
            <a:endParaRPr kumimoji="1" lang="en-US" altLang="zh-CN" sz="2000" b="1">
              <a:solidFill>
                <a:srgbClr val="0000FF"/>
              </a:solidFill>
              <a:latin typeface="黑体" pitchFamily="2" charset="-122"/>
              <a:ea typeface="黑体" pitchFamily="2" charset="-122"/>
            </a:endParaRPr>
          </a:p>
        </p:txBody>
      </p:sp>
      <p:sp>
        <p:nvSpPr>
          <p:cNvPr id="58375" name="Rectangle 7"/>
          <p:cNvSpPr>
            <a:spLocks noChangeArrowheads="1"/>
          </p:cNvSpPr>
          <p:nvPr/>
        </p:nvSpPr>
        <p:spPr bwMode="auto">
          <a:xfrm>
            <a:off x="7696200" y="1371600"/>
            <a:ext cx="855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1600" b="1" i="1">
                <a:latin typeface="SymbolProp BT" pitchFamily="2" charset="2"/>
              </a:rPr>
              <a:t>E  </a:t>
            </a:r>
            <a:r>
              <a:rPr kumimoji="1" lang="en-US" altLang="zh-CN" sz="1600" b="1" baseline="30000">
                <a:latin typeface="Symbol" pitchFamily="18" charset="2"/>
              </a:rPr>
              <a:t>q</a:t>
            </a:r>
          </a:p>
        </p:txBody>
      </p:sp>
      <p:sp>
        <p:nvSpPr>
          <p:cNvPr id="58377" name="Line 9"/>
          <p:cNvSpPr>
            <a:spLocks noChangeShapeType="1"/>
          </p:cNvSpPr>
          <p:nvPr/>
        </p:nvSpPr>
        <p:spPr bwMode="auto">
          <a:xfrm>
            <a:off x="838200" y="1217613"/>
            <a:ext cx="75438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378" name="Text Box 10"/>
          <p:cNvSpPr txBox="1">
            <a:spLocks noChangeArrowheads="1"/>
          </p:cNvSpPr>
          <p:nvPr/>
        </p:nvSpPr>
        <p:spPr bwMode="auto">
          <a:xfrm>
            <a:off x="762000" y="1293813"/>
            <a:ext cx="784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600" b="1">
                <a:solidFill>
                  <a:srgbClr val="663300"/>
                </a:solidFill>
                <a:ea typeface="楷体_GB2312" pitchFamily="49" charset="-122"/>
              </a:rPr>
              <a:t>元素    </a:t>
            </a:r>
            <a:r>
              <a:rPr lang="en-US" altLang="zh-CN" sz="1600" b="1">
                <a:solidFill>
                  <a:srgbClr val="663300"/>
                </a:solidFill>
                <a:ea typeface="楷体_GB2312" pitchFamily="49" charset="-122"/>
              </a:rPr>
              <a:t>Ln</a:t>
            </a:r>
            <a:r>
              <a:rPr lang="zh-CN" altLang="en-US" sz="1600" b="1">
                <a:solidFill>
                  <a:srgbClr val="663300"/>
                </a:solidFill>
                <a:ea typeface="楷体_GB2312" pitchFamily="49" charset="-122"/>
              </a:rPr>
              <a:t>电子组态   </a:t>
            </a:r>
            <a:r>
              <a:rPr lang="en-US" altLang="zh-CN" sz="1600" b="1">
                <a:solidFill>
                  <a:srgbClr val="663300"/>
                </a:solidFill>
                <a:ea typeface="楷体_GB2312" pitchFamily="49" charset="-122"/>
              </a:rPr>
              <a:t>Ln</a:t>
            </a:r>
            <a:r>
              <a:rPr lang="en-US" altLang="zh-CN" sz="1600" b="1" baseline="30000">
                <a:solidFill>
                  <a:srgbClr val="663300"/>
                </a:solidFill>
                <a:ea typeface="楷体_GB2312" pitchFamily="49" charset="-122"/>
              </a:rPr>
              <a:t>3+</a:t>
            </a:r>
            <a:r>
              <a:rPr lang="zh-CN" altLang="en-US" sz="1600" b="1">
                <a:solidFill>
                  <a:srgbClr val="663300"/>
                </a:solidFill>
                <a:ea typeface="楷体_GB2312" pitchFamily="49" charset="-122"/>
              </a:rPr>
              <a:t>电子组态   常见氧化态   原子半径/</a:t>
            </a:r>
            <a:r>
              <a:rPr lang="en-US" altLang="zh-CN" sz="1600" b="1">
                <a:solidFill>
                  <a:srgbClr val="663300"/>
                </a:solidFill>
                <a:ea typeface="楷体_GB2312" pitchFamily="49" charset="-122"/>
              </a:rPr>
              <a:t>pm   Ln</a:t>
            </a:r>
            <a:r>
              <a:rPr lang="en-US" altLang="zh-CN" sz="1600" b="1" baseline="30000">
                <a:solidFill>
                  <a:srgbClr val="663300"/>
                </a:solidFill>
                <a:ea typeface="楷体_GB2312" pitchFamily="49" charset="-122"/>
              </a:rPr>
              <a:t>3+</a:t>
            </a:r>
            <a:r>
              <a:rPr lang="zh-CN" altLang="en-US" sz="1600" b="1">
                <a:solidFill>
                  <a:srgbClr val="663300"/>
                </a:solidFill>
                <a:ea typeface="楷体_GB2312" pitchFamily="49" charset="-122"/>
              </a:rPr>
              <a:t>半径 /</a:t>
            </a:r>
            <a:r>
              <a:rPr lang="en-US" altLang="zh-CN" sz="1600" b="1">
                <a:solidFill>
                  <a:srgbClr val="663300"/>
                </a:solidFill>
                <a:ea typeface="楷体_GB2312" pitchFamily="49" charset="-122"/>
              </a:rPr>
              <a:t>pm         </a:t>
            </a:r>
            <a:r>
              <a:rPr lang="en-US" altLang="zh-CN" sz="1600" b="1" i="1">
                <a:solidFill>
                  <a:srgbClr val="663300"/>
                </a:solidFill>
                <a:ea typeface="楷体_GB2312" pitchFamily="49" charset="-122"/>
              </a:rPr>
              <a:t>/</a:t>
            </a:r>
            <a:r>
              <a:rPr lang="en-US" altLang="zh-CN" sz="1600" b="1">
                <a:solidFill>
                  <a:srgbClr val="663300"/>
                </a:solidFill>
                <a:ea typeface="楷体_GB2312" pitchFamily="49" charset="-122"/>
              </a:rPr>
              <a:t>V</a:t>
            </a:r>
          </a:p>
        </p:txBody>
      </p:sp>
      <p:sp>
        <p:nvSpPr>
          <p:cNvPr id="58379" name="Line 11"/>
          <p:cNvSpPr>
            <a:spLocks noChangeShapeType="1"/>
          </p:cNvSpPr>
          <p:nvPr/>
        </p:nvSpPr>
        <p:spPr bwMode="auto">
          <a:xfrm>
            <a:off x="838200" y="1674813"/>
            <a:ext cx="7543800" cy="0"/>
          </a:xfrm>
          <a:prstGeom prst="line">
            <a:avLst/>
          </a:prstGeom>
          <a:noFill/>
          <a:ln w="12700"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380" name="Rectangle 12"/>
          <p:cNvSpPr>
            <a:spLocks noChangeArrowheads="1"/>
          </p:cNvSpPr>
          <p:nvPr/>
        </p:nvSpPr>
        <p:spPr bwMode="auto">
          <a:xfrm>
            <a:off x="762000" y="1674813"/>
            <a:ext cx="6572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eaLnBrk="0" hangingPunct="0">
              <a:lnSpc>
                <a:spcPct val="120000"/>
              </a:lnSpc>
            </a:pPr>
            <a:r>
              <a:rPr kumimoji="1" lang="en-US" altLang="zh-CN" sz="1600" b="1" baseline="30000"/>
              <a:t>57</a:t>
            </a:r>
            <a:r>
              <a:rPr kumimoji="1" lang="en-US" altLang="zh-CN" sz="1600" b="1"/>
              <a:t>La</a:t>
            </a:r>
          </a:p>
          <a:p>
            <a:pPr algn="just" eaLnBrk="0" hangingPunct="0">
              <a:lnSpc>
                <a:spcPct val="120000"/>
              </a:lnSpc>
            </a:pPr>
            <a:r>
              <a:rPr kumimoji="1" lang="en-US" altLang="zh-CN" sz="1600" b="1" baseline="30000"/>
              <a:t>58</a:t>
            </a:r>
            <a:r>
              <a:rPr kumimoji="1" lang="en-US" altLang="zh-CN" sz="1600" b="1"/>
              <a:t>Ce</a:t>
            </a:r>
          </a:p>
          <a:p>
            <a:pPr algn="just" eaLnBrk="0" hangingPunct="0">
              <a:lnSpc>
                <a:spcPct val="120000"/>
              </a:lnSpc>
            </a:pPr>
            <a:r>
              <a:rPr kumimoji="1" lang="en-US" altLang="zh-CN" sz="1600" b="1" baseline="30000"/>
              <a:t>59</a:t>
            </a:r>
            <a:r>
              <a:rPr kumimoji="1" lang="en-US" altLang="zh-CN" sz="1600" b="1"/>
              <a:t>Pr</a:t>
            </a:r>
          </a:p>
          <a:p>
            <a:pPr algn="just" eaLnBrk="0" hangingPunct="0">
              <a:lnSpc>
                <a:spcPct val="120000"/>
              </a:lnSpc>
            </a:pPr>
            <a:r>
              <a:rPr kumimoji="1" lang="en-US" altLang="zh-CN" sz="1600" b="1" baseline="30000"/>
              <a:t>60</a:t>
            </a:r>
            <a:r>
              <a:rPr kumimoji="1" lang="en-US" altLang="zh-CN" sz="1600" b="1"/>
              <a:t>Nd</a:t>
            </a:r>
          </a:p>
          <a:p>
            <a:pPr algn="just" eaLnBrk="0" hangingPunct="0">
              <a:lnSpc>
                <a:spcPct val="120000"/>
              </a:lnSpc>
            </a:pPr>
            <a:r>
              <a:rPr kumimoji="1" lang="en-US" altLang="zh-CN" sz="1600" b="1" baseline="30000"/>
              <a:t>61</a:t>
            </a:r>
            <a:r>
              <a:rPr kumimoji="1" lang="en-US" altLang="zh-CN" sz="1600" b="1"/>
              <a:t>Pm</a:t>
            </a:r>
          </a:p>
          <a:p>
            <a:pPr algn="just" eaLnBrk="0" hangingPunct="0">
              <a:lnSpc>
                <a:spcPct val="120000"/>
              </a:lnSpc>
            </a:pPr>
            <a:r>
              <a:rPr kumimoji="1" lang="en-US" altLang="zh-CN" sz="1600" b="1" baseline="30000"/>
              <a:t>62</a:t>
            </a:r>
            <a:r>
              <a:rPr kumimoji="1" lang="en-US" altLang="zh-CN" sz="1600" b="1"/>
              <a:t>Sm </a:t>
            </a:r>
          </a:p>
          <a:p>
            <a:pPr algn="just" eaLnBrk="0" hangingPunct="0">
              <a:lnSpc>
                <a:spcPct val="120000"/>
              </a:lnSpc>
            </a:pPr>
            <a:r>
              <a:rPr kumimoji="1" lang="en-US" altLang="zh-CN" sz="1600" b="1" baseline="30000"/>
              <a:t>63</a:t>
            </a:r>
            <a:r>
              <a:rPr kumimoji="1" lang="en-US" altLang="zh-CN" sz="1600" b="1"/>
              <a:t>Eu </a:t>
            </a:r>
          </a:p>
          <a:p>
            <a:pPr algn="just" eaLnBrk="0" hangingPunct="0">
              <a:lnSpc>
                <a:spcPct val="120000"/>
              </a:lnSpc>
            </a:pPr>
            <a:r>
              <a:rPr kumimoji="1" lang="en-US" altLang="zh-CN" sz="1600" b="1" baseline="30000"/>
              <a:t>64</a:t>
            </a:r>
            <a:r>
              <a:rPr kumimoji="1" lang="en-US" altLang="zh-CN" sz="1600" b="1"/>
              <a:t>Gd</a:t>
            </a:r>
          </a:p>
          <a:p>
            <a:pPr algn="just" eaLnBrk="0" hangingPunct="0">
              <a:lnSpc>
                <a:spcPct val="120000"/>
              </a:lnSpc>
            </a:pPr>
            <a:r>
              <a:rPr kumimoji="1" lang="en-US" altLang="zh-CN" sz="1600" b="1" baseline="30000"/>
              <a:t>65</a:t>
            </a:r>
            <a:r>
              <a:rPr kumimoji="1" lang="en-US" altLang="zh-CN" sz="1600" b="1"/>
              <a:t>Tb</a:t>
            </a:r>
          </a:p>
          <a:p>
            <a:pPr algn="just" eaLnBrk="0" hangingPunct="0">
              <a:lnSpc>
                <a:spcPct val="120000"/>
              </a:lnSpc>
            </a:pPr>
            <a:r>
              <a:rPr kumimoji="1" lang="en-US" altLang="zh-CN" sz="1600" b="1" baseline="30000"/>
              <a:t>66</a:t>
            </a:r>
            <a:r>
              <a:rPr kumimoji="1" lang="en-US" altLang="zh-CN" sz="1600" b="1"/>
              <a:t>Dy</a:t>
            </a:r>
          </a:p>
          <a:p>
            <a:pPr algn="just" eaLnBrk="0" hangingPunct="0">
              <a:lnSpc>
                <a:spcPct val="120000"/>
              </a:lnSpc>
            </a:pPr>
            <a:r>
              <a:rPr kumimoji="1" lang="en-US" altLang="zh-CN" sz="1600" b="1" baseline="30000"/>
              <a:t>67</a:t>
            </a:r>
            <a:r>
              <a:rPr kumimoji="1" lang="en-US" altLang="zh-CN" sz="1600" b="1"/>
              <a:t>Ho</a:t>
            </a:r>
          </a:p>
          <a:p>
            <a:pPr algn="just" eaLnBrk="0" hangingPunct="0">
              <a:lnSpc>
                <a:spcPct val="120000"/>
              </a:lnSpc>
            </a:pPr>
            <a:r>
              <a:rPr kumimoji="1" lang="en-US" altLang="zh-CN" sz="1600" b="1" baseline="30000"/>
              <a:t>68</a:t>
            </a:r>
            <a:r>
              <a:rPr kumimoji="1" lang="en-US" altLang="zh-CN" sz="1600" b="1"/>
              <a:t>Er</a:t>
            </a:r>
          </a:p>
          <a:p>
            <a:pPr algn="just" eaLnBrk="0" hangingPunct="0">
              <a:lnSpc>
                <a:spcPct val="120000"/>
              </a:lnSpc>
            </a:pPr>
            <a:r>
              <a:rPr kumimoji="1" lang="en-US" altLang="zh-CN" sz="1600" b="1" baseline="30000"/>
              <a:t>69</a:t>
            </a:r>
            <a:r>
              <a:rPr kumimoji="1" lang="en-US" altLang="zh-CN" sz="1600" b="1"/>
              <a:t>Tm</a:t>
            </a:r>
          </a:p>
          <a:p>
            <a:pPr algn="just" eaLnBrk="0" hangingPunct="0">
              <a:lnSpc>
                <a:spcPct val="120000"/>
              </a:lnSpc>
            </a:pPr>
            <a:r>
              <a:rPr kumimoji="1" lang="en-US" altLang="zh-CN" sz="1600" b="1" baseline="30000"/>
              <a:t>70</a:t>
            </a:r>
            <a:r>
              <a:rPr kumimoji="1" lang="en-US" altLang="zh-CN" sz="1600" b="1"/>
              <a:t>Yb</a:t>
            </a:r>
          </a:p>
          <a:p>
            <a:pPr algn="just" eaLnBrk="0" hangingPunct="0">
              <a:lnSpc>
                <a:spcPct val="120000"/>
              </a:lnSpc>
            </a:pPr>
            <a:r>
              <a:rPr kumimoji="1" lang="en-US" altLang="zh-CN" sz="1600" b="1" baseline="30000"/>
              <a:t>71</a:t>
            </a:r>
            <a:r>
              <a:rPr kumimoji="1" lang="en-US" altLang="zh-CN" sz="1600" b="1"/>
              <a:t>Lu</a:t>
            </a:r>
            <a:endParaRPr kumimoji="1" lang="zh-CN" altLang="en-US" sz="1600" b="1"/>
          </a:p>
        </p:txBody>
      </p:sp>
      <p:sp>
        <p:nvSpPr>
          <p:cNvPr id="58381" name="Line 13"/>
          <p:cNvSpPr>
            <a:spLocks noChangeShapeType="1"/>
          </p:cNvSpPr>
          <p:nvPr/>
        </p:nvSpPr>
        <p:spPr bwMode="auto">
          <a:xfrm>
            <a:off x="762000" y="6094413"/>
            <a:ext cx="7620000" cy="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382" name="Text Box 14"/>
          <p:cNvSpPr txBox="1">
            <a:spLocks noChangeArrowheads="1"/>
          </p:cNvSpPr>
          <p:nvPr/>
        </p:nvSpPr>
        <p:spPr bwMode="auto">
          <a:xfrm>
            <a:off x="1524000" y="1674813"/>
            <a:ext cx="1219200"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5000"/>
              </a:lnSpc>
              <a:spcBef>
                <a:spcPct val="50000"/>
              </a:spcBef>
            </a:pPr>
            <a:r>
              <a:rPr lang="en-US" altLang="zh-CN" sz="1600" b="1"/>
              <a:t>4</a:t>
            </a:r>
            <a:r>
              <a:rPr lang="en-US" altLang="zh-CN" sz="1600" b="1" i="1"/>
              <a:t>f</a:t>
            </a:r>
            <a:r>
              <a:rPr lang="en-US" altLang="zh-CN" sz="1600" b="1" baseline="30000"/>
              <a:t>0</a:t>
            </a:r>
            <a:r>
              <a:rPr lang="zh-CN" altLang="en-US" sz="1600" b="1"/>
              <a:t>5</a:t>
            </a:r>
            <a:r>
              <a:rPr lang="en-US" altLang="zh-CN" sz="1600" b="1" i="1"/>
              <a:t>d</a:t>
            </a:r>
            <a:r>
              <a:rPr lang="en-US" altLang="zh-CN" sz="1600" b="1" baseline="30000"/>
              <a:t>1</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1</a:t>
            </a:r>
            <a:r>
              <a:rPr lang="en-US" altLang="zh-CN" sz="1600" b="1"/>
              <a:t>5</a:t>
            </a:r>
            <a:r>
              <a:rPr lang="en-US" altLang="zh-CN" sz="1600" b="1" i="1"/>
              <a:t>d</a:t>
            </a:r>
            <a:r>
              <a:rPr lang="en-US" altLang="zh-CN" sz="1600" b="1" baseline="30000"/>
              <a:t>1</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3        </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4        </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5        </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6        </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7        </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7</a:t>
            </a:r>
            <a:r>
              <a:rPr lang="en-US" altLang="zh-CN" sz="1600" b="1"/>
              <a:t>5</a:t>
            </a:r>
            <a:r>
              <a:rPr lang="en-US" altLang="zh-CN" sz="1600" b="1" i="1"/>
              <a:t>d</a:t>
            </a:r>
            <a:r>
              <a:rPr lang="en-US" altLang="zh-CN" sz="1600" b="1" baseline="30000"/>
              <a:t>1</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9        </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10      </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11      </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12      </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13      </a:t>
            </a:r>
            <a:r>
              <a:rPr lang="en-US" altLang="zh-CN" sz="1600" b="1"/>
              <a:t>6</a:t>
            </a:r>
            <a:r>
              <a:rPr lang="en-US" altLang="zh-CN" sz="1600" b="1" i="1"/>
              <a:t>s</a:t>
            </a:r>
            <a:r>
              <a:rPr lang="en-US" altLang="zh-CN" sz="1600" b="1" baseline="30000"/>
              <a:t>2 </a:t>
            </a:r>
            <a:r>
              <a:rPr lang="en-US" altLang="zh-CN" sz="1600" b="1"/>
              <a:t>4</a:t>
            </a:r>
            <a:r>
              <a:rPr lang="en-US" altLang="zh-CN" sz="1600" b="1" i="1"/>
              <a:t>f</a:t>
            </a:r>
            <a:r>
              <a:rPr lang="en-US" altLang="zh-CN" sz="1600" b="1" baseline="30000"/>
              <a:t>14</a:t>
            </a:r>
            <a:r>
              <a:rPr lang="zh-CN" altLang="en-US" sz="1600" b="1"/>
              <a:t>5</a:t>
            </a:r>
            <a:r>
              <a:rPr lang="en-US" altLang="zh-CN" sz="1600" b="1" i="1"/>
              <a:t>d</a:t>
            </a:r>
            <a:r>
              <a:rPr lang="en-US" altLang="zh-CN" sz="1600" b="1" baseline="30000"/>
              <a:t>1</a:t>
            </a:r>
            <a:r>
              <a:rPr lang="en-US" altLang="zh-CN" sz="1600" b="1"/>
              <a:t>6</a:t>
            </a:r>
            <a:r>
              <a:rPr lang="en-US" altLang="zh-CN" sz="1600" b="1" i="1"/>
              <a:t>s</a:t>
            </a:r>
            <a:r>
              <a:rPr lang="en-US" altLang="zh-CN" sz="1600" b="1" baseline="30000"/>
              <a:t>2</a:t>
            </a:r>
          </a:p>
          <a:p>
            <a:pPr eaLnBrk="0" hangingPunct="0">
              <a:lnSpc>
                <a:spcPct val="75000"/>
              </a:lnSpc>
              <a:spcBef>
                <a:spcPct val="50000"/>
              </a:spcBef>
            </a:pPr>
            <a:r>
              <a:rPr lang="en-US" altLang="zh-CN" sz="1600" b="1"/>
              <a:t>4</a:t>
            </a:r>
            <a:r>
              <a:rPr lang="en-US" altLang="zh-CN" sz="1600" b="1" i="1"/>
              <a:t>f</a:t>
            </a:r>
            <a:r>
              <a:rPr lang="en-US" altLang="zh-CN" sz="1600" b="1" baseline="30000"/>
              <a:t>14</a:t>
            </a:r>
            <a:r>
              <a:rPr lang="zh-CN" altLang="en-US" sz="1600" b="1"/>
              <a:t>5</a:t>
            </a:r>
            <a:r>
              <a:rPr lang="en-US" altLang="zh-CN" sz="1600" b="1" i="1"/>
              <a:t>d</a:t>
            </a:r>
            <a:r>
              <a:rPr lang="en-US" altLang="zh-CN" sz="1600" b="1" baseline="30000"/>
              <a:t>1</a:t>
            </a:r>
            <a:r>
              <a:rPr lang="en-US" altLang="zh-CN" sz="1600" b="1"/>
              <a:t>6</a:t>
            </a:r>
            <a:r>
              <a:rPr lang="en-US" altLang="zh-CN" sz="1600" b="1" i="1"/>
              <a:t>s</a:t>
            </a:r>
            <a:r>
              <a:rPr lang="en-US" altLang="zh-CN" sz="1600" b="1" baseline="30000"/>
              <a:t>2</a:t>
            </a:r>
          </a:p>
        </p:txBody>
      </p:sp>
      <p:sp>
        <p:nvSpPr>
          <p:cNvPr id="58383" name="Text Box 15"/>
          <p:cNvSpPr txBox="1">
            <a:spLocks noChangeArrowheads="1"/>
          </p:cNvSpPr>
          <p:nvPr/>
        </p:nvSpPr>
        <p:spPr bwMode="auto">
          <a:xfrm>
            <a:off x="3048000" y="1719263"/>
            <a:ext cx="533400"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en-US" altLang="zh-CN" sz="1600" b="1"/>
              <a:t>4</a:t>
            </a:r>
            <a:r>
              <a:rPr lang="en-US" altLang="zh-CN" sz="1600" b="1" i="1"/>
              <a:t>f</a:t>
            </a:r>
            <a:r>
              <a:rPr lang="en-US" altLang="zh-CN" sz="1600" b="1" baseline="30000"/>
              <a:t>0</a:t>
            </a:r>
          </a:p>
          <a:p>
            <a:pPr eaLnBrk="0" hangingPunct="0">
              <a:lnSpc>
                <a:spcPct val="70000"/>
              </a:lnSpc>
              <a:spcBef>
                <a:spcPct val="50000"/>
              </a:spcBef>
            </a:pPr>
            <a:r>
              <a:rPr lang="en-US" altLang="zh-CN" sz="1600" b="1"/>
              <a:t>4</a:t>
            </a:r>
            <a:r>
              <a:rPr lang="en-US" altLang="zh-CN" sz="1600" b="1" i="1"/>
              <a:t>f</a:t>
            </a:r>
            <a:r>
              <a:rPr lang="en-US" altLang="zh-CN" sz="1600" b="1" baseline="30000"/>
              <a:t>1</a:t>
            </a:r>
          </a:p>
          <a:p>
            <a:pPr eaLnBrk="0" hangingPunct="0">
              <a:lnSpc>
                <a:spcPct val="70000"/>
              </a:lnSpc>
              <a:spcBef>
                <a:spcPct val="50000"/>
              </a:spcBef>
            </a:pPr>
            <a:r>
              <a:rPr lang="en-US" altLang="zh-CN" sz="1600" b="1"/>
              <a:t>4</a:t>
            </a:r>
            <a:r>
              <a:rPr lang="en-US" altLang="zh-CN" sz="1600" b="1" i="1"/>
              <a:t>f</a:t>
            </a:r>
            <a:r>
              <a:rPr lang="en-US" altLang="zh-CN" sz="1600" b="1" baseline="30000"/>
              <a:t>2</a:t>
            </a:r>
          </a:p>
          <a:p>
            <a:pPr eaLnBrk="0" hangingPunct="0">
              <a:lnSpc>
                <a:spcPct val="70000"/>
              </a:lnSpc>
              <a:spcBef>
                <a:spcPct val="50000"/>
              </a:spcBef>
            </a:pPr>
            <a:r>
              <a:rPr lang="en-US" altLang="zh-CN" sz="1600" b="1"/>
              <a:t>4</a:t>
            </a:r>
            <a:r>
              <a:rPr lang="en-US" altLang="zh-CN" sz="1600" b="1" i="1"/>
              <a:t>f</a:t>
            </a:r>
            <a:r>
              <a:rPr lang="en-US" altLang="zh-CN" sz="1600" b="1" baseline="30000"/>
              <a:t>3        </a:t>
            </a:r>
          </a:p>
          <a:p>
            <a:pPr eaLnBrk="0" hangingPunct="0">
              <a:lnSpc>
                <a:spcPct val="70000"/>
              </a:lnSpc>
              <a:spcBef>
                <a:spcPct val="50000"/>
              </a:spcBef>
            </a:pPr>
            <a:r>
              <a:rPr lang="en-US" altLang="zh-CN" sz="1600" b="1"/>
              <a:t>4</a:t>
            </a:r>
            <a:r>
              <a:rPr lang="en-US" altLang="zh-CN" sz="1600" b="1" i="1"/>
              <a:t>f</a:t>
            </a:r>
            <a:r>
              <a:rPr lang="en-US" altLang="zh-CN" sz="1600" b="1" baseline="30000"/>
              <a:t>4</a:t>
            </a:r>
          </a:p>
          <a:p>
            <a:pPr eaLnBrk="0" hangingPunct="0">
              <a:lnSpc>
                <a:spcPct val="70000"/>
              </a:lnSpc>
              <a:spcBef>
                <a:spcPct val="50000"/>
              </a:spcBef>
            </a:pPr>
            <a:r>
              <a:rPr lang="en-US" altLang="zh-CN" sz="1600" b="1"/>
              <a:t>4</a:t>
            </a:r>
            <a:r>
              <a:rPr lang="en-US" altLang="zh-CN" sz="1600" b="1" i="1"/>
              <a:t>f</a:t>
            </a:r>
            <a:r>
              <a:rPr lang="en-US" altLang="zh-CN" sz="1600" b="1" baseline="30000"/>
              <a:t>5</a:t>
            </a:r>
          </a:p>
          <a:p>
            <a:pPr eaLnBrk="0" hangingPunct="0">
              <a:lnSpc>
                <a:spcPct val="70000"/>
              </a:lnSpc>
              <a:spcBef>
                <a:spcPct val="50000"/>
              </a:spcBef>
            </a:pPr>
            <a:r>
              <a:rPr lang="en-US" altLang="zh-CN" sz="1600" b="1"/>
              <a:t>4</a:t>
            </a:r>
            <a:r>
              <a:rPr lang="en-US" altLang="zh-CN" sz="1600" b="1" i="1"/>
              <a:t>f</a:t>
            </a:r>
            <a:r>
              <a:rPr lang="en-US" altLang="zh-CN" sz="1600" b="1" baseline="30000"/>
              <a:t>6</a:t>
            </a:r>
          </a:p>
          <a:p>
            <a:pPr eaLnBrk="0" hangingPunct="0">
              <a:lnSpc>
                <a:spcPct val="70000"/>
              </a:lnSpc>
              <a:spcBef>
                <a:spcPct val="50000"/>
              </a:spcBef>
            </a:pPr>
            <a:r>
              <a:rPr lang="en-US" altLang="zh-CN" sz="1600" b="1"/>
              <a:t>4</a:t>
            </a:r>
            <a:r>
              <a:rPr lang="en-US" altLang="zh-CN" sz="1600" b="1" i="1"/>
              <a:t>f</a:t>
            </a:r>
            <a:r>
              <a:rPr lang="en-US" altLang="zh-CN" sz="1600" b="1" baseline="30000"/>
              <a:t>7 </a:t>
            </a:r>
          </a:p>
          <a:p>
            <a:pPr eaLnBrk="0" hangingPunct="0">
              <a:lnSpc>
                <a:spcPct val="70000"/>
              </a:lnSpc>
              <a:spcBef>
                <a:spcPct val="50000"/>
              </a:spcBef>
            </a:pPr>
            <a:r>
              <a:rPr lang="en-US" altLang="zh-CN" sz="1600" b="1"/>
              <a:t>4</a:t>
            </a:r>
            <a:r>
              <a:rPr lang="en-US" altLang="zh-CN" sz="1600" b="1" i="1"/>
              <a:t>f</a:t>
            </a:r>
            <a:r>
              <a:rPr lang="en-US" altLang="zh-CN" sz="1600" b="1" baseline="30000"/>
              <a:t>8 </a:t>
            </a:r>
          </a:p>
          <a:p>
            <a:pPr eaLnBrk="0" hangingPunct="0">
              <a:lnSpc>
                <a:spcPct val="70000"/>
              </a:lnSpc>
              <a:spcBef>
                <a:spcPct val="50000"/>
              </a:spcBef>
            </a:pPr>
            <a:r>
              <a:rPr lang="en-US" altLang="zh-CN" sz="1600" b="1"/>
              <a:t>4</a:t>
            </a:r>
            <a:r>
              <a:rPr lang="en-US" altLang="zh-CN" sz="1600" b="1" i="1"/>
              <a:t>f</a:t>
            </a:r>
            <a:r>
              <a:rPr lang="en-US" altLang="zh-CN" sz="1600" b="1" baseline="30000"/>
              <a:t>9        </a:t>
            </a:r>
          </a:p>
          <a:p>
            <a:pPr eaLnBrk="0" hangingPunct="0">
              <a:lnSpc>
                <a:spcPct val="70000"/>
              </a:lnSpc>
              <a:spcBef>
                <a:spcPct val="50000"/>
              </a:spcBef>
            </a:pPr>
            <a:r>
              <a:rPr lang="en-US" altLang="zh-CN" sz="1600" b="1"/>
              <a:t>4</a:t>
            </a:r>
            <a:r>
              <a:rPr lang="en-US" altLang="zh-CN" sz="1600" b="1" i="1"/>
              <a:t>f</a:t>
            </a:r>
            <a:r>
              <a:rPr lang="en-US" altLang="zh-CN" sz="1600" b="1" baseline="30000"/>
              <a:t>10      </a:t>
            </a:r>
          </a:p>
          <a:p>
            <a:pPr eaLnBrk="0" hangingPunct="0">
              <a:lnSpc>
                <a:spcPct val="70000"/>
              </a:lnSpc>
              <a:spcBef>
                <a:spcPct val="50000"/>
              </a:spcBef>
            </a:pPr>
            <a:r>
              <a:rPr lang="en-US" altLang="zh-CN" sz="1600" b="1"/>
              <a:t>4</a:t>
            </a:r>
            <a:r>
              <a:rPr lang="en-US" altLang="zh-CN" sz="1600" b="1" i="1"/>
              <a:t>f</a:t>
            </a:r>
            <a:r>
              <a:rPr lang="en-US" altLang="zh-CN" sz="1600" b="1" baseline="30000"/>
              <a:t>11      </a:t>
            </a:r>
          </a:p>
          <a:p>
            <a:pPr eaLnBrk="0" hangingPunct="0">
              <a:lnSpc>
                <a:spcPct val="70000"/>
              </a:lnSpc>
              <a:spcBef>
                <a:spcPct val="50000"/>
              </a:spcBef>
            </a:pPr>
            <a:r>
              <a:rPr lang="en-US" altLang="zh-CN" sz="1600" b="1"/>
              <a:t>4</a:t>
            </a:r>
            <a:r>
              <a:rPr lang="en-US" altLang="zh-CN" sz="1600" b="1" i="1"/>
              <a:t>f</a:t>
            </a:r>
            <a:r>
              <a:rPr lang="en-US" altLang="zh-CN" sz="1600" b="1" baseline="30000"/>
              <a:t>12      </a:t>
            </a:r>
          </a:p>
          <a:p>
            <a:pPr eaLnBrk="0" hangingPunct="0">
              <a:lnSpc>
                <a:spcPct val="70000"/>
              </a:lnSpc>
              <a:spcBef>
                <a:spcPct val="50000"/>
              </a:spcBef>
            </a:pPr>
            <a:r>
              <a:rPr lang="en-US" altLang="zh-CN" sz="1600" b="1"/>
              <a:t>4</a:t>
            </a:r>
            <a:r>
              <a:rPr lang="en-US" altLang="zh-CN" sz="1600" b="1" i="1"/>
              <a:t>f</a:t>
            </a:r>
            <a:r>
              <a:rPr lang="en-US" altLang="zh-CN" sz="1600" b="1" baseline="30000"/>
              <a:t>13     </a:t>
            </a:r>
          </a:p>
          <a:p>
            <a:pPr eaLnBrk="0" hangingPunct="0">
              <a:lnSpc>
                <a:spcPct val="70000"/>
              </a:lnSpc>
              <a:spcBef>
                <a:spcPct val="50000"/>
              </a:spcBef>
            </a:pPr>
            <a:r>
              <a:rPr lang="en-US" altLang="zh-CN" sz="1600" b="1"/>
              <a:t>4</a:t>
            </a:r>
            <a:r>
              <a:rPr lang="en-US" altLang="zh-CN" sz="1600" b="1" i="1"/>
              <a:t>f</a:t>
            </a:r>
            <a:r>
              <a:rPr lang="en-US" altLang="zh-CN" sz="1600" b="1" baseline="30000"/>
              <a:t>14</a:t>
            </a:r>
          </a:p>
        </p:txBody>
      </p:sp>
      <p:sp>
        <p:nvSpPr>
          <p:cNvPr id="58384" name="Text Box 16"/>
          <p:cNvSpPr txBox="1">
            <a:spLocks noChangeArrowheads="1"/>
          </p:cNvSpPr>
          <p:nvPr/>
        </p:nvSpPr>
        <p:spPr bwMode="auto">
          <a:xfrm>
            <a:off x="4343400" y="1751013"/>
            <a:ext cx="685800"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zh-CN" altLang="en-US" sz="1600" b="1"/>
              <a:t>(3)</a:t>
            </a:r>
          </a:p>
          <a:p>
            <a:pPr eaLnBrk="0" hangingPunct="0">
              <a:lnSpc>
                <a:spcPct val="70000"/>
              </a:lnSpc>
              <a:spcBef>
                <a:spcPct val="50000"/>
              </a:spcBef>
            </a:pPr>
            <a:r>
              <a:rPr lang="zh-CN" altLang="en-US" sz="1600" b="1"/>
              <a:t>(3),4</a:t>
            </a:r>
          </a:p>
          <a:p>
            <a:pPr eaLnBrk="0" hangingPunct="0">
              <a:lnSpc>
                <a:spcPct val="70000"/>
              </a:lnSpc>
              <a:spcBef>
                <a:spcPct val="50000"/>
              </a:spcBef>
            </a:pPr>
            <a:r>
              <a:rPr lang="zh-CN" altLang="en-US" sz="1600" b="1"/>
              <a:t>(3),4 </a:t>
            </a:r>
          </a:p>
          <a:p>
            <a:pPr eaLnBrk="0" hangingPunct="0">
              <a:lnSpc>
                <a:spcPct val="70000"/>
              </a:lnSpc>
              <a:spcBef>
                <a:spcPct val="50000"/>
              </a:spcBef>
            </a:pPr>
            <a:r>
              <a:rPr lang="zh-CN" altLang="en-US" sz="1600" b="1"/>
              <a:t>(3),2</a:t>
            </a:r>
          </a:p>
          <a:p>
            <a:pPr eaLnBrk="0" hangingPunct="0">
              <a:lnSpc>
                <a:spcPct val="70000"/>
              </a:lnSpc>
              <a:spcBef>
                <a:spcPct val="50000"/>
              </a:spcBef>
            </a:pPr>
            <a:r>
              <a:rPr lang="zh-CN" altLang="en-US" sz="1600" b="1"/>
              <a:t>(3) </a:t>
            </a:r>
          </a:p>
          <a:p>
            <a:pPr eaLnBrk="0" hangingPunct="0">
              <a:lnSpc>
                <a:spcPct val="70000"/>
              </a:lnSpc>
              <a:spcBef>
                <a:spcPct val="50000"/>
              </a:spcBef>
            </a:pPr>
            <a:r>
              <a:rPr lang="zh-CN" altLang="en-US" sz="1600" b="1"/>
              <a:t>(3),2</a:t>
            </a:r>
          </a:p>
          <a:p>
            <a:pPr eaLnBrk="0" hangingPunct="0">
              <a:lnSpc>
                <a:spcPct val="70000"/>
              </a:lnSpc>
              <a:spcBef>
                <a:spcPct val="50000"/>
              </a:spcBef>
            </a:pPr>
            <a:r>
              <a:rPr lang="zh-CN" altLang="en-US" sz="1600" b="1"/>
              <a:t>(3),2</a:t>
            </a:r>
          </a:p>
          <a:p>
            <a:pPr eaLnBrk="0" hangingPunct="0">
              <a:lnSpc>
                <a:spcPct val="70000"/>
              </a:lnSpc>
              <a:spcBef>
                <a:spcPct val="50000"/>
              </a:spcBef>
            </a:pPr>
            <a:r>
              <a:rPr lang="zh-CN" altLang="en-US" sz="1600" b="1"/>
              <a:t>(3)</a:t>
            </a:r>
          </a:p>
          <a:p>
            <a:pPr eaLnBrk="0" hangingPunct="0">
              <a:lnSpc>
                <a:spcPct val="70000"/>
              </a:lnSpc>
              <a:spcBef>
                <a:spcPct val="50000"/>
              </a:spcBef>
            </a:pPr>
            <a:r>
              <a:rPr lang="zh-CN" altLang="en-US" sz="1600" b="1"/>
              <a:t>(3),4 </a:t>
            </a:r>
          </a:p>
          <a:p>
            <a:pPr eaLnBrk="0" hangingPunct="0">
              <a:lnSpc>
                <a:spcPct val="70000"/>
              </a:lnSpc>
              <a:spcBef>
                <a:spcPct val="50000"/>
              </a:spcBef>
            </a:pPr>
            <a:r>
              <a:rPr lang="zh-CN" altLang="en-US" sz="1600" b="1"/>
              <a:t>(3),2</a:t>
            </a:r>
          </a:p>
          <a:p>
            <a:pPr eaLnBrk="0" hangingPunct="0">
              <a:lnSpc>
                <a:spcPct val="70000"/>
              </a:lnSpc>
              <a:spcBef>
                <a:spcPct val="50000"/>
              </a:spcBef>
            </a:pPr>
            <a:r>
              <a:rPr lang="zh-CN" altLang="en-US" sz="1600" b="1"/>
              <a:t>(3)</a:t>
            </a:r>
          </a:p>
          <a:p>
            <a:pPr eaLnBrk="0" hangingPunct="0">
              <a:lnSpc>
                <a:spcPct val="70000"/>
              </a:lnSpc>
              <a:spcBef>
                <a:spcPct val="50000"/>
              </a:spcBef>
            </a:pPr>
            <a:r>
              <a:rPr lang="zh-CN" altLang="en-US" sz="1600" b="1"/>
              <a:t>(3) </a:t>
            </a:r>
          </a:p>
          <a:p>
            <a:pPr eaLnBrk="0" hangingPunct="0">
              <a:lnSpc>
                <a:spcPct val="70000"/>
              </a:lnSpc>
              <a:spcBef>
                <a:spcPct val="50000"/>
              </a:spcBef>
            </a:pPr>
            <a:r>
              <a:rPr lang="zh-CN" altLang="en-US" sz="1600" b="1"/>
              <a:t>(3),2</a:t>
            </a:r>
          </a:p>
          <a:p>
            <a:pPr eaLnBrk="0" hangingPunct="0">
              <a:lnSpc>
                <a:spcPct val="70000"/>
              </a:lnSpc>
              <a:spcBef>
                <a:spcPct val="50000"/>
              </a:spcBef>
            </a:pPr>
            <a:r>
              <a:rPr lang="zh-CN" altLang="en-US" sz="1600" b="1"/>
              <a:t>(3),2</a:t>
            </a:r>
          </a:p>
          <a:p>
            <a:pPr eaLnBrk="0" hangingPunct="0">
              <a:lnSpc>
                <a:spcPct val="70000"/>
              </a:lnSpc>
              <a:spcBef>
                <a:spcPct val="50000"/>
              </a:spcBef>
            </a:pPr>
            <a:r>
              <a:rPr lang="zh-CN" altLang="en-US" sz="1600" b="1"/>
              <a:t>(3)</a:t>
            </a:r>
          </a:p>
        </p:txBody>
      </p:sp>
      <p:sp>
        <p:nvSpPr>
          <p:cNvPr id="58385" name="Text Box 17"/>
          <p:cNvSpPr txBox="1">
            <a:spLocks noChangeArrowheads="1"/>
          </p:cNvSpPr>
          <p:nvPr/>
        </p:nvSpPr>
        <p:spPr bwMode="auto">
          <a:xfrm>
            <a:off x="5410200" y="1719263"/>
            <a:ext cx="762000"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zh-CN" altLang="en-US" sz="1600" b="1"/>
              <a:t>187.7</a:t>
            </a:r>
          </a:p>
          <a:p>
            <a:pPr eaLnBrk="0" hangingPunct="0">
              <a:lnSpc>
                <a:spcPct val="70000"/>
              </a:lnSpc>
              <a:spcBef>
                <a:spcPct val="50000"/>
              </a:spcBef>
            </a:pPr>
            <a:r>
              <a:rPr lang="zh-CN" altLang="en-US" sz="1600" b="1"/>
              <a:t>182.4</a:t>
            </a:r>
          </a:p>
          <a:p>
            <a:pPr eaLnBrk="0" hangingPunct="0">
              <a:lnSpc>
                <a:spcPct val="70000"/>
              </a:lnSpc>
              <a:spcBef>
                <a:spcPct val="50000"/>
              </a:spcBef>
            </a:pPr>
            <a:r>
              <a:rPr lang="zh-CN" altLang="en-US" sz="1600" b="1"/>
              <a:t>182.8</a:t>
            </a:r>
          </a:p>
          <a:p>
            <a:pPr eaLnBrk="0" hangingPunct="0">
              <a:lnSpc>
                <a:spcPct val="70000"/>
              </a:lnSpc>
              <a:spcBef>
                <a:spcPct val="50000"/>
              </a:spcBef>
            </a:pPr>
            <a:r>
              <a:rPr lang="zh-CN" altLang="en-US" sz="1600" b="1"/>
              <a:t>182.1</a:t>
            </a:r>
          </a:p>
          <a:p>
            <a:pPr eaLnBrk="0" hangingPunct="0">
              <a:lnSpc>
                <a:spcPct val="70000"/>
              </a:lnSpc>
              <a:spcBef>
                <a:spcPct val="50000"/>
              </a:spcBef>
            </a:pPr>
            <a:r>
              <a:rPr lang="zh-CN" altLang="en-US" sz="1600" b="1"/>
              <a:t>181.0</a:t>
            </a:r>
          </a:p>
          <a:p>
            <a:pPr eaLnBrk="0" hangingPunct="0">
              <a:lnSpc>
                <a:spcPct val="70000"/>
              </a:lnSpc>
              <a:spcBef>
                <a:spcPct val="50000"/>
              </a:spcBef>
            </a:pPr>
            <a:r>
              <a:rPr lang="zh-CN" altLang="en-US" sz="1600" b="1"/>
              <a:t>180.2</a:t>
            </a:r>
          </a:p>
          <a:p>
            <a:pPr eaLnBrk="0" hangingPunct="0">
              <a:lnSpc>
                <a:spcPct val="70000"/>
              </a:lnSpc>
              <a:spcBef>
                <a:spcPct val="50000"/>
              </a:spcBef>
            </a:pPr>
            <a:r>
              <a:rPr lang="zh-CN" altLang="en-US" sz="1600" b="1"/>
              <a:t>204.2</a:t>
            </a:r>
          </a:p>
          <a:p>
            <a:pPr eaLnBrk="0" hangingPunct="0">
              <a:lnSpc>
                <a:spcPct val="70000"/>
              </a:lnSpc>
              <a:spcBef>
                <a:spcPct val="50000"/>
              </a:spcBef>
            </a:pPr>
            <a:r>
              <a:rPr lang="zh-CN" altLang="en-US" sz="1600" b="1"/>
              <a:t>180.2</a:t>
            </a:r>
          </a:p>
          <a:p>
            <a:pPr eaLnBrk="0" hangingPunct="0">
              <a:lnSpc>
                <a:spcPct val="70000"/>
              </a:lnSpc>
              <a:spcBef>
                <a:spcPct val="50000"/>
              </a:spcBef>
            </a:pPr>
            <a:r>
              <a:rPr lang="zh-CN" altLang="en-US" sz="1600" b="1"/>
              <a:t>178.2</a:t>
            </a:r>
          </a:p>
          <a:p>
            <a:pPr eaLnBrk="0" hangingPunct="0">
              <a:lnSpc>
                <a:spcPct val="70000"/>
              </a:lnSpc>
              <a:spcBef>
                <a:spcPct val="50000"/>
              </a:spcBef>
            </a:pPr>
            <a:r>
              <a:rPr lang="zh-CN" altLang="en-US" sz="1600" b="1"/>
              <a:t>177.3</a:t>
            </a:r>
          </a:p>
          <a:p>
            <a:pPr eaLnBrk="0" hangingPunct="0">
              <a:lnSpc>
                <a:spcPct val="70000"/>
              </a:lnSpc>
              <a:spcBef>
                <a:spcPct val="50000"/>
              </a:spcBef>
            </a:pPr>
            <a:r>
              <a:rPr lang="zh-CN" altLang="en-US" sz="1600" b="1"/>
              <a:t>176.6</a:t>
            </a:r>
          </a:p>
          <a:p>
            <a:pPr eaLnBrk="0" hangingPunct="0">
              <a:lnSpc>
                <a:spcPct val="70000"/>
              </a:lnSpc>
              <a:spcBef>
                <a:spcPct val="50000"/>
              </a:spcBef>
            </a:pPr>
            <a:r>
              <a:rPr lang="zh-CN" altLang="en-US" sz="1600" b="1"/>
              <a:t>175.7</a:t>
            </a:r>
          </a:p>
          <a:p>
            <a:pPr eaLnBrk="0" hangingPunct="0">
              <a:lnSpc>
                <a:spcPct val="70000"/>
              </a:lnSpc>
              <a:spcBef>
                <a:spcPct val="50000"/>
              </a:spcBef>
            </a:pPr>
            <a:r>
              <a:rPr lang="zh-CN" altLang="en-US" sz="1600" b="1"/>
              <a:t>174.6</a:t>
            </a:r>
          </a:p>
          <a:p>
            <a:pPr eaLnBrk="0" hangingPunct="0">
              <a:lnSpc>
                <a:spcPct val="70000"/>
              </a:lnSpc>
              <a:spcBef>
                <a:spcPct val="50000"/>
              </a:spcBef>
            </a:pPr>
            <a:r>
              <a:rPr lang="zh-CN" altLang="en-US" sz="1600" b="1"/>
              <a:t>194.0</a:t>
            </a:r>
          </a:p>
          <a:p>
            <a:pPr eaLnBrk="0" hangingPunct="0">
              <a:lnSpc>
                <a:spcPct val="70000"/>
              </a:lnSpc>
              <a:spcBef>
                <a:spcPct val="50000"/>
              </a:spcBef>
            </a:pPr>
            <a:r>
              <a:rPr lang="zh-CN" altLang="en-US" sz="1600" b="1"/>
              <a:t>173.4</a:t>
            </a:r>
          </a:p>
        </p:txBody>
      </p:sp>
      <p:sp>
        <p:nvSpPr>
          <p:cNvPr id="58386" name="Text Box 18"/>
          <p:cNvSpPr txBox="1">
            <a:spLocks noChangeArrowheads="1"/>
          </p:cNvSpPr>
          <p:nvPr/>
        </p:nvSpPr>
        <p:spPr bwMode="auto">
          <a:xfrm>
            <a:off x="6705600" y="1719263"/>
            <a:ext cx="762000"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zh-CN" altLang="en-US" sz="1600" b="1"/>
              <a:t>106.1</a:t>
            </a:r>
          </a:p>
          <a:p>
            <a:pPr eaLnBrk="0" hangingPunct="0">
              <a:lnSpc>
                <a:spcPct val="70000"/>
              </a:lnSpc>
              <a:spcBef>
                <a:spcPct val="50000"/>
              </a:spcBef>
            </a:pPr>
            <a:r>
              <a:rPr lang="zh-CN" altLang="en-US" sz="1600" b="1"/>
              <a:t>103.4</a:t>
            </a:r>
          </a:p>
          <a:p>
            <a:pPr eaLnBrk="0" hangingPunct="0">
              <a:lnSpc>
                <a:spcPct val="70000"/>
              </a:lnSpc>
              <a:spcBef>
                <a:spcPct val="50000"/>
              </a:spcBef>
            </a:pPr>
            <a:r>
              <a:rPr lang="zh-CN" altLang="en-US" sz="1600" b="1"/>
              <a:t>101.3</a:t>
            </a:r>
          </a:p>
          <a:p>
            <a:pPr eaLnBrk="0" hangingPunct="0">
              <a:lnSpc>
                <a:spcPct val="70000"/>
              </a:lnSpc>
              <a:spcBef>
                <a:spcPct val="50000"/>
              </a:spcBef>
            </a:pPr>
            <a:r>
              <a:rPr lang="zh-CN" altLang="en-US" sz="1600" b="1"/>
              <a:t>  99.5</a:t>
            </a:r>
          </a:p>
          <a:p>
            <a:pPr eaLnBrk="0" hangingPunct="0">
              <a:lnSpc>
                <a:spcPct val="70000"/>
              </a:lnSpc>
              <a:spcBef>
                <a:spcPct val="50000"/>
              </a:spcBef>
            </a:pPr>
            <a:r>
              <a:rPr lang="zh-CN" altLang="en-US" sz="1600" b="1"/>
              <a:t>  97.9</a:t>
            </a:r>
          </a:p>
          <a:p>
            <a:pPr eaLnBrk="0" hangingPunct="0">
              <a:lnSpc>
                <a:spcPct val="70000"/>
              </a:lnSpc>
              <a:spcBef>
                <a:spcPct val="50000"/>
              </a:spcBef>
            </a:pPr>
            <a:r>
              <a:rPr lang="zh-CN" altLang="en-US" sz="1600" b="1"/>
              <a:t>  96.4</a:t>
            </a:r>
          </a:p>
          <a:p>
            <a:pPr eaLnBrk="0" hangingPunct="0">
              <a:lnSpc>
                <a:spcPct val="70000"/>
              </a:lnSpc>
              <a:spcBef>
                <a:spcPct val="50000"/>
              </a:spcBef>
            </a:pPr>
            <a:r>
              <a:rPr lang="zh-CN" altLang="en-US" sz="1600" b="1"/>
              <a:t>  95.0</a:t>
            </a:r>
          </a:p>
          <a:p>
            <a:pPr eaLnBrk="0" hangingPunct="0">
              <a:lnSpc>
                <a:spcPct val="70000"/>
              </a:lnSpc>
              <a:spcBef>
                <a:spcPct val="50000"/>
              </a:spcBef>
            </a:pPr>
            <a:r>
              <a:rPr lang="zh-CN" altLang="en-US" sz="1600" b="1"/>
              <a:t>  93.8</a:t>
            </a:r>
          </a:p>
          <a:p>
            <a:pPr eaLnBrk="0" hangingPunct="0">
              <a:lnSpc>
                <a:spcPct val="70000"/>
              </a:lnSpc>
              <a:spcBef>
                <a:spcPct val="50000"/>
              </a:spcBef>
            </a:pPr>
            <a:r>
              <a:rPr lang="zh-CN" altLang="en-US" sz="1600" b="1"/>
              <a:t>  92.3</a:t>
            </a:r>
          </a:p>
          <a:p>
            <a:pPr eaLnBrk="0" hangingPunct="0">
              <a:lnSpc>
                <a:spcPct val="70000"/>
              </a:lnSpc>
              <a:spcBef>
                <a:spcPct val="50000"/>
              </a:spcBef>
            </a:pPr>
            <a:r>
              <a:rPr lang="zh-CN" altLang="en-US" sz="1600" b="1"/>
              <a:t>  90.8</a:t>
            </a:r>
          </a:p>
          <a:p>
            <a:pPr eaLnBrk="0" hangingPunct="0">
              <a:lnSpc>
                <a:spcPct val="70000"/>
              </a:lnSpc>
              <a:spcBef>
                <a:spcPct val="50000"/>
              </a:spcBef>
            </a:pPr>
            <a:r>
              <a:rPr lang="zh-CN" altLang="en-US" sz="1600" b="1"/>
              <a:t>  89.4</a:t>
            </a:r>
          </a:p>
          <a:p>
            <a:pPr eaLnBrk="0" hangingPunct="0">
              <a:lnSpc>
                <a:spcPct val="70000"/>
              </a:lnSpc>
              <a:spcBef>
                <a:spcPct val="50000"/>
              </a:spcBef>
            </a:pPr>
            <a:r>
              <a:rPr lang="zh-CN" altLang="en-US" sz="1600" b="1"/>
              <a:t>  88.1</a:t>
            </a:r>
          </a:p>
          <a:p>
            <a:pPr eaLnBrk="0" hangingPunct="0">
              <a:lnSpc>
                <a:spcPct val="70000"/>
              </a:lnSpc>
              <a:spcBef>
                <a:spcPct val="50000"/>
              </a:spcBef>
            </a:pPr>
            <a:r>
              <a:rPr lang="zh-CN" altLang="en-US" sz="1600" b="1"/>
              <a:t>  86.9</a:t>
            </a:r>
          </a:p>
          <a:p>
            <a:pPr eaLnBrk="0" hangingPunct="0">
              <a:lnSpc>
                <a:spcPct val="70000"/>
              </a:lnSpc>
              <a:spcBef>
                <a:spcPct val="50000"/>
              </a:spcBef>
            </a:pPr>
            <a:r>
              <a:rPr lang="zh-CN" altLang="en-US" sz="1600" b="1"/>
              <a:t>  85.8</a:t>
            </a:r>
          </a:p>
          <a:p>
            <a:pPr eaLnBrk="0" hangingPunct="0">
              <a:lnSpc>
                <a:spcPct val="70000"/>
              </a:lnSpc>
              <a:spcBef>
                <a:spcPct val="50000"/>
              </a:spcBef>
            </a:pPr>
            <a:r>
              <a:rPr lang="zh-CN" altLang="en-US" sz="1600" b="1"/>
              <a:t>  84.8</a:t>
            </a:r>
          </a:p>
        </p:txBody>
      </p:sp>
      <p:sp>
        <p:nvSpPr>
          <p:cNvPr id="58387" name="Text Box 19"/>
          <p:cNvSpPr txBox="1">
            <a:spLocks noChangeArrowheads="1"/>
          </p:cNvSpPr>
          <p:nvPr/>
        </p:nvSpPr>
        <p:spPr bwMode="auto">
          <a:xfrm>
            <a:off x="7696200" y="1719263"/>
            <a:ext cx="685800"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zh-CN" altLang="en-US" sz="1600" b="1"/>
              <a:t>-2.38</a:t>
            </a:r>
          </a:p>
          <a:p>
            <a:pPr eaLnBrk="0" hangingPunct="0">
              <a:lnSpc>
                <a:spcPct val="70000"/>
              </a:lnSpc>
              <a:spcBef>
                <a:spcPct val="50000"/>
              </a:spcBef>
            </a:pPr>
            <a:r>
              <a:rPr lang="zh-CN" altLang="en-US" sz="1600" b="1"/>
              <a:t>-2.34</a:t>
            </a:r>
          </a:p>
          <a:p>
            <a:pPr eaLnBrk="0" hangingPunct="0">
              <a:lnSpc>
                <a:spcPct val="70000"/>
              </a:lnSpc>
              <a:spcBef>
                <a:spcPct val="50000"/>
              </a:spcBef>
            </a:pPr>
            <a:r>
              <a:rPr lang="zh-CN" altLang="en-US" sz="1600" b="1"/>
              <a:t>-2.35</a:t>
            </a:r>
          </a:p>
          <a:p>
            <a:pPr eaLnBrk="0" hangingPunct="0">
              <a:lnSpc>
                <a:spcPct val="70000"/>
              </a:lnSpc>
              <a:spcBef>
                <a:spcPct val="50000"/>
              </a:spcBef>
            </a:pPr>
            <a:r>
              <a:rPr lang="zh-CN" altLang="en-US" sz="1600" b="1"/>
              <a:t>-2.32</a:t>
            </a:r>
          </a:p>
          <a:p>
            <a:pPr eaLnBrk="0" hangingPunct="0">
              <a:lnSpc>
                <a:spcPct val="70000"/>
              </a:lnSpc>
              <a:spcBef>
                <a:spcPct val="50000"/>
              </a:spcBef>
            </a:pPr>
            <a:r>
              <a:rPr lang="zh-CN" altLang="en-US" sz="1600" b="1"/>
              <a:t>-2.29</a:t>
            </a:r>
          </a:p>
          <a:p>
            <a:pPr eaLnBrk="0" hangingPunct="0">
              <a:lnSpc>
                <a:spcPct val="70000"/>
              </a:lnSpc>
              <a:spcBef>
                <a:spcPct val="50000"/>
              </a:spcBef>
            </a:pPr>
            <a:r>
              <a:rPr lang="zh-CN" altLang="en-US" sz="1600" b="1"/>
              <a:t>-2.30</a:t>
            </a:r>
          </a:p>
          <a:p>
            <a:pPr eaLnBrk="0" hangingPunct="0">
              <a:lnSpc>
                <a:spcPct val="70000"/>
              </a:lnSpc>
              <a:spcBef>
                <a:spcPct val="50000"/>
              </a:spcBef>
            </a:pPr>
            <a:r>
              <a:rPr lang="zh-CN" altLang="en-US" sz="1600" b="1"/>
              <a:t>-1.99</a:t>
            </a:r>
          </a:p>
          <a:p>
            <a:pPr eaLnBrk="0" hangingPunct="0">
              <a:lnSpc>
                <a:spcPct val="70000"/>
              </a:lnSpc>
              <a:spcBef>
                <a:spcPct val="50000"/>
              </a:spcBef>
            </a:pPr>
            <a:r>
              <a:rPr lang="zh-CN" altLang="en-US" sz="1600" b="1"/>
              <a:t>-2.28</a:t>
            </a:r>
          </a:p>
          <a:p>
            <a:pPr eaLnBrk="0" hangingPunct="0">
              <a:lnSpc>
                <a:spcPct val="70000"/>
              </a:lnSpc>
              <a:spcBef>
                <a:spcPct val="50000"/>
              </a:spcBef>
            </a:pPr>
            <a:r>
              <a:rPr lang="zh-CN" altLang="en-US" sz="1600" b="1"/>
              <a:t>-2.31</a:t>
            </a:r>
          </a:p>
          <a:p>
            <a:pPr eaLnBrk="0" hangingPunct="0">
              <a:lnSpc>
                <a:spcPct val="70000"/>
              </a:lnSpc>
              <a:spcBef>
                <a:spcPct val="50000"/>
              </a:spcBef>
            </a:pPr>
            <a:r>
              <a:rPr lang="zh-CN" altLang="en-US" sz="1600" b="1"/>
              <a:t>-2.29</a:t>
            </a:r>
          </a:p>
          <a:p>
            <a:pPr eaLnBrk="0" hangingPunct="0">
              <a:lnSpc>
                <a:spcPct val="70000"/>
              </a:lnSpc>
              <a:spcBef>
                <a:spcPct val="50000"/>
              </a:spcBef>
            </a:pPr>
            <a:r>
              <a:rPr lang="zh-CN" altLang="en-US" sz="1600" b="1"/>
              <a:t>-2.33</a:t>
            </a:r>
          </a:p>
          <a:p>
            <a:pPr eaLnBrk="0" hangingPunct="0">
              <a:lnSpc>
                <a:spcPct val="70000"/>
              </a:lnSpc>
              <a:spcBef>
                <a:spcPct val="50000"/>
              </a:spcBef>
            </a:pPr>
            <a:r>
              <a:rPr lang="zh-CN" altLang="en-US" sz="1600" b="1"/>
              <a:t>-2.32</a:t>
            </a:r>
          </a:p>
          <a:p>
            <a:pPr eaLnBrk="0" hangingPunct="0">
              <a:lnSpc>
                <a:spcPct val="70000"/>
              </a:lnSpc>
              <a:spcBef>
                <a:spcPct val="50000"/>
              </a:spcBef>
            </a:pPr>
            <a:r>
              <a:rPr lang="zh-CN" altLang="en-US" sz="1600" b="1"/>
              <a:t>-2.32</a:t>
            </a:r>
          </a:p>
          <a:p>
            <a:pPr eaLnBrk="0" hangingPunct="0">
              <a:lnSpc>
                <a:spcPct val="70000"/>
              </a:lnSpc>
              <a:spcBef>
                <a:spcPct val="50000"/>
              </a:spcBef>
            </a:pPr>
            <a:r>
              <a:rPr lang="zh-CN" altLang="en-US" sz="1600" b="1"/>
              <a:t>-2.22</a:t>
            </a:r>
          </a:p>
          <a:p>
            <a:pPr eaLnBrk="0" hangingPunct="0">
              <a:lnSpc>
                <a:spcPct val="70000"/>
              </a:lnSpc>
              <a:spcBef>
                <a:spcPct val="50000"/>
              </a:spcBef>
            </a:pPr>
            <a:r>
              <a:rPr lang="zh-CN" altLang="en-US" sz="1600" b="1"/>
              <a:t>-2.30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additive="base">
                                        <p:cTn id="7" dur="500" fill="hold"/>
                                        <p:tgtEl>
                                          <p:spTgt spid="58373"/>
                                        </p:tgtEl>
                                        <p:attrNameLst>
                                          <p:attrName>ppt_x</p:attrName>
                                        </p:attrNameLst>
                                      </p:cBhvr>
                                      <p:tavLst>
                                        <p:tav tm="0">
                                          <p:val>
                                            <p:strVal val="0-#ppt_w/2"/>
                                          </p:val>
                                        </p:tav>
                                        <p:tav tm="100000">
                                          <p:val>
                                            <p:strVal val="#ppt_x"/>
                                          </p:val>
                                        </p:tav>
                                      </p:tavLst>
                                    </p:anim>
                                    <p:anim calcmode="lin" valueType="num">
                                      <p:cBhvr additive="base">
                                        <p:cTn id="8" dur="500" fill="hold"/>
                                        <p:tgtEl>
                                          <p:spTgt spid="583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2438400" y="809625"/>
            <a:ext cx="3200400" cy="396875"/>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cap="sq">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latin typeface="黑体" pitchFamily="2" charset="-122"/>
                <a:ea typeface="黑体" pitchFamily="2" charset="-122"/>
              </a:rPr>
              <a:t> </a:t>
            </a:r>
            <a:r>
              <a:rPr lang="zh-CN" altLang="en-US" sz="2000" b="1">
                <a:solidFill>
                  <a:srgbClr val="0000FF"/>
                </a:solidFill>
                <a:latin typeface="黑体" pitchFamily="2" charset="-122"/>
                <a:ea typeface="黑体" pitchFamily="2" charset="-122"/>
              </a:rPr>
              <a:t>锕系元素的某些基本性质</a:t>
            </a:r>
          </a:p>
        </p:txBody>
      </p:sp>
      <p:grpSp>
        <p:nvGrpSpPr>
          <p:cNvPr id="79877" name="Group 5"/>
          <p:cNvGrpSpPr>
            <a:grpSpLocks/>
          </p:cNvGrpSpPr>
          <p:nvPr/>
        </p:nvGrpSpPr>
        <p:grpSpPr bwMode="auto">
          <a:xfrm>
            <a:off x="762000" y="1371600"/>
            <a:ext cx="7620000" cy="4800600"/>
            <a:chOff x="480" y="864"/>
            <a:chExt cx="4800" cy="3024"/>
          </a:xfrm>
        </p:grpSpPr>
        <p:sp>
          <p:nvSpPr>
            <p:cNvPr id="79878" name="Rectangle 6"/>
            <p:cNvSpPr>
              <a:spLocks noChangeArrowheads="1"/>
            </p:cNvSpPr>
            <p:nvPr/>
          </p:nvSpPr>
          <p:spPr bwMode="auto">
            <a:xfrm>
              <a:off x="480" y="864"/>
              <a:ext cx="4800" cy="3024"/>
            </a:xfrm>
            <a:prstGeom prst="rect">
              <a:avLst/>
            </a:prstGeom>
            <a:solidFill>
              <a:srgbClr val="CCFFCC"/>
            </a:soli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79879" name="Group 7"/>
            <p:cNvGrpSpPr>
              <a:grpSpLocks/>
            </p:cNvGrpSpPr>
            <p:nvPr/>
          </p:nvGrpSpPr>
          <p:grpSpPr bwMode="auto">
            <a:xfrm>
              <a:off x="480" y="912"/>
              <a:ext cx="4800" cy="2880"/>
              <a:chOff x="480" y="912"/>
              <a:chExt cx="4800" cy="2880"/>
            </a:xfrm>
          </p:grpSpPr>
          <p:grpSp>
            <p:nvGrpSpPr>
              <p:cNvPr id="79880" name="Group 8"/>
              <p:cNvGrpSpPr>
                <a:grpSpLocks/>
              </p:cNvGrpSpPr>
              <p:nvPr/>
            </p:nvGrpSpPr>
            <p:grpSpPr bwMode="auto">
              <a:xfrm>
                <a:off x="480" y="912"/>
                <a:ext cx="4800" cy="2880"/>
                <a:chOff x="480" y="768"/>
                <a:chExt cx="4800" cy="2880"/>
              </a:xfrm>
            </p:grpSpPr>
            <p:sp>
              <p:nvSpPr>
                <p:cNvPr id="79881" name="Line 9"/>
                <p:cNvSpPr>
                  <a:spLocks noChangeShapeType="1"/>
                </p:cNvSpPr>
                <p:nvPr/>
              </p:nvSpPr>
              <p:spPr bwMode="auto">
                <a:xfrm>
                  <a:off x="480" y="768"/>
                  <a:ext cx="4800" cy="0"/>
                </a:xfrm>
                <a:prstGeom prst="line">
                  <a:avLst/>
                </a:prstGeom>
                <a:noFill/>
                <a:ln w="28575"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9882" name="Text Box 10"/>
                <p:cNvSpPr txBox="1">
                  <a:spLocks noChangeArrowheads="1"/>
                </p:cNvSpPr>
                <p:nvPr/>
              </p:nvSpPr>
              <p:spPr bwMode="auto">
                <a:xfrm>
                  <a:off x="480" y="768"/>
                  <a:ext cx="4800" cy="192"/>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latin typeface="楷体_GB2312" pitchFamily="49" charset="-122"/>
                      <a:ea typeface="楷体_GB2312" pitchFamily="49" charset="-122"/>
                    </a:rPr>
                    <a:t>名 称   元素符号     质量数     半衰期         </a:t>
                  </a:r>
                  <a:r>
                    <a:rPr lang="en-US" altLang="zh-CN" sz="1400" b="1">
                      <a:ea typeface="楷体_GB2312" pitchFamily="49" charset="-122"/>
                    </a:rPr>
                    <a:t>An</a:t>
                  </a:r>
                  <a:r>
                    <a:rPr lang="en-US" altLang="zh-CN" sz="1400" b="1" baseline="30000">
                      <a:ea typeface="楷体_GB2312" pitchFamily="49" charset="-122"/>
                    </a:rPr>
                    <a:t>3+</a:t>
                  </a:r>
                  <a:r>
                    <a:rPr lang="zh-CN" altLang="en-US" sz="1400" b="1">
                      <a:latin typeface="楷体_GB2312" pitchFamily="49" charset="-122"/>
                      <a:ea typeface="楷体_GB2312" pitchFamily="49" charset="-122"/>
                    </a:rPr>
                    <a:t>离子半径/</a:t>
                  </a:r>
                  <a:r>
                    <a:rPr lang="en-US" altLang="zh-CN" sz="1400" b="1">
                      <a:latin typeface="楷体_GB2312" pitchFamily="49" charset="-122"/>
                      <a:ea typeface="楷体_GB2312" pitchFamily="49" charset="-122"/>
                    </a:rPr>
                    <a:t>pm          </a:t>
                  </a:r>
                  <a:r>
                    <a:rPr lang="zh-CN" altLang="en-US" sz="1400" b="1">
                      <a:latin typeface="楷体_GB2312" pitchFamily="49" charset="-122"/>
                      <a:ea typeface="楷体_GB2312" pitchFamily="49" charset="-122"/>
                    </a:rPr>
                    <a:t>氧化态  </a:t>
                  </a:r>
                </a:p>
              </p:txBody>
            </p:sp>
            <p:sp>
              <p:nvSpPr>
                <p:cNvPr id="79883" name="Line 11"/>
                <p:cNvSpPr>
                  <a:spLocks noChangeShapeType="1"/>
                </p:cNvSpPr>
                <p:nvPr/>
              </p:nvSpPr>
              <p:spPr bwMode="auto">
                <a:xfrm>
                  <a:off x="480" y="960"/>
                  <a:ext cx="4800" cy="0"/>
                </a:xfrm>
                <a:prstGeom prst="line">
                  <a:avLst/>
                </a:prstGeom>
                <a:noFill/>
                <a:ln w="12700"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9884" name="Text Box 12"/>
                <p:cNvSpPr txBox="1">
                  <a:spLocks noChangeArrowheads="1"/>
                </p:cNvSpPr>
                <p:nvPr/>
              </p:nvSpPr>
              <p:spPr bwMode="auto">
                <a:xfrm>
                  <a:off x="528" y="1008"/>
                  <a:ext cx="288" cy="2601"/>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pPr>
                  <a:r>
                    <a:rPr lang="zh-CN" altLang="en-US" sz="1400" b="1">
                      <a:ea typeface="楷体_GB2312" pitchFamily="49" charset="-122"/>
                    </a:rPr>
                    <a:t>锕</a:t>
                  </a:r>
                </a:p>
                <a:p>
                  <a:pPr eaLnBrk="0" hangingPunct="0">
                    <a:lnSpc>
                      <a:spcPct val="80000"/>
                    </a:lnSpc>
                    <a:spcBef>
                      <a:spcPct val="50000"/>
                    </a:spcBef>
                  </a:pPr>
                  <a:r>
                    <a:rPr lang="zh-CN" altLang="en-US" sz="1400" b="1">
                      <a:ea typeface="楷体_GB2312" pitchFamily="49" charset="-122"/>
                    </a:rPr>
                    <a:t>钍</a:t>
                  </a:r>
                </a:p>
                <a:p>
                  <a:pPr eaLnBrk="0" hangingPunct="0">
                    <a:lnSpc>
                      <a:spcPct val="80000"/>
                    </a:lnSpc>
                    <a:spcBef>
                      <a:spcPct val="50000"/>
                    </a:spcBef>
                  </a:pPr>
                  <a:r>
                    <a:rPr lang="zh-CN" altLang="en-US" sz="1400" b="1">
                      <a:ea typeface="楷体_GB2312" pitchFamily="49" charset="-122"/>
                    </a:rPr>
                    <a:t>镤</a:t>
                  </a:r>
                </a:p>
                <a:p>
                  <a:pPr eaLnBrk="0" hangingPunct="0">
                    <a:lnSpc>
                      <a:spcPct val="80000"/>
                    </a:lnSpc>
                    <a:spcBef>
                      <a:spcPct val="50000"/>
                    </a:spcBef>
                  </a:pPr>
                  <a:r>
                    <a:rPr lang="zh-CN" altLang="en-US" sz="1400" b="1">
                      <a:ea typeface="楷体_GB2312" pitchFamily="49" charset="-122"/>
                    </a:rPr>
                    <a:t>铀</a:t>
                  </a:r>
                </a:p>
                <a:p>
                  <a:pPr eaLnBrk="0" hangingPunct="0">
                    <a:lnSpc>
                      <a:spcPct val="80000"/>
                    </a:lnSpc>
                    <a:spcBef>
                      <a:spcPct val="50000"/>
                    </a:spcBef>
                  </a:pPr>
                  <a:r>
                    <a:rPr lang="zh-CN" altLang="en-US" sz="1400" b="1">
                      <a:ea typeface="楷体_GB2312" pitchFamily="49" charset="-122"/>
                    </a:rPr>
                    <a:t>镎</a:t>
                  </a:r>
                </a:p>
                <a:p>
                  <a:pPr eaLnBrk="0" hangingPunct="0">
                    <a:lnSpc>
                      <a:spcPct val="80000"/>
                    </a:lnSpc>
                    <a:spcBef>
                      <a:spcPct val="50000"/>
                    </a:spcBef>
                  </a:pPr>
                  <a:r>
                    <a:rPr lang="zh-CN" altLang="en-US" sz="1400" b="1">
                      <a:ea typeface="楷体_GB2312" pitchFamily="49" charset="-122"/>
                    </a:rPr>
                    <a:t>钚</a:t>
                  </a:r>
                </a:p>
                <a:p>
                  <a:pPr eaLnBrk="0" hangingPunct="0">
                    <a:lnSpc>
                      <a:spcPct val="80000"/>
                    </a:lnSpc>
                    <a:spcBef>
                      <a:spcPct val="50000"/>
                    </a:spcBef>
                  </a:pPr>
                  <a:r>
                    <a:rPr lang="zh-CN" altLang="en-US" sz="1400" b="1">
                      <a:ea typeface="楷体_GB2312" pitchFamily="49" charset="-122"/>
                    </a:rPr>
                    <a:t>镅</a:t>
                  </a:r>
                </a:p>
                <a:p>
                  <a:pPr eaLnBrk="0" hangingPunct="0">
                    <a:lnSpc>
                      <a:spcPct val="80000"/>
                    </a:lnSpc>
                    <a:spcBef>
                      <a:spcPct val="50000"/>
                    </a:spcBef>
                  </a:pPr>
                  <a:r>
                    <a:rPr lang="zh-CN" altLang="en-US" sz="1400" b="1">
                      <a:ea typeface="楷体_GB2312" pitchFamily="49" charset="-122"/>
                    </a:rPr>
                    <a:t>锔</a:t>
                  </a:r>
                </a:p>
                <a:p>
                  <a:pPr eaLnBrk="0" hangingPunct="0">
                    <a:lnSpc>
                      <a:spcPct val="80000"/>
                    </a:lnSpc>
                    <a:spcBef>
                      <a:spcPct val="50000"/>
                    </a:spcBef>
                  </a:pPr>
                  <a:r>
                    <a:rPr lang="zh-CN" altLang="en-US" sz="1400" b="1">
                      <a:ea typeface="楷体_GB2312" pitchFamily="49" charset="-122"/>
                    </a:rPr>
                    <a:t>锫</a:t>
                  </a:r>
                </a:p>
                <a:p>
                  <a:pPr eaLnBrk="0" hangingPunct="0">
                    <a:lnSpc>
                      <a:spcPct val="80000"/>
                    </a:lnSpc>
                    <a:spcBef>
                      <a:spcPct val="50000"/>
                    </a:spcBef>
                  </a:pPr>
                  <a:r>
                    <a:rPr lang="zh-CN" altLang="en-US" sz="1400" b="1">
                      <a:ea typeface="楷体_GB2312" pitchFamily="49" charset="-122"/>
                    </a:rPr>
                    <a:t>锎</a:t>
                  </a:r>
                </a:p>
                <a:p>
                  <a:pPr eaLnBrk="0" hangingPunct="0">
                    <a:lnSpc>
                      <a:spcPct val="80000"/>
                    </a:lnSpc>
                    <a:spcBef>
                      <a:spcPct val="50000"/>
                    </a:spcBef>
                  </a:pPr>
                  <a:r>
                    <a:rPr lang="zh-CN" altLang="en-US" sz="1400" b="1">
                      <a:ea typeface="楷体_GB2312" pitchFamily="49" charset="-122"/>
                    </a:rPr>
                    <a:t>锿</a:t>
                  </a:r>
                </a:p>
                <a:p>
                  <a:pPr eaLnBrk="0" hangingPunct="0">
                    <a:lnSpc>
                      <a:spcPct val="80000"/>
                    </a:lnSpc>
                    <a:spcBef>
                      <a:spcPct val="50000"/>
                    </a:spcBef>
                  </a:pPr>
                  <a:r>
                    <a:rPr lang="zh-CN" altLang="en-US" sz="1400" b="1">
                      <a:ea typeface="楷体_GB2312" pitchFamily="49" charset="-122"/>
                    </a:rPr>
                    <a:t>镄</a:t>
                  </a:r>
                </a:p>
                <a:p>
                  <a:pPr eaLnBrk="0" hangingPunct="0">
                    <a:lnSpc>
                      <a:spcPct val="80000"/>
                    </a:lnSpc>
                    <a:spcBef>
                      <a:spcPct val="50000"/>
                    </a:spcBef>
                  </a:pPr>
                  <a:r>
                    <a:rPr lang="zh-CN" altLang="en-US" sz="1400" b="1">
                      <a:ea typeface="楷体_GB2312" pitchFamily="49" charset="-122"/>
                    </a:rPr>
                    <a:t>钔</a:t>
                  </a:r>
                </a:p>
                <a:p>
                  <a:pPr eaLnBrk="0" hangingPunct="0">
                    <a:lnSpc>
                      <a:spcPct val="80000"/>
                    </a:lnSpc>
                    <a:spcBef>
                      <a:spcPct val="50000"/>
                    </a:spcBef>
                  </a:pPr>
                  <a:r>
                    <a:rPr lang="zh-CN" altLang="en-US" sz="1400" b="1">
                      <a:ea typeface="楷体_GB2312" pitchFamily="49" charset="-122"/>
                    </a:rPr>
                    <a:t>锘</a:t>
                  </a:r>
                </a:p>
                <a:p>
                  <a:pPr eaLnBrk="0" hangingPunct="0">
                    <a:lnSpc>
                      <a:spcPct val="80000"/>
                    </a:lnSpc>
                    <a:spcBef>
                      <a:spcPct val="50000"/>
                    </a:spcBef>
                  </a:pPr>
                  <a:r>
                    <a:rPr lang="zh-CN" altLang="en-US" sz="1400" b="1">
                      <a:ea typeface="楷体_GB2312" pitchFamily="49" charset="-122"/>
                    </a:rPr>
                    <a:t>铹</a:t>
                  </a:r>
                </a:p>
              </p:txBody>
            </p:sp>
            <p:sp>
              <p:nvSpPr>
                <p:cNvPr id="79885" name="Text Box 13"/>
                <p:cNvSpPr txBox="1">
                  <a:spLocks noChangeArrowheads="1"/>
                </p:cNvSpPr>
                <p:nvPr/>
              </p:nvSpPr>
              <p:spPr bwMode="auto">
                <a:xfrm>
                  <a:off x="1056" y="1006"/>
                  <a:ext cx="288" cy="2594"/>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spcBef>
                      <a:spcPct val="50000"/>
                    </a:spcBef>
                  </a:pPr>
                  <a:r>
                    <a:rPr lang="en-US" altLang="zh-CN" sz="1400" b="1"/>
                    <a:t>Ac</a:t>
                  </a:r>
                </a:p>
                <a:p>
                  <a:pPr eaLnBrk="0" hangingPunct="0">
                    <a:lnSpc>
                      <a:spcPct val="70000"/>
                    </a:lnSpc>
                    <a:spcBef>
                      <a:spcPct val="50000"/>
                    </a:spcBef>
                  </a:pPr>
                  <a:r>
                    <a:rPr lang="en-US" altLang="zh-CN" sz="1400" b="1"/>
                    <a:t>Th</a:t>
                  </a:r>
                </a:p>
                <a:p>
                  <a:pPr eaLnBrk="0" hangingPunct="0">
                    <a:lnSpc>
                      <a:spcPct val="70000"/>
                    </a:lnSpc>
                    <a:spcBef>
                      <a:spcPct val="50000"/>
                    </a:spcBef>
                  </a:pPr>
                  <a:r>
                    <a:rPr lang="en-US" altLang="zh-CN" sz="1400" b="1"/>
                    <a:t>Pa</a:t>
                  </a:r>
                </a:p>
                <a:p>
                  <a:pPr eaLnBrk="0" hangingPunct="0">
                    <a:lnSpc>
                      <a:spcPct val="70000"/>
                    </a:lnSpc>
                    <a:spcBef>
                      <a:spcPct val="50000"/>
                    </a:spcBef>
                  </a:pPr>
                  <a:r>
                    <a:rPr lang="en-US" altLang="zh-CN" sz="1400" b="1"/>
                    <a:t>U</a:t>
                  </a:r>
                </a:p>
                <a:p>
                  <a:pPr eaLnBrk="0" hangingPunct="0">
                    <a:lnSpc>
                      <a:spcPct val="70000"/>
                    </a:lnSpc>
                    <a:spcBef>
                      <a:spcPct val="50000"/>
                    </a:spcBef>
                  </a:pPr>
                  <a:r>
                    <a:rPr lang="en-US" altLang="zh-CN" sz="1400" b="1"/>
                    <a:t>Np</a:t>
                  </a:r>
                </a:p>
                <a:p>
                  <a:pPr eaLnBrk="0" hangingPunct="0">
                    <a:lnSpc>
                      <a:spcPct val="70000"/>
                    </a:lnSpc>
                    <a:spcBef>
                      <a:spcPct val="50000"/>
                    </a:spcBef>
                  </a:pPr>
                  <a:r>
                    <a:rPr lang="en-US" altLang="zh-CN" sz="1400" b="1"/>
                    <a:t>Pu</a:t>
                  </a:r>
                </a:p>
                <a:p>
                  <a:pPr eaLnBrk="0" hangingPunct="0">
                    <a:lnSpc>
                      <a:spcPct val="70000"/>
                    </a:lnSpc>
                    <a:spcBef>
                      <a:spcPct val="50000"/>
                    </a:spcBef>
                  </a:pPr>
                  <a:r>
                    <a:rPr lang="en-US" altLang="zh-CN" sz="1400" b="1"/>
                    <a:t>Am</a:t>
                  </a:r>
                </a:p>
                <a:p>
                  <a:pPr eaLnBrk="0" hangingPunct="0">
                    <a:lnSpc>
                      <a:spcPct val="70000"/>
                    </a:lnSpc>
                    <a:spcBef>
                      <a:spcPct val="50000"/>
                    </a:spcBef>
                  </a:pPr>
                  <a:r>
                    <a:rPr lang="en-US" altLang="zh-CN" sz="1400" b="1"/>
                    <a:t>Cm</a:t>
                  </a:r>
                </a:p>
                <a:p>
                  <a:pPr eaLnBrk="0" hangingPunct="0">
                    <a:lnSpc>
                      <a:spcPct val="70000"/>
                    </a:lnSpc>
                    <a:spcBef>
                      <a:spcPct val="50000"/>
                    </a:spcBef>
                  </a:pPr>
                  <a:r>
                    <a:rPr lang="en-US" altLang="zh-CN" sz="1400" b="1"/>
                    <a:t>Bk</a:t>
                  </a:r>
                </a:p>
                <a:p>
                  <a:pPr eaLnBrk="0" hangingPunct="0">
                    <a:lnSpc>
                      <a:spcPct val="70000"/>
                    </a:lnSpc>
                    <a:spcBef>
                      <a:spcPct val="50000"/>
                    </a:spcBef>
                  </a:pPr>
                  <a:r>
                    <a:rPr lang="en-US" altLang="zh-CN" sz="1400" b="1"/>
                    <a:t>Cf</a:t>
                  </a:r>
                </a:p>
                <a:p>
                  <a:pPr eaLnBrk="0" hangingPunct="0">
                    <a:lnSpc>
                      <a:spcPct val="70000"/>
                    </a:lnSpc>
                    <a:spcBef>
                      <a:spcPct val="50000"/>
                    </a:spcBef>
                  </a:pPr>
                  <a:r>
                    <a:rPr lang="en-US" altLang="zh-CN" sz="1400" b="1"/>
                    <a:t>Es</a:t>
                  </a:r>
                </a:p>
                <a:p>
                  <a:pPr eaLnBrk="0" hangingPunct="0">
                    <a:lnSpc>
                      <a:spcPct val="70000"/>
                    </a:lnSpc>
                    <a:spcBef>
                      <a:spcPct val="50000"/>
                    </a:spcBef>
                  </a:pPr>
                  <a:r>
                    <a:rPr lang="en-US" altLang="zh-CN" sz="1400" b="1"/>
                    <a:t>Fm</a:t>
                  </a:r>
                </a:p>
                <a:p>
                  <a:pPr eaLnBrk="0" hangingPunct="0">
                    <a:lnSpc>
                      <a:spcPct val="70000"/>
                    </a:lnSpc>
                    <a:spcBef>
                      <a:spcPct val="50000"/>
                    </a:spcBef>
                  </a:pPr>
                  <a:r>
                    <a:rPr lang="en-US" altLang="zh-CN" sz="1400" b="1"/>
                    <a:t>Md</a:t>
                  </a:r>
                </a:p>
                <a:p>
                  <a:pPr eaLnBrk="0" hangingPunct="0">
                    <a:lnSpc>
                      <a:spcPct val="70000"/>
                    </a:lnSpc>
                    <a:spcBef>
                      <a:spcPct val="50000"/>
                    </a:spcBef>
                  </a:pPr>
                  <a:r>
                    <a:rPr lang="en-US" altLang="zh-CN" sz="1400" b="1"/>
                    <a:t>No</a:t>
                  </a:r>
                </a:p>
                <a:p>
                  <a:pPr eaLnBrk="0" hangingPunct="0">
                    <a:lnSpc>
                      <a:spcPct val="70000"/>
                    </a:lnSpc>
                    <a:spcBef>
                      <a:spcPct val="50000"/>
                    </a:spcBef>
                  </a:pPr>
                  <a:r>
                    <a:rPr lang="en-US" altLang="zh-CN" sz="1400" b="1"/>
                    <a:t>Lr</a:t>
                  </a:r>
                </a:p>
              </p:txBody>
            </p:sp>
            <p:sp>
              <p:nvSpPr>
                <p:cNvPr id="79886" name="Text Box 14"/>
                <p:cNvSpPr txBox="1">
                  <a:spLocks noChangeArrowheads="1"/>
                </p:cNvSpPr>
                <p:nvPr/>
              </p:nvSpPr>
              <p:spPr bwMode="auto">
                <a:xfrm>
                  <a:off x="1728" y="1002"/>
                  <a:ext cx="336" cy="2601"/>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pPr>
                  <a:r>
                    <a:rPr lang="zh-CN" altLang="en-US" sz="1400" b="1"/>
                    <a:t>227</a:t>
                  </a:r>
                </a:p>
                <a:p>
                  <a:pPr eaLnBrk="0" hangingPunct="0">
                    <a:lnSpc>
                      <a:spcPct val="80000"/>
                    </a:lnSpc>
                    <a:spcBef>
                      <a:spcPct val="50000"/>
                    </a:spcBef>
                  </a:pPr>
                  <a:r>
                    <a:rPr lang="zh-CN" altLang="en-US" sz="1400" b="1"/>
                    <a:t>232 </a:t>
                  </a:r>
                </a:p>
                <a:p>
                  <a:pPr eaLnBrk="0" hangingPunct="0">
                    <a:lnSpc>
                      <a:spcPct val="80000"/>
                    </a:lnSpc>
                    <a:spcBef>
                      <a:spcPct val="50000"/>
                    </a:spcBef>
                  </a:pPr>
                  <a:r>
                    <a:rPr lang="zh-CN" altLang="en-US" sz="1400" b="1"/>
                    <a:t>231 </a:t>
                  </a:r>
                </a:p>
                <a:p>
                  <a:pPr eaLnBrk="0" hangingPunct="0">
                    <a:lnSpc>
                      <a:spcPct val="80000"/>
                    </a:lnSpc>
                    <a:spcBef>
                      <a:spcPct val="50000"/>
                    </a:spcBef>
                  </a:pPr>
                  <a:r>
                    <a:rPr lang="zh-CN" altLang="en-US" sz="1400" b="1"/>
                    <a:t>238 </a:t>
                  </a:r>
                </a:p>
                <a:p>
                  <a:pPr eaLnBrk="0" hangingPunct="0">
                    <a:lnSpc>
                      <a:spcPct val="80000"/>
                    </a:lnSpc>
                    <a:spcBef>
                      <a:spcPct val="50000"/>
                    </a:spcBef>
                  </a:pPr>
                  <a:r>
                    <a:rPr lang="zh-CN" altLang="en-US" sz="1400" b="1"/>
                    <a:t>237 </a:t>
                  </a:r>
                </a:p>
                <a:p>
                  <a:pPr eaLnBrk="0" hangingPunct="0">
                    <a:lnSpc>
                      <a:spcPct val="80000"/>
                    </a:lnSpc>
                    <a:spcBef>
                      <a:spcPct val="50000"/>
                    </a:spcBef>
                  </a:pPr>
                  <a:r>
                    <a:rPr lang="zh-CN" altLang="en-US" sz="1400" b="1"/>
                    <a:t>244 </a:t>
                  </a:r>
                </a:p>
                <a:p>
                  <a:pPr eaLnBrk="0" hangingPunct="0">
                    <a:lnSpc>
                      <a:spcPct val="80000"/>
                    </a:lnSpc>
                    <a:spcBef>
                      <a:spcPct val="50000"/>
                    </a:spcBef>
                  </a:pPr>
                  <a:r>
                    <a:rPr lang="zh-CN" altLang="en-US" sz="1400" b="1"/>
                    <a:t>243 </a:t>
                  </a:r>
                </a:p>
                <a:p>
                  <a:pPr eaLnBrk="0" hangingPunct="0">
                    <a:lnSpc>
                      <a:spcPct val="80000"/>
                    </a:lnSpc>
                    <a:spcBef>
                      <a:spcPct val="50000"/>
                    </a:spcBef>
                  </a:pPr>
                  <a:r>
                    <a:rPr lang="zh-CN" altLang="en-US" sz="1400" b="1"/>
                    <a:t>247 </a:t>
                  </a:r>
                </a:p>
                <a:p>
                  <a:pPr eaLnBrk="0" hangingPunct="0">
                    <a:lnSpc>
                      <a:spcPct val="80000"/>
                    </a:lnSpc>
                    <a:spcBef>
                      <a:spcPct val="50000"/>
                    </a:spcBef>
                  </a:pPr>
                  <a:r>
                    <a:rPr lang="zh-CN" altLang="en-US" sz="1400" b="1"/>
                    <a:t>247 </a:t>
                  </a:r>
                </a:p>
                <a:p>
                  <a:pPr eaLnBrk="0" hangingPunct="0">
                    <a:lnSpc>
                      <a:spcPct val="80000"/>
                    </a:lnSpc>
                    <a:spcBef>
                      <a:spcPct val="50000"/>
                    </a:spcBef>
                  </a:pPr>
                  <a:r>
                    <a:rPr lang="zh-CN" altLang="en-US" sz="1400" b="1"/>
                    <a:t>249 </a:t>
                  </a:r>
                </a:p>
                <a:p>
                  <a:pPr eaLnBrk="0" hangingPunct="0">
                    <a:lnSpc>
                      <a:spcPct val="80000"/>
                    </a:lnSpc>
                    <a:spcBef>
                      <a:spcPct val="50000"/>
                    </a:spcBef>
                  </a:pPr>
                  <a:r>
                    <a:rPr lang="zh-CN" altLang="en-US" sz="1400" b="1"/>
                    <a:t>254 </a:t>
                  </a:r>
                </a:p>
                <a:p>
                  <a:pPr eaLnBrk="0" hangingPunct="0">
                    <a:lnSpc>
                      <a:spcPct val="80000"/>
                    </a:lnSpc>
                    <a:spcBef>
                      <a:spcPct val="50000"/>
                    </a:spcBef>
                  </a:pPr>
                  <a:r>
                    <a:rPr lang="zh-CN" altLang="en-US" sz="1400" b="1"/>
                    <a:t>257 </a:t>
                  </a:r>
                </a:p>
                <a:p>
                  <a:pPr eaLnBrk="0" hangingPunct="0">
                    <a:lnSpc>
                      <a:spcPct val="80000"/>
                    </a:lnSpc>
                    <a:spcBef>
                      <a:spcPct val="50000"/>
                    </a:spcBef>
                  </a:pPr>
                  <a:r>
                    <a:rPr lang="zh-CN" altLang="en-US" sz="1400" b="1"/>
                    <a:t>258 </a:t>
                  </a:r>
                </a:p>
                <a:p>
                  <a:pPr eaLnBrk="0" hangingPunct="0">
                    <a:lnSpc>
                      <a:spcPct val="80000"/>
                    </a:lnSpc>
                    <a:spcBef>
                      <a:spcPct val="50000"/>
                    </a:spcBef>
                  </a:pPr>
                  <a:r>
                    <a:rPr lang="zh-CN" altLang="en-US" sz="1400" b="1"/>
                    <a:t>259 </a:t>
                  </a:r>
                </a:p>
                <a:p>
                  <a:pPr eaLnBrk="0" hangingPunct="0">
                    <a:lnSpc>
                      <a:spcPct val="80000"/>
                    </a:lnSpc>
                    <a:spcBef>
                      <a:spcPct val="50000"/>
                    </a:spcBef>
                  </a:pPr>
                  <a:r>
                    <a:rPr lang="zh-CN" altLang="en-US" sz="1400" b="1"/>
                    <a:t>260</a:t>
                  </a:r>
                </a:p>
              </p:txBody>
            </p:sp>
            <p:sp>
              <p:nvSpPr>
                <p:cNvPr id="79887" name="Text Box 15"/>
                <p:cNvSpPr txBox="1">
                  <a:spLocks noChangeArrowheads="1"/>
                </p:cNvSpPr>
                <p:nvPr/>
              </p:nvSpPr>
              <p:spPr bwMode="auto">
                <a:xfrm>
                  <a:off x="2304" y="999"/>
                  <a:ext cx="720" cy="2601"/>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pPr>
                  <a:r>
                    <a:rPr lang="zh-CN" altLang="en-US" sz="1400" b="1"/>
                    <a:t>21.8</a:t>
                  </a:r>
                  <a:r>
                    <a:rPr lang="en-US" altLang="zh-CN" sz="1400" b="1"/>
                    <a:t>a </a:t>
                  </a:r>
                </a:p>
                <a:p>
                  <a:pPr eaLnBrk="0" hangingPunct="0">
                    <a:lnSpc>
                      <a:spcPct val="80000"/>
                    </a:lnSpc>
                    <a:spcBef>
                      <a:spcPct val="50000"/>
                    </a:spcBef>
                  </a:pPr>
                  <a:r>
                    <a:rPr lang="en-US" altLang="zh-CN" sz="1400" b="1"/>
                    <a:t>1.41 </a:t>
                  </a:r>
                  <a:r>
                    <a:rPr lang="zh-CN" altLang="en-US" sz="1200" b="1"/>
                    <a:t>×</a:t>
                  </a:r>
                  <a:r>
                    <a:rPr lang="en-US" altLang="zh-CN" sz="1400" b="1"/>
                    <a:t> 10</a:t>
                  </a:r>
                  <a:r>
                    <a:rPr lang="en-US" altLang="zh-CN" sz="1400" b="1" baseline="30000"/>
                    <a:t>10</a:t>
                  </a:r>
                  <a:r>
                    <a:rPr lang="en-US" altLang="zh-CN" sz="1400" b="1"/>
                    <a:t>a</a:t>
                  </a:r>
                </a:p>
                <a:p>
                  <a:pPr eaLnBrk="0" hangingPunct="0">
                    <a:lnSpc>
                      <a:spcPct val="80000"/>
                    </a:lnSpc>
                    <a:spcBef>
                      <a:spcPct val="50000"/>
                    </a:spcBef>
                  </a:pPr>
                  <a:r>
                    <a:rPr lang="en-US" altLang="zh-CN" sz="1400" b="1"/>
                    <a:t>3.28 </a:t>
                  </a:r>
                  <a:r>
                    <a:rPr lang="zh-CN" altLang="en-US" sz="1200" b="1"/>
                    <a:t>×</a:t>
                  </a:r>
                  <a:r>
                    <a:rPr lang="en-US" altLang="zh-CN" sz="1400" b="1"/>
                    <a:t> 10</a:t>
                  </a:r>
                  <a:r>
                    <a:rPr lang="en-US" altLang="zh-CN" sz="1400" b="1" baseline="30000"/>
                    <a:t>4</a:t>
                  </a:r>
                  <a:r>
                    <a:rPr lang="en-US" altLang="zh-CN" sz="1400" b="1"/>
                    <a:t>a</a:t>
                  </a:r>
                </a:p>
                <a:p>
                  <a:pPr eaLnBrk="0" hangingPunct="0">
                    <a:lnSpc>
                      <a:spcPct val="80000"/>
                    </a:lnSpc>
                    <a:spcBef>
                      <a:spcPct val="50000"/>
                    </a:spcBef>
                  </a:pPr>
                  <a:r>
                    <a:rPr lang="en-US" altLang="zh-CN" sz="1400" b="1"/>
                    <a:t>4.47 </a:t>
                  </a:r>
                  <a:r>
                    <a:rPr lang="zh-CN" altLang="en-US" sz="1200" b="1"/>
                    <a:t>×</a:t>
                  </a:r>
                  <a:r>
                    <a:rPr lang="en-US" altLang="zh-CN" sz="1400" b="1"/>
                    <a:t> 10</a:t>
                  </a:r>
                  <a:r>
                    <a:rPr lang="en-US" altLang="zh-CN" sz="1400" b="1" baseline="30000"/>
                    <a:t>9</a:t>
                  </a:r>
                  <a:r>
                    <a:rPr lang="en-US" altLang="zh-CN" sz="1400" b="1"/>
                    <a:t>a</a:t>
                  </a:r>
                </a:p>
                <a:p>
                  <a:pPr eaLnBrk="0" hangingPunct="0">
                    <a:lnSpc>
                      <a:spcPct val="80000"/>
                    </a:lnSpc>
                    <a:spcBef>
                      <a:spcPct val="50000"/>
                    </a:spcBef>
                  </a:pPr>
                  <a:r>
                    <a:rPr lang="en-US" altLang="zh-CN" sz="1400" b="1"/>
                    <a:t>2.41 </a:t>
                  </a:r>
                  <a:r>
                    <a:rPr lang="zh-CN" altLang="en-US" sz="1200" b="1"/>
                    <a:t>×</a:t>
                  </a:r>
                  <a:r>
                    <a:rPr lang="en-US" altLang="zh-CN" sz="1400" b="1"/>
                    <a:t> 10</a:t>
                  </a:r>
                  <a:r>
                    <a:rPr lang="en-US" altLang="zh-CN" sz="1400" b="1" baseline="30000"/>
                    <a:t>6</a:t>
                  </a:r>
                  <a:r>
                    <a:rPr lang="en-US" altLang="zh-CN" sz="1400" b="1"/>
                    <a:t>a</a:t>
                  </a:r>
                </a:p>
                <a:p>
                  <a:pPr eaLnBrk="0" hangingPunct="0">
                    <a:lnSpc>
                      <a:spcPct val="80000"/>
                    </a:lnSpc>
                    <a:spcBef>
                      <a:spcPct val="50000"/>
                    </a:spcBef>
                  </a:pPr>
                  <a:r>
                    <a:rPr lang="en-US" altLang="zh-CN" sz="1400" b="1"/>
                    <a:t>8.1 </a:t>
                  </a:r>
                  <a:r>
                    <a:rPr lang="zh-CN" altLang="en-US" sz="1200" b="1"/>
                    <a:t>×</a:t>
                  </a:r>
                  <a:r>
                    <a:rPr lang="en-US" altLang="zh-CN" sz="1400" b="1"/>
                    <a:t> 10</a:t>
                  </a:r>
                  <a:r>
                    <a:rPr lang="en-US" altLang="zh-CN" sz="1400" b="1" baseline="30000"/>
                    <a:t>7</a:t>
                  </a:r>
                  <a:r>
                    <a:rPr lang="en-US" altLang="zh-CN" sz="1400" b="1"/>
                    <a:t>a</a:t>
                  </a:r>
                </a:p>
                <a:p>
                  <a:pPr eaLnBrk="0" hangingPunct="0">
                    <a:lnSpc>
                      <a:spcPct val="80000"/>
                    </a:lnSpc>
                    <a:spcBef>
                      <a:spcPct val="50000"/>
                    </a:spcBef>
                  </a:pPr>
                  <a:r>
                    <a:rPr lang="en-US" altLang="zh-CN" sz="1400" b="1"/>
                    <a:t>7.38 </a:t>
                  </a:r>
                  <a:r>
                    <a:rPr lang="zh-CN" altLang="en-US" sz="1200" b="1"/>
                    <a:t>×</a:t>
                  </a:r>
                  <a:r>
                    <a:rPr lang="en-US" altLang="zh-CN" sz="1400" b="1"/>
                    <a:t> 10</a:t>
                  </a:r>
                  <a:r>
                    <a:rPr lang="en-US" altLang="zh-CN" sz="1400" b="1" baseline="30000"/>
                    <a:t>3</a:t>
                  </a:r>
                  <a:r>
                    <a:rPr lang="en-US" altLang="zh-CN" sz="1400" b="1"/>
                    <a:t>a</a:t>
                  </a:r>
                </a:p>
                <a:p>
                  <a:pPr eaLnBrk="0" hangingPunct="0">
                    <a:lnSpc>
                      <a:spcPct val="80000"/>
                    </a:lnSpc>
                    <a:spcBef>
                      <a:spcPct val="50000"/>
                    </a:spcBef>
                  </a:pPr>
                  <a:r>
                    <a:rPr lang="en-US" altLang="zh-CN" sz="1400" b="1"/>
                    <a:t>1.6 </a:t>
                  </a:r>
                  <a:r>
                    <a:rPr lang="zh-CN" altLang="en-US" sz="1200" b="1"/>
                    <a:t>×</a:t>
                  </a:r>
                  <a:r>
                    <a:rPr lang="en-US" altLang="zh-CN" sz="1400" b="1"/>
                    <a:t> 10</a:t>
                  </a:r>
                  <a:r>
                    <a:rPr lang="en-US" altLang="zh-CN" sz="1400" b="1" baseline="30000"/>
                    <a:t>7</a:t>
                  </a:r>
                  <a:r>
                    <a:rPr lang="en-US" altLang="zh-CN" sz="1400" b="1"/>
                    <a:t>a</a:t>
                  </a:r>
                </a:p>
                <a:p>
                  <a:pPr eaLnBrk="0" hangingPunct="0">
                    <a:lnSpc>
                      <a:spcPct val="80000"/>
                    </a:lnSpc>
                    <a:spcBef>
                      <a:spcPct val="50000"/>
                    </a:spcBef>
                  </a:pPr>
                  <a:r>
                    <a:rPr lang="en-US" altLang="zh-CN" sz="1400" b="1"/>
                    <a:t>1.38 </a:t>
                  </a:r>
                  <a:r>
                    <a:rPr lang="zh-CN" altLang="en-US" sz="1200" b="1"/>
                    <a:t>×</a:t>
                  </a:r>
                  <a:r>
                    <a:rPr lang="en-US" altLang="zh-CN" sz="1400" b="1"/>
                    <a:t> 10</a:t>
                  </a:r>
                  <a:r>
                    <a:rPr lang="en-US" altLang="zh-CN" sz="1400" b="1" baseline="30000"/>
                    <a:t>3</a:t>
                  </a:r>
                  <a:r>
                    <a:rPr lang="en-US" altLang="zh-CN" sz="1400" b="1"/>
                    <a:t>a </a:t>
                  </a:r>
                </a:p>
                <a:p>
                  <a:pPr eaLnBrk="0" hangingPunct="0">
                    <a:lnSpc>
                      <a:spcPct val="80000"/>
                    </a:lnSpc>
                    <a:spcBef>
                      <a:spcPct val="50000"/>
                    </a:spcBef>
                  </a:pPr>
                  <a:r>
                    <a:rPr lang="en-US" altLang="zh-CN" sz="1400" b="1"/>
                    <a:t>350a </a:t>
                  </a:r>
                </a:p>
                <a:p>
                  <a:pPr eaLnBrk="0" hangingPunct="0">
                    <a:lnSpc>
                      <a:spcPct val="80000"/>
                    </a:lnSpc>
                    <a:spcBef>
                      <a:spcPct val="50000"/>
                    </a:spcBef>
                  </a:pPr>
                  <a:r>
                    <a:rPr lang="en-US" altLang="zh-CN" sz="1400" b="1"/>
                    <a:t>277d </a:t>
                  </a:r>
                </a:p>
                <a:p>
                  <a:pPr eaLnBrk="0" hangingPunct="0">
                    <a:lnSpc>
                      <a:spcPct val="80000"/>
                    </a:lnSpc>
                    <a:spcBef>
                      <a:spcPct val="50000"/>
                    </a:spcBef>
                  </a:pPr>
                  <a:r>
                    <a:rPr lang="en-US" altLang="zh-CN" sz="1400" b="1"/>
                    <a:t>100d </a:t>
                  </a:r>
                </a:p>
                <a:p>
                  <a:pPr eaLnBrk="0" hangingPunct="0">
                    <a:lnSpc>
                      <a:spcPct val="80000"/>
                    </a:lnSpc>
                    <a:spcBef>
                      <a:spcPct val="50000"/>
                    </a:spcBef>
                  </a:pPr>
                  <a:r>
                    <a:rPr lang="en-US" altLang="zh-CN" sz="1400" b="1"/>
                    <a:t>55d </a:t>
                  </a:r>
                </a:p>
                <a:p>
                  <a:pPr eaLnBrk="0" hangingPunct="0">
                    <a:lnSpc>
                      <a:spcPct val="80000"/>
                    </a:lnSpc>
                    <a:spcBef>
                      <a:spcPct val="50000"/>
                    </a:spcBef>
                  </a:pPr>
                  <a:r>
                    <a:rPr lang="en-US" altLang="zh-CN" sz="1400" b="1"/>
                    <a:t>1h </a:t>
                  </a:r>
                </a:p>
                <a:p>
                  <a:pPr eaLnBrk="0" hangingPunct="0">
                    <a:lnSpc>
                      <a:spcPct val="80000"/>
                    </a:lnSpc>
                    <a:spcBef>
                      <a:spcPct val="50000"/>
                    </a:spcBef>
                  </a:pPr>
                  <a:r>
                    <a:rPr lang="en-US" altLang="zh-CN" sz="1400" b="1"/>
                    <a:t>3min</a:t>
                  </a:r>
                </a:p>
              </p:txBody>
            </p:sp>
            <p:sp>
              <p:nvSpPr>
                <p:cNvPr id="79888" name="Text Box 16"/>
                <p:cNvSpPr txBox="1">
                  <a:spLocks noChangeArrowheads="1"/>
                </p:cNvSpPr>
                <p:nvPr/>
              </p:nvSpPr>
              <p:spPr bwMode="auto">
                <a:xfrm>
                  <a:off x="3552" y="1035"/>
                  <a:ext cx="336" cy="1557"/>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pPr>
                  <a:r>
                    <a:rPr lang="zh-CN" altLang="en-US" sz="1400" b="1"/>
                    <a:t>111  </a:t>
                  </a:r>
                </a:p>
                <a:p>
                  <a:pPr eaLnBrk="0" hangingPunct="0">
                    <a:lnSpc>
                      <a:spcPct val="80000"/>
                    </a:lnSpc>
                    <a:spcBef>
                      <a:spcPct val="50000"/>
                    </a:spcBef>
                  </a:pPr>
                  <a:r>
                    <a:rPr lang="zh-CN" altLang="en-US" sz="1400" b="1"/>
                    <a:t>108  </a:t>
                  </a:r>
                </a:p>
                <a:p>
                  <a:pPr eaLnBrk="0" hangingPunct="0">
                    <a:lnSpc>
                      <a:spcPct val="80000"/>
                    </a:lnSpc>
                    <a:spcBef>
                      <a:spcPct val="50000"/>
                    </a:spcBef>
                  </a:pPr>
                  <a:r>
                    <a:rPr lang="zh-CN" altLang="en-US" sz="1400" b="1"/>
                    <a:t>105  </a:t>
                  </a:r>
                </a:p>
                <a:p>
                  <a:pPr eaLnBrk="0" hangingPunct="0">
                    <a:lnSpc>
                      <a:spcPct val="80000"/>
                    </a:lnSpc>
                    <a:spcBef>
                      <a:spcPct val="50000"/>
                    </a:spcBef>
                  </a:pPr>
                  <a:r>
                    <a:rPr lang="zh-CN" altLang="en-US" sz="1400" b="1"/>
                    <a:t>103  </a:t>
                  </a:r>
                </a:p>
                <a:p>
                  <a:pPr eaLnBrk="0" hangingPunct="0">
                    <a:lnSpc>
                      <a:spcPct val="80000"/>
                    </a:lnSpc>
                    <a:spcBef>
                      <a:spcPct val="50000"/>
                    </a:spcBef>
                  </a:pPr>
                  <a:r>
                    <a:rPr lang="zh-CN" altLang="en-US" sz="1400" b="1"/>
                    <a:t>100  </a:t>
                  </a:r>
                </a:p>
                <a:p>
                  <a:pPr eaLnBrk="0" hangingPunct="0">
                    <a:lnSpc>
                      <a:spcPct val="80000"/>
                    </a:lnSpc>
                    <a:spcBef>
                      <a:spcPct val="50000"/>
                    </a:spcBef>
                  </a:pPr>
                  <a:r>
                    <a:rPr lang="zh-CN" altLang="en-US" sz="1400" b="1"/>
                    <a:t>99  </a:t>
                  </a:r>
                </a:p>
                <a:p>
                  <a:pPr eaLnBrk="0" hangingPunct="0">
                    <a:lnSpc>
                      <a:spcPct val="80000"/>
                    </a:lnSpc>
                    <a:spcBef>
                      <a:spcPct val="50000"/>
                    </a:spcBef>
                  </a:pPr>
                  <a:r>
                    <a:rPr lang="zh-CN" altLang="en-US" sz="1400" b="1"/>
                    <a:t>98.5  </a:t>
                  </a:r>
                </a:p>
                <a:p>
                  <a:pPr eaLnBrk="0" hangingPunct="0">
                    <a:lnSpc>
                      <a:spcPct val="80000"/>
                    </a:lnSpc>
                    <a:spcBef>
                      <a:spcPct val="50000"/>
                    </a:spcBef>
                  </a:pPr>
                  <a:r>
                    <a:rPr lang="zh-CN" altLang="en-US" sz="1400" b="1"/>
                    <a:t>98  </a:t>
                  </a:r>
                </a:p>
                <a:p>
                  <a:pPr eaLnBrk="0" hangingPunct="0">
                    <a:lnSpc>
                      <a:spcPct val="80000"/>
                    </a:lnSpc>
                    <a:spcBef>
                      <a:spcPct val="50000"/>
                    </a:spcBef>
                  </a:pPr>
                  <a:r>
                    <a:rPr lang="zh-CN" altLang="en-US" sz="1400" b="1"/>
                    <a:t>97.7  </a:t>
                  </a:r>
                </a:p>
              </p:txBody>
            </p:sp>
            <p:sp>
              <p:nvSpPr>
                <p:cNvPr id="79889" name="Text Box 17"/>
                <p:cNvSpPr txBox="1">
                  <a:spLocks noChangeArrowheads="1"/>
                </p:cNvSpPr>
                <p:nvPr/>
              </p:nvSpPr>
              <p:spPr bwMode="auto">
                <a:xfrm>
                  <a:off x="4512" y="1008"/>
                  <a:ext cx="672" cy="2601"/>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pPr>
                  <a:r>
                    <a:rPr lang="zh-CN" altLang="en-US" sz="1400" b="1"/>
                    <a:t>(3)</a:t>
                  </a:r>
                </a:p>
                <a:p>
                  <a:pPr eaLnBrk="0" hangingPunct="0">
                    <a:lnSpc>
                      <a:spcPct val="80000"/>
                    </a:lnSpc>
                    <a:spcBef>
                      <a:spcPct val="50000"/>
                    </a:spcBef>
                  </a:pPr>
                  <a:r>
                    <a:rPr lang="zh-CN" altLang="en-US" sz="1400" b="1"/>
                    <a:t>(4)</a:t>
                  </a:r>
                </a:p>
                <a:p>
                  <a:pPr eaLnBrk="0" hangingPunct="0">
                    <a:lnSpc>
                      <a:spcPct val="80000"/>
                    </a:lnSpc>
                    <a:spcBef>
                      <a:spcPct val="50000"/>
                    </a:spcBef>
                  </a:pPr>
                  <a:r>
                    <a:rPr lang="zh-CN" altLang="en-US" sz="1400" b="1"/>
                    <a:t>(5),4</a:t>
                  </a:r>
                </a:p>
                <a:p>
                  <a:pPr eaLnBrk="0" hangingPunct="0">
                    <a:lnSpc>
                      <a:spcPct val="80000"/>
                    </a:lnSpc>
                    <a:spcBef>
                      <a:spcPct val="50000"/>
                    </a:spcBef>
                  </a:pPr>
                  <a:r>
                    <a:rPr lang="zh-CN" altLang="en-US" sz="1400" b="1"/>
                    <a:t>(6),3,4,5</a:t>
                  </a:r>
                </a:p>
                <a:p>
                  <a:pPr eaLnBrk="0" hangingPunct="0">
                    <a:lnSpc>
                      <a:spcPct val="80000"/>
                    </a:lnSpc>
                    <a:spcBef>
                      <a:spcPct val="50000"/>
                    </a:spcBef>
                  </a:pPr>
                  <a:r>
                    <a:rPr lang="zh-CN" altLang="en-US" sz="1400" b="1"/>
                    <a:t>(5),3,4,6,7</a:t>
                  </a:r>
                </a:p>
                <a:p>
                  <a:pPr eaLnBrk="0" hangingPunct="0">
                    <a:lnSpc>
                      <a:spcPct val="80000"/>
                    </a:lnSpc>
                    <a:spcBef>
                      <a:spcPct val="50000"/>
                    </a:spcBef>
                  </a:pPr>
                  <a:r>
                    <a:rPr lang="zh-CN" altLang="en-US" sz="1400" b="1"/>
                    <a:t>(4),3,5,6</a:t>
                  </a:r>
                </a:p>
                <a:p>
                  <a:pPr eaLnBrk="0" hangingPunct="0">
                    <a:lnSpc>
                      <a:spcPct val="80000"/>
                    </a:lnSpc>
                    <a:spcBef>
                      <a:spcPct val="50000"/>
                    </a:spcBef>
                  </a:pPr>
                  <a:r>
                    <a:rPr lang="zh-CN" altLang="en-US" sz="1400" b="1"/>
                    <a:t>(3),4,5,6</a:t>
                  </a:r>
                </a:p>
                <a:p>
                  <a:pPr eaLnBrk="0" hangingPunct="0">
                    <a:lnSpc>
                      <a:spcPct val="80000"/>
                    </a:lnSpc>
                    <a:spcBef>
                      <a:spcPct val="50000"/>
                    </a:spcBef>
                  </a:pPr>
                  <a:r>
                    <a:rPr lang="zh-CN" altLang="en-US" sz="1400" b="1"/>
                    <a:t>(3),4 </a:t>
                  </a:r>
                </a:p>
                <a:p>
                  <a:pPr eaLnBrk="0" hangingPunct="0">
                    <a:lnSpc>
                      <a:spcPct val="80000"/>
                    </a:lnSpc>
                    <a:spcBef>
                      <a:spcPct val="50000"/>
                    </a:spcBef>
                  </a:pPr>
                  <a:r>
                    <a:rPr lang="zh-CN" altLang="en-US" sz="1400" b="1"/>
                    <a:t>(3),4 </a:t>
                  </a:r>
                </a:p>
                <a:p>
                  <a:pPr eaLnBrk="0" hangingPunct="0">
                    <a:lnSpc>
                      <a:spcPct val="80000"/>
                    </a:lnSpc>
                    <a:spcBef>
                      <a:spcPct val="50000"/>
                    </a:spcBef>
                  </a:pPr>
                  <a:r>
                    <a:rPr lang="zh-CN" altLang="en-US" sz="1400" b="1"/>
                    <a:t>(3),4 </a:t>
                  </a:r>
                </a:p>
                <a:p>
                  <a:pPr eaLnBrk="0" hangingPunct="0">
                    <a:lnSpc>
                      <a:spcPct val="80000"/>
                    </a:lnSpc>
                    <a:spcBef>
                      <a:spcPct val="50000"/>
                    </a:spcBef>
                  </a:pPr>
                  <a:r>
                    <a:rPr lang="zh-CN" altLang="en-US" sz="1400" b="1"/>
                    <a:t>(3),4 </a:t>
                  </a:r>
                </a:p>
                <a:p>
                  <a:pPr eaLnBrk="0" hangingPunct="0">
                    <a:lnSpc>
                      <a:spcPct val="80000"/>
                    </a:lnSpc>
                    <a:spcBef>
                      <a:spcPct val="50000"/>
                    </a:spcBef>
                  </a:pPr>
                  <a:r>
                    <a:rPr lang="zh-CN" altLang="en-US" sz="1400" b="1"/>
                    <a:t>(3),4 </a:t>
                  </a:r>
                </a:p>
                <a:p>
                  <a:pPr eaLnBrk="0" hangingPunct="0">
                    <a:lnSpc>
                      <a:spcPct val="80000"/>
                    </a:lnSpc>
                    <a:spcBef>
                      <a:spcPct val="50000"/>
                    </a:spcBef>
                  </a:pPr>
                  <a:r>
                    <a:rPr lang="zh-CN" altLang="en-US" sz="1400" b="1"/>
                    <a:t>(3),3 </a:t>
                  </a:r>
                </a:p>
                <a:p>
                  <a:pPr eaLnBrk="0" hangingPunct="0">
                    <a:lnSpc>
                      <a:spcPct val="80000"/>
                    </a:lnSpc>
                    <a:spcBef>
                      <a:spcPct val="50000"/>
                    </a:spcBef>
                  </a:pPr>
                  <a:r>
                    <a:rPr lang="zh-CN" altLang="en-US" sz="1400" b="1"/>
                    <a:t>(3),3</a:t>
                  </a:r>
                </a:p>
                <a:p>
                  <a:pPr eaLnBrk="0" hangingPunct="0">
                    <a:lnSpc>
                      <a:spcPct val="80000"/>
                    </a:lnSpc>
                    <a:spcBef>
                      <a:spcPct val="50000"/>
                    </a:spcBef>
                  </a:pPr>
                  <a:r>
                    <a:rPr lang="zh-CN" altLang="en-US" sz="1400" b="1"/>
                    <a:t>3</a:t>
                  </a:r>
                </a:p>
              </p:txBody>
            </p:sp>
            <p:sp>
              <p:nvSpPr>
                <p:cNvPr id="79890" name="Line 18"/>
                <p:cNvSpPr>
                  <a:spLocks noChangeShapeType="1"/>
                </p:cNvSpPr>
                <p:nvPr/>
              </p:nvSpPr>
              <p:spPr bwMode="auto">
                <a:xfrm>
                  <a:off x="480" y="3648"/>
                  <a:ext cx="4800" cy="0"/>
                </a:xfrm>
                <a:prstGeom prst="line">
                  <a:avLst/>
                </a:prstGeom>
                <a:noFill/>
                <a:ln w="28575"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79891" name="Line 19"/>
              <p:cNvSpPr>
                <a:spLocks noChangeShapeType="1"/>
              </p:cNvSpPr>
              <p:nvPr/>
            </p:nvSpPr>
            <p:spPr bwMode="auto">
              <a:xfrm>
                <a:off x="480" y="912"/>
                <a:ext cx="4800" cy="0"/>
              </a:xfrm>
              <a:prstGeom prst="line">
                <a:avLst/>
              </a:prstGeom>
              <a:noFill/>
              <a:ln w="28575"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9892" name="Line 20"/>
              <p:cNvSpPr>
                <a:spLocks noChangeShapeType="1"/>
              </p:cNvSpPr>
              <p:nvPr/>
            </p:nvSpPr>
            <p:spPr bwMode="auto">
              <a:xfrm>
                <a:off x="480" y="1104"/>
                <a:ext cx="4800" cy="0"/>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9893" name="Line 21"/>
              <p:cNvSpPr>
                <a:spLocks noChangeShapeType="1"/>
              </p:cNvSpPr>
              <p:nvPr/>
            </p:nvSpPr>
            <p:spPr bwMode="auto">
              <a:xfrm>
                <a:off x="480" y="3792"/>
                <a:ext cx="4800" cy="0"/>
              </a:xfrm>
              <a:prstGeom prst="line">
                <a:avLst/>
              </a:prstGeom>
              <a:noFill/>
              <a:ln w="28575"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additive="base">
                                        <p:cTn id="7" dur="500" fill="hold"/>
                                        <p:tgtEl>
                                          <p:spTgt spid="79876"/>
                                        </p:tgtEl>
                                        <p:attrNameLst>
                                          <p:attrName>ppt_x</p:attrName>
                                        </p:attrNameLst>
                                      </p:cBhvr>
                                      <p:tavLst>
                                        <p:tav tm="0">
                                          <p:val>
                                            <p:strVal val="0-#ppt_w/2"/>
                                          </p:val>
                                        </p:tav>
                                        <p:tav tm="100000">
                                          <p:val>
                                            <p:strVal val="#ppt_x"/>
                                          </p:val>
                                        </p:tav>
                                      </p:tavLst>
                                    </p:anim>
                                    <p:anim calcmode="lin" valueType="num">
                                      <p:cBhvr additive="base">
                                        <p:cTn id="8" dur="500" fill="hold"/>
                                        <p:tgtEl>
                                          <p:spTgt spid="798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42" fill="hold" nodeType="clickEffect">
                                  <p:stCondLst>
                                    <p:cond delay="0"/>
                                  </p:stCondLst>
                                  <p:childTnLst>
                                    <p:set>
                                      <p:cBhvr>
                                        <p:cTn id="12" dur="1" fill="hold">
                                          <p:stCondLst>
                                            <p:cond delay="0"/>
                                          </p:stCondLst>
                                        </p:cTn>
                                        <p:tgtEl>
                                          <p:spTgt spid="79877"/>
                                        </p:tgtEl>
                                        <p:attrNameLst>
                                          <p:attrName>style.visibility</p:attrName>
                                        </p:attrNameLst>
                                      </p:cBhvr>
                                      <p:to>
                                        <p:strVal val="visible"/>
                                      </p:to>
                                    </p:set>
                                    <p:animEffect transition="in" filter="barn(outHorizontal)">
                                      <p:cBhvr>
                                        <p:cTn id="13" dur="5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Text Box 4"/>
          <p:cNvSpPr txBox="1">
            <a:spLocks noChangeArrowheads="1"/>
          </p:cNvSpPr>
          <p:nvPr/>
        </p:nvSpPr>
        <p:spPr bwMode="auto">
          <a:xfrm>
            <a:off x="685800" y="609600"/>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1" lang="zh-CN" altLang="en-US" sz="2000" b="1">
                <a:solidFill>
                  <a:srgbClr val="FF0000"/>
                </a:solidFill>
              </a:rPr>
              <a:t>2  </a:t>
            </a:r>
            <a:r>
              <a:rPr kumimoji="1" lang="zh-CN" altLang="en-US" sz="2000" b="1"/>
              <a:t> </a:t>
            </a:r>
            <a:r>
              <a:rPr kumimoji="1" lang="zh-CN" altLang="en-US" sz="2000" b="1">
                <a:solidFill>
                  <a:srgbClr val="0000FF"/>
                </a:solidFill>
                <a:ea typeface="黑体" pitchFamily="2" charset="-122"/>
              </a:rPr>
              <a:t>氧化态不再单一</a:t>
            </a:r>
          </a:p>
        </p:txBody>
      </p:sp>
      <p:sp>
        <p:nvSpPr>
          <p:cNvPr id="80901" name="Text Box 5"/>
          <p:cNvSpPr txBox="1">
            <a:spLocks noChangeArrowheads="1"/>
          </p:cNvSpPr>
          <p:nvPr/>
        </p:nvSpPr>
        <p:spPr bwMode="auto">
          <a:xfrm>
            <a:off x="1295400" y="990600"/>
            <a:ext cx="70866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pPr>
            <a:endParaRPr lang="zh-CN" altLang="en-US" sz="2000" b="1"/>
          </a:p>
          <a:p>
            <a:pPr eaLnBrk="0" hangingPunct="0">
              <a:lnSpc>
                <a:spcPct val="80000"/>
              </a:lnSpc>
              <a:spcBef>
                <a:spcPct val="50000"/>
              </a:spcBef>
            </a:pPr>
            <a:r>
              <a:rPr lang="zh-CN" altLang="en-US" sz="2000" b="1">
                <a:latin typeface="宋体" pitchFamily="2" charset="-122"/>
              </a:rPr>
              <a:t>★</a:t>
            </a:r>
            <a:r>
              <a:rPr lang="zh-CN" altLang="en-US" sz="2000" b="1"/>
              <a:t> 虽然锕系元素的前一半容易显示高氧化态，但 +3 价离子的</a:t>
            </a:r>
          </a:p>
          <a:p>
            <a:pPr eaLnBrk="0" hangingPunct="0">
              <a:lnSpc>
                <a:spcPct val="80000"/>
              </a:lnSpc>
              <a:spcBef>
                <a:spcPct val="50000"/>
              </a:spcBef>
            </a:pPr>
            <a:r>
              <a:rPr lang="zh-CN" altLang="en-US" sz="2000" b="1"/>
              <a:t>     稳定性随着原子序数的增加而增加，而+3 价是镧系元素的</a:t>
            </a:r>
          </a:p>
          <a:p>
            <a:pPr eaLnBrk="0" hangingPunct="0">
              <a:lnSpc>
                <a:spcPct val="80000"/>
              </a:lnSpc>
              <a:spcBef>
                <a:spcPct val="50000"/>
              </a:spcBef>
            </a:pPr>
            <a:r>
              <a:rPr lang="zh-CN" altLang="en-US" sz="2000" b="1"/>
              <a:t>     特征氧化态；</a:t>
            </a:r>
          </a:p>
        </p:txBody>
      </p:sp>
      <p:sp>
        <p:nvSpPr>
          <p:cNvPr id="80902" name="Rectangle 6"/>
          <p:cNvSpPr>
            <a:spLocks noChangeArrowheads="1"/>
          </p:cNvSpPr>
          <p:nvPr/>
        </p:nvSpPr>
        <p:spPr bwMode="auto">
          <a:xfrm>
            <a:off x="1371600" y="5286375"/>
            <a:ext cx="70104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pPr>
            <a:r>
              <a:rPr lang="zh-CN" altLang="en-US" sz="2000" b="1">
                <a:latin typeface="宋体" pitchFamily="2" charset="-122"/>
              </a:rPr>
              <a:t>★ </a:t>
            </a:r>
            <a:r>
              <a:rPr lang="zh-CN" altLang="en-US" sz="2000" b="1"/>
              <a:t>锕系元素的三氯化物，二氧化物以及许多盐与相应的镧系</a:t>
            </a:r>
          </a:p>
          <a:p>
            <a:pPr eaLnBrk="0" hangingPunct="0">
              <a:lnSpc>
                <a:spcPct val="80000"/>
              </a:lnSpc>
              <a:spcBef>
                <a:spcPct val="50000"/>
              </a:spcBef>
            </a:pPr>
            <a:r>
              <a:rPr lang="zh-CN" altLang="en-US" sz="2000" b="1"/>
              <a:t>      元素化合物类质同晶；</a:t>
            </a:r>
          </a:p>
        </p:txBody>
      </p:sp>
      <p:grpSp>
        <p:nvGrpSpPr>
          <p:cNvPr id="80903" name="Group 7"/>
          <p:cNvGrpSpPr>
            <a:grpSpLocks/>
          </p:cNvGrpSpPr>
          <p:nvPr/>
        </p:nvGrpSpPr>
        <p:grpSpPr bwMode="auto">
          <a:xfrm>
            <a:off x="1371600" y="2743200"/>
            <a:ext cx="7010400" cy="2057400"/>
            <a:chOff x="864" y="1728"/>
            <a:chExt cx="4416" cy="1296"/>
          </a:xfrm>
        </p:grpSpPr>
        <p:sp>
          <p:nvSpPr>
            <p:cNvPr id="80904" name="Oval 8"/>
            <p:cNvSpPr>
              <a:spLocks noChangeArrowheads="1"/>
            </p:cNvSpPr>
            <p:nvPr/>
          </p:nvSpPr>
          <p:spPr bwMode="auto">
            <a:xfrm>
              <a:off x="1152" y="1968"/>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05" name="Oval 9"/>
            <p:cNvSpPr>
              <a:spLocks noChangeArrowheads="1"/>
            </p:cNvSpPr>
            <p:nvPr/>
          </p:nvSpPr>
          <p:spPr bwMode="auto">
            <a:xfrm>
              <a:off x="1392" y="2160"/>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06" name="Oval 10"/>
            <p:cNvSpPr>
              <a:spLocks noChangeArrowheads="1"/>
            </p:cNvSpPr>
            <p:nvPr/>
          </p:nvSpPr>
          <p:spPr bwMode="auto">
            <a:xfrm>
              <a:off x="2832" y="2640"/>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07" name="Oval 11"/>
            <p:cNvSpPr>
              <a:spLocks noChangeArrowheads="1"/>
            </p:cNvSpPr>
            <p:nvPr/>
          </p:nvSpPr>
          <p:spPr bwMode="auto">
            <a:xfrm>
              <a:off x="1680" y="2352"/>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08" name="Oval 12"/>
            <p:cNvSpPr>
              <a:spLocks noChangeArrowheads="1"/>
            </p:cNvSpPr>
            <p:nvPr/>
          </p:nvSpPr>
          <p:spPr bwMode="auto">
            <a:xfrm>
              <a:off x="1968" y="2544"/>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09" name="Oval 13"/>
            <p:cNvSpPr>
              <a:spLocks noChangeArrowheads="1"/>
            </p:cNvSpPr>
            <p:nvPr/>
          </p:nvSpPr>
          <p:spPr bwMode="auto">
            <a:xfrm>
              <a:off x="2256" y="2352"/>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10" name="Oval 14"/>
            <p:cNvSpPr>
              <a:spLocks noChangeArrowheads="1"/>
            </p:cNvSpPr>
            <p:nvPr/>
          </p:nvSpPr>
          <p:spPr bwMode="auto">
            <a:xfrm>
              <a:off x="2544" y="2160"/>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11" name="Oval 15"/>
            <p:cNvSpPr>
              <a:spLocks noChangeArrowheads="1"/>
            </p:cNvSpPr>
            <p:nvPr/>
          </p:nvSpPr>
          <p:spPr bwMode="auto">
            <a:xfrm>
              <a:off x="2832" y="1968"/>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12" name="Oval 16"/>
            <p:cNvSpPr>
              <a:spLocks noChangeArrowheads="1"/>
            </p:cNvSpPr>
            <p:nvPr/>
          </p:nvSpPr>
          <p:spPr bwMode="auto">
            <a:xfrm>
              <a:off x="3120" y="1968"/>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13" name="Oval 17"/>
            <p:cNvSpPr>
              <a:spLocks noChangeArrowheads="1"/>
            </p:cNvSpPr>
            <p:nvPr/>
          </p:nvSpPr>
          <p:spPr bwMode="auto">
            <a:xfrm>
              <a:off x="3408" y="1968"/>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14" name="Oval 18"/>
            <p:cNvSpPr>
              <a:spLocks noChangeArrowheads="1"/>
            </p:cNvSpPr>
            <p:nvPr/>
          </p:nvSpPr>
          <p:spPr bwMode="auto">
            <a:xfrm>
              <a:off x="3696" y="1968"/>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15" name="Oval 19"/>
            <p:cNvSpPr>
              <a:spLocks noChangeArrowheads="1"/>
            </p:cNvSpPr>
            <p:nvPr/>
          </p:nvSpPr>
          <p:spPr bwMode="auto">
            <a:xfrm>
              <a:off x="3936" y="1968"/>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16" name="Oval 20"/>
            <p:cNvSpPr>
              <a:spLocks noChangeArrowheads="1"/>
            </p:cNvSpPr>
            <p:nvPr/>
          </p:nvSpPr>
          <p:spPr bwMode="auto">
            <a:xfrm>
              <a:off x="4224" y="1968"/>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17" name="Oval 21"/>
            <p:cNvSpPr>
              <a:spLocks noChangeArrowheads="1"/>
            </p:cNvSpPr>
            <p:nvPr/>
          </p:nvSpPr>
          <p:spPr bwMode="auto">
            <a:xfrm>
              <a:off x="4512" y="1968"/>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18" name="Oval 22"/>
            <p:cNvSpPr>
              <a:spLocks noChangeArrowheads="1"/>
            </p:cNvSpPr>
            <p:nvPr/>
          </p:nvSpPr>
          <p:spPr bwMode="auto">
            <a:xfrm>
              <a:off x="4800" y="1968"/>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19" name="Oval 23"/>
            <p:cNvSpPr>
              <a:spLocks noChangeArrowheads="1"/>
            </p:cNvSpPr>
            <p:nvPr/>
          </p:nvSpPr>
          <p:spPr bwMode="auto">
            <a:xfrm>
              <a:off x="5088" y="1968"/>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20" name="Oval 24"/>
            <p:cNvSpPr>
              <a:spLocks noChangeArrowheads="1"/>
            </p:cNvSpPr>
            <p:nvPr/>
          </p:nvSpPr>
          <p:spPr bwMode="auto">
            <a:xfrm>
              <a:off x="2832" y="2400"/>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21" name="Oval 25"/>
            <p:cNvSpPr>
              <a:spLocks noChangeArrowheads="1"/>
            </p:cNvSpPr>
            <p:nvPr/>
          </p:nvSpPr>
          <p:spPr bwMode="auto">
            <a:xfrm>
              <a:off x="1728" y="2160"/>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22" name="Oval 26"/>
            <p:cNvSpPr>
              <a:spLocks noChangeArrowheads="1"/>
            </p:cNvSpPr>
            <p:nvPr/>
          </p:nvSpPr>
          <p:spPr bwMode="auto">
            <a:xfrm>
              <a:off x="2016" y="1968"/>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23" name="Oval 27"/>
            <p:cNvSpPr>
              <a:spLocks noChangeArrowheads="1"/>
            </p:cNvSpPr>
            <p:nvPr/>
          </p:nvSpPr>
          <p:spPr bwMode="auto">
            <a:xfrm>
              <a:off x="2016" y="2160"/>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24" name="Oval 28"/>
            <p:cNvSpPr>
              <a:spLocks noChangeArrowheads="1"/>
            </p:cNvSpPr>
            <p:nvPr/>
          </p:nvSpPr>
          <p:spPr bwMode="auto">
            <a:xfrm>
              <a:off x="2016" y="2352"/>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25" name="Oval 29"/>
            <p:cNvSpPr>
              <a:spLocks noChangeArrowheads="1"/>
            </p:cNvSpPr>
            <p:nvPr/>
          </p:nvSpPr>
          <p:spPr bwMode="auto">
            <a:xfrm>
              <a:off x="2544" y="2880"/>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26" name="Oval 30"/>
            <p:cNvSpPr>
              <a:spLocks noChangeArrowheads="1"/>
            </p:cNvSpPr>
            <p:nvPr/>
          </p:nvSpPr>
          <p:spPr bwMode="auto">
            <a:xfrm>
              <a:off x="2256" y="2880"/>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27" name="Oval 31"/>
            <p:cNvSpPr>
              <a:spLocks noChangeArrowheads="1"/>
            </p:cNvSpPr>
            <p:nvPr/>
          </p:nvSpPr>
          <p:spPr bwMode="auto">
            <a:xfrm>
              <a:off x="2256" y="2640"/>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28" name="Oval 32"/>
            <p:cNvSpPr>
              <a:spLocks noChangeArrowheads="1"/>
            </p:cNvSpPr>
            <p:nvPr/>
          </p:nvSpPr>
          <p:spPr bwMode="auto">
            <a:xfrm>
              <a:off x="2544" y="2640"/>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29" name="Oval 33"/>
            <p:cNvSpPr>
              <a:spLocks noChangeArrowheads="1"/>
            </p:cNvSpPr>
            <p:nvPr/>
          </p:nvSpPr>
          <p:spPr bwMode="auto">
            <a:xfrm>
              <a:off x="2544" y="2400"/>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30" name="Oval 34"/>
            <p:cNvSpPr>
              <a:spLocks noChangeArrowheads="1"/>
            </p:cNvSpPr>
            <p:nvPr/>
          </p:nvSpPr>
          <p:spPr bwMode="auto">
            <a:xfrm>
              <a:off x="3408" y="2160"/>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31" name="Oval 35"/>
            <p:cNvSpPr>
              <a:spLocks noChangeArrowheads="1"/>
            </p:cNvSpPr>
            <p:nvPr/>
          </p:nvSpPr>
          <p:spPr bwMode="auto">
            <a:xfrm>
              <a:off x="3120" y="2160"/>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32" name="Oval 36"/>
            <p:cNvSpPr>
              <a:spLocks noChangeArrowheads="1"/>
            </p:cNvSpPr>
            <p:nvPr/>
          </p:nvSpPr>
          <p:spPr bwMode="auto">
            <a:xfrm>
              <a:off x="2832" y="2160"/>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33" name="Oval 37"/>
            <p:cNvSpPr>
              <a:spLocks noChangeArrowheads="1"/>
            </p:cNvSpPr>
            <p:nvPr/>
          </p:nvSpPr>
          <p:spPr bwMode="auto">
            <a:xfrm>
              <a:off x="2256" y="1968"/>
              <a:ext cx="96" cy="96"/>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34" name="Oval 38"/>
            <p:cNvSpPr>
              <a:spLocks noChangeArrowheads="1"/>
            </p:cNvSpPr>
            <p:nvPr/>
          </p:nvSpPr>
          <p:spPr bwMode="auto">
            <a:xfrm>
              <a:off x="2256" y="2160"/>
              <a:ext cx="96" cy="96"/>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35" name="Oval 39"/>
            <p:cNvSpPr>
              <a:spLocks noChangeArrowheads="1"/>
            </p:cNvSpPr>
            <p:nvPr/>
          </p:nvSpPr>
          <p:spPr bwMode="auto">
            <a:xfrm>
              <a:off x="2544" y="1968"/>
              <a:ext cx="96" cy="96"/>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36" name="Oval 40"/>
            <p:cNvSpPr>
              <a:spLocks noChangeArrowheads="1"/>
            </p:cNvSpPr>
            <p:nvPr/>
          </p:nvSpPr>
          <p:spPr bwMode="auto">
            <a:xfrm>
              <a:off x="3936" y="1728"/>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37" name="Oval 41"/>
            <p:cNvSpPr>
              <a:spLocks noChangeArrowheads="1"/>
            </p:cNvSpPr>
            <p:nvPr/>
          </p:nvSpPr>
          <p:spPr bwMode="auto">
            <a:xfrm>
              <a:off x="4224" y="1728"/>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38" name="Oval 42"/>
            <p:cNvSpPr>
              <a:spLocks noChangeArrowheads="1"/>
            </p:cNvSpPr>
            <p:nvPr/>
          </p:nvSpPr>
          <p:spPr bwMode="auto">
            <a:xfrm>
              <a:off x="4512" y="1728"/>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39" name="Oval 43"/>
            <p:cNvSpPr>
              <a:spLocks noChangeArrowheads="1"/>
            </p:cNvSpPr>
            <p:nvPr/>
          </p:nvSpPr>
          <p:spPr bwMode="auto">
            <a:xfrm>
              <a:off x="4800" y="1728"/>
              <a:ext cx="96" cy="96"/>
            </a:xfrm>
            <a:prstGeom prst="ellipse">
              <a:avLst/>
            </a:prstGeom>
            <a:solidFill>
              <a:srgbClr val="66FF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40" name="Oval 44"/>
            <p:cNvSpPr>
              <a:spLocks noChangeArrowheads="1"/>
            </p:cNvSpPr>
            <p:nvPr/>
          </p:nvSpPr>
          <p:spPr bwMode="auto">
            <a:xfrm>
              <a:off x="4272" y="2880"/>
              <a:ext cx="96" cy="96"/>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41" name="Oval 45"/>
            <p:cNvSpPr>
              <a:spLocks noChangeArrowheads="1"/>
            </p:cNvSpPr>
            <p:nvPr/>
          </p:nvSpPr>
          <p:spPr bwMode="auto">
            <a:xfrm>
              <a:off x="4224" y="2544"/>
              <a:ext cx="144" cy="144"/>
            </a:xfrm>
            <a:prstGeom prst="ellipse">
              <a:avLst/>
            </a:prstGeom>
            <a:solidFill>
              <a:srgbClr val="FF99FF"/>
            </a:solidFill>
            <a:ln w="12700" cap="sq">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42" name="Text Box 46"/>
            <p:cNvSpPr txBox="1">
              <a:spLocks noChangeArrowheads="1"/>
            </p:cNvSpPr>
            <p:nvPr/>
          </p:nvSpPr>
          <p:spPr bwMode="auto">
            <a:xfrm>
              <a:off x="4416" y="2544"/>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最稳定氧化态</a:t>
              </a:r>
            </a:p>
          </p:txBody>
        </p:sp>
        <p:sp>
          <p:nvSpPr>
            <p:cNvPr id="80943" name="Text Box 47"/>
            <p:cNvSpPr txBox="1">
              <a:spLocks noChangeArrowheads="1"/>
            </p:cNvSpPr>
            <p:nvPr/>
          </p:nvSpPr>
          <p:spPr bwMode="auto">
            <a:xfrm>
              <a:off x="4416" y="2832"/>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溶液内不存在</a:t>
              </a:r>
            </a:p>
          </p:txBody>
        </p:sp>
        <p:sp>
          <p:nvSpPr>
            <p:cNvPr id="80944" name="Text Box 48"/>
            <p:cNvSpPr txBox="1">
              <a:spLocks noChangeArrowheads="1"/>
            </p:cNvSpPr>
            <p:nvPr/>
          </p:nvSpPr>
          <p:spPr bwMode="auto">
            <a:xfrm>
              <a:off x="864" y="1736"/>
              <a:ext cx="336" cy="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65000"/>
                </a:lnSpc>
                <a:spcBef>
                  <a:spcPct val="50000"/>
                </a:spcBef>
              </a:pPr>
              <a:r>
                <a:rPr lang="zh-CN" altLang="en-US" sz="2000" b="1"/>
                <a:t>+2</a:t>
              </a:r>
            </a:p>
            <a:p>
              <a:pPr eaLnBrk="0" hangingPunct="0">
                <a:lnSpc>
                  <a:spcPct val="65000"/>
                </a:lnSpc>
                <a:spcBef>
                  <a:spcPct val="50000"/>
                </a:spcBef>
              </a:pPr>
              <a:r>
                <a:rPr lang="zh-CN" altLang="en-US" sz="2000" b="1"/>
                <a:t>+3</a:t>
              </a:r>
            </a:p>
            <a:p>
              <a:pPr eaLnBrk="0" hangingPunct="0">
                <a:lnSpc>
                  <a:spcPct val="65000"/>
                </a:lnSpc>
                <a:spcBef>
                  <a:spcPct val="50000"/>
                </a:spcBef>
              </a:pPr>
              <a:r>
                <a:rPr lang="zh-CN" altLang="en-US" sz="2000" b="1"/>
                <a:t>+4</a:t>
              </a:r>
            </a:p>
            <a:p>
              <a:pPr eaLnBrk="0" hangingPunct="0">
                <a:lnSpc>
                  <a:spcPct val="65000"/>
                </a:lnSpc>
                <a:spcBef>
                  <a:spcPct val="50000"/>
                </a:spcBef>
              </a:pPr>
              <a:r>
                <a:rPr lang="zh-CN" altLang="en-US" sz="2000" b="1"/>
                <a:t>+5</a:t>
              </a:r>
            </a:p>
            <a:p>
              <a:pPr eaLnBrk="0" hangingPunct="0">
                <a:lnSpc>
                  <a:spcPct val="65000"/>
                </a:lnSpc>
                <a:spcBef>
                  <a:spcPct val="50000"/>
                </a:spcBef>
              </a:pPr>
              <a:r>
                <a:rPr lang="zh-CN" altLang="en-US" sz="2000" b="1"/>
                <a:t>+6</a:t>
              </a:r>
            </a:p>
            <a:p>
              <a:pPr eaLnBrk="0" hangingPunct="0">
                <a:lnSpc>
                  <a:spcPct val="65000"/>
                </a:lnSpc>
                <a:spcBef>
                  <a:spcPct val="50000"/>
                </a:spcBef>
              </a:pPr>
              <a:r>
                <a:rPr lang="zh-CN" altLang="en-US" sz="2000" b="1"/>
                <a:t>+7</a:t>
              </a:r>
            </a:p>
          </p:txBody>
        </p:sp>
        <p:sp>
          <p:nvSpPr>
            <p:cNvPr id="80945" name="Oval 49"/>
            <p:cNvSpPr>
              <a:spLocks noChangeArrowheads="1"/>
            </p:cNvSpPr>
            <p:nvPr/>
          </p:nvSpPr>
          <p:spPr bwMode="auto">
            <a:xfrm>
              <a:off x="3408" y="1728"/>
              <a:ext cx="96" cy="96"/>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46" name="Oval 50"/>
            <p:cNvSpPr>
              <a:spLocks noChangeArrowheads="1"/>
            </p:cNvSpPr>
            <p:nvPr/>
          </p:nvSpPr>
          <p:spPr bwMode="auto">
            <a:xfrm>
              <a:off x="2832" y="1728"/>
              <a:ext cx="96" cy="96"/>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47" name="Oval 51"/>
            <p:cNvSpPr>
              <a:spLocks noChangeArrowheads="1"/>
            </p:cNvSpPr>
            <p:nvPr/>
          </p:nvSpPr>
          <p:spPr bwMode="auto">
            <a:xfrm>
              <a:off x="1392" y="1968"/>
              <a:ext cx="96" cy="96"/>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48" name="Oval 52"/>
            <p:cNvSpPr>
              <a:spLocks noChangeArrowheads="1"/>
            </p:cNvSpPr>
            <p:nvPr/>
          </p:nvSpPr>
          <p:spPr bwMode="auto">
            <a:xfrm>
              <a:off x="1728" y="1968"/>
              <a:ext cx="96" cy="96"/>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0949" name="Oval 53"/>
            <p:cNvSpPr>
              <a:spLocks noChangeArrowheads="1"/>
            </p:cNvSpPr>
            <p:nvPr/>
          </p:nvSpPr>
          <p:spPr bwMode="auto">
            <a:xfrm>
              <a:off x="3696" y="1728"/>
              <a:ext cx="96" cy="96"/>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grpSp>
      <p:sp>
        <p:nvSpPr>
          <p:cNvPr id="80950" name="Rectangle 54"/>
          <p:cNvSpPr>
            <a:spLocks noChangeArrowheads="1"/>
          </p:cNvSpPr>
          <p:nvPr/>
        </p:nvSpPr>
        <p:spPr bwMode="auto">
          <a:xfrm>
            <a:off x="1752600" y="896938"/>
            <a:ext cx="5937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b="1">
                <a:latin typeface="楷体_GB2312" pitchFamily="49" charset="-122"/>
                <a:ea typeface="楷体_GB2312" pitchFamily="49" charset="-122"/>
              </a:rPr>
              <a:t>同作为 </a:t>
            </a:r>
            <a:r>
              <a:rPr lang="en-US" altLang="zh-CN" sz="2000" b="1" i="1">
                <a:latin typeface="楷体_GB2312" pitchFamily="49" charset="-122"/>
                <a:ea typeface="楷体_GB2312" pitchFamily="49" charset="-122"/>
              </a:rPr>
              <a:t>f</a:t>
            </a:r>
            <a:r>
              <a:rPr lang="en-US" altLang="zh-CN" sz="2000" b="1">
                <a:latin typeface="楷体_GB2312" pitchFamily="49" charset="-122"/>
                <a:ea typeface="楷体_GB2312" pitchFamily="49" charset="-122"/>
              </a:rPr>
              <a:t> </a:t>
            </a:r>
            <a:r>
              <a:rPr lang="zh-CN" altLang="en-US" sz="2000" b="1">
                <a:latin typeface="楷体_GB2312" pitchFamily="49" charset="-122"/>
                <a:ea typeface="楷体_GB2312" pitchFamily="49" charset="-122"/>
              </a:rPr>
              <a:t>区的元素，锕系与镧系有许多相似之处：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0-#ppt_w/2"/>
                                          </p:val>
                                        </p:tav>
                                        <p:tav tm="100000">
                                          <p:val>
                                            <p:strVal val="#ppt_x"/>
                                          </p:val>
                                        </p:tav>
                                      </p:tavLst>
                                    </p:anim>
                                    <p:anim calcmode="lin" valueType="num">
                                      <p:cBhvr additive="base">
                                        <p:cTn id="8" dur="500" fill="hold"/>
                                        <p:tgtEl>
                                          <p:spTgt spid="809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950"/>
                                        </p:tgtEl>
                                        <p:attrNameLst>
                                          <p:attrName>style.visibility</p:attrName>
                                        </p:attrNameLst>
                                      </p:cBhvr>
                                      <p:to>
                                        <p:strVal val="visible"/>
                                      </p:to>
                                    </p:set>
                                    <p:anim calcmode="lin" valueType="num">
                                      <p:cBhvr additive="base">
                                        <p:cTn id="13" dur="500" fill="hold"/>
                                        <p:tgtEl>
                                          <p:spTgt spid="80950"/>
                                        </p:tgtEl>
                                        <p:attrNameLst>
                                          <p:attrName>ppt_x</p:attrName>
                                        </p:attrNameLst>
                                      </p:cBhvr>
                                      <p:tavLst>
                                        <p:tav tm="0">
                                          <p:val>
                                            <p:strVal val="0-#ppt_w/2"/>
                                          </p:val>
                                        </p:tav>
                                        <p:tav tm="100000">
                                          <p:val>
                                            <p:strVal val="#ppt_x"/>
                                          </p:val>
                                        </p:tav>
                                      </p:tavLst>
                                    </p:anim>
                                    <p:anim calcmode="lin" valueType="num">
                                      <p:cBhvr additive="base">
                                        <p:cTn id="14" dur="500" fill="hold"/>
                                        <p:tgtEl>
                                          <p:spTgt spid="809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901"/>
                                        </p:tgtEl>
                                        <p:attrNameLst>
                                          <p:attrName>style.visibility</p:attrName>
                                        </p:attrNameLst>
                                      </p:cBhvr>
                                      <p:to>
                                        <p:strVal val="visible"/>
                                      </p:to>
                                    </p:set>
                                    <p:anim calcmode="lin" valueType="num">
                                      <p:cBhvr additive="base">
                                        <p:cTn id="19" dur="500" fill="hold"/>
                                        <p:tgtEl>
                                          <p:spTgt spid="80901"/>
                                        </p:tgtEl>
                                        <p:attrNameLst>
                                          <p:attrName>ppt_x</p:attrName>
                                        </p:attrNameLst>
                                      </p:cBhvr>
                                      <p:tavLst>
                                        <p:tav tm="0">
                                          <p:val>
                                            <p:strVal val="0-#ppt_w/2"/>
                                          </p:val>
                                        </p:tav>
                                        <p:tav tm="100000">
                                          <p:val>
                                            <p:strVal val="#ppt_x"/>
                                          </p:val>
                                        </p:tav>
                                      </p:tavLst>
                                    </p:anim>
                                    <p:anim calcmode="lin" valueType="num">
                                      <p:cBhvr additive="base">
                                        <p:cTn id="20" dur="500" fill="hold"/>
                                        <p:tgtEl>
                                          <p:spTgt spid="8090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42" fill="hold" nodeType="clickEffect">
                                  <p:stCondLst>
                                    <p:cond delay="0"/>
                                  </p:stCondLst>
                                  <p:childTnLst>
                                    <p:set>
                                      <p:cBhvr>
                                        <p:cTn id="24" dur="1" fill="hold">
                                          <p:stCondLst>
                                            <p:cond delay="0"/>
                                          </p:stCondLst>
                                        </p:cTn>
                                        <p:tgtEl>
                                          <p:spTgt spid="80903"/>
                                        </p:tgtEl>
                                        <p:attrNameLst>
                                          <p:attrName>style.visibility</p:attrName>
                                        </p:attrNameLst>
                                      </p:cBhvr>
                                      <p:to>
                                        <p:strVal val="visible"/>
                                      </p:to>
                                    </p:set>
                                    <p:animEffect transition="in" filter="barn(outHorizontal)">
                                      <p:cBhvr>
                                        <p:cTn id="25" dur="500"/>
                                        <p:tgtEl>
                                          <p:spTgt spid="8090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0902"/>
                                        </p:tgtEl>
                                        <p:attrNameLst>
                                          <p:attrName>style.visibility</p:attrName>
                                        </p:attrNameLst>
                                      </p:cBhvr>
                                      <p:to>
                                        <p:strVal val="visible"/>
                                      </p:to>
                                    </p:set>
                                    <p:anim calcmode="lin" valueType="num">
                                      <p:cBhvr additive="base">
                                        <p:cTn id="30" dur="500" fill="hold"/>
                                        <p:tgtEl>
                                          <p:spTgt spid="80902"/>
                                        </p:tgtEl>
                                        <p:attrNameLst>
                                          <p:attrName>ppt_x</p:attrName>
                                        </p:attrNameLst>
                                      </p:cBhvr>
                                      <p:tavLst>
                                        <p:tav tm="0">
                                          <p:val>
                                            <p:strVal val="0-#ppt_w/2"/>
                                          </p:val>
                                        </p:tav>
                                        <p:tav tm="100000">
                                          <p:val>
                                            <p:strVal val="#ppt_x"/>
                                          </p:val>
                                        </p:tav>
                                      </p:tavLst>
                                    </p:anim>
                                    <p:anim calcmode="lin" valueType="num">
                                      <p:cBhvr additive="base">
                                        <p:cTn id="31" dur="500" fill="hold"/>
                                        <p:tgtEl>
                                          <p:spTgt spid="809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utoUpdateAnimBg="0"/>
      <p:bldP spid="80901" grpId="0" autoUpdateAnimBg="0"/>
      <p:bldP spid="80902" grpId="0" autoUpdateAnimBg="0"/>
      <p:bldP spid="8095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4" name="Group 4"/>
          <p:cNvGrpSpPr>
            <a:grpSpLocks/>
          </p:cNvGrpSpPr>
          <p:nvPr/>
        </p:nvGrpSpPr>
        <p:grpSpPr bwMode="auto">
          <a:xfrm>
            <a:off x="533400" y="762000"/>
            <a:ext cx="7848600" cy="641350"/>
            <a:chOff x="336" y="480"/>
            <a:chExt cx="4944" cy="404"/>
          </a:xfrm>
        </p:grpSpPr>
        <p:sp>
          <p:nvSpPr>
            <p:cNvPr id="81927" name="Text Box 7"/>
            <p:cNvSpPr txBox="1">
              <a:spLocks noChangeArrowheads="1"/>
            </p:cNvSpPr>
            <p:nvPr/>
          </p:nvSpPr>
          <p:spPr bwMode="auto">
            <a:xfrm>
              <a:off x="336" y="519"/>
              <a:ext cx="134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3200" b="1" i="1">
                  <a:solidFill>
                    <a:srgbClr val="990000"/>
                  </a:solidFill>
                  <a:latin typeface="华文新魏" pitchFamily="2" charset="-122"/>
                  <a:ea typeface="华文新魏" pitchFamily="2" charset="-122"/>
                </a:rPr>
                <a:t>Question 5</a:t>
              </a:r>
            </a:p>
          </p:txBody>
        </p:sp>
        <p:pic>
          <p:nvPicPr>
            <p:cNvPr id="81928" name="Picture 8" descr="26.gif (3664 字节)"/>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8" y="480"/>
              <a:ext cx="3672" cy="7"/>
            </a:xfrm>
            <a:prstGeom prst="rect">
              <a:avLst/>
            </a:prstGeom>
            <a:noFill/>
            <a:extLst>
              <a:ext uri="{909E8E84-426E-40DD-AFC4-6F175D3DCCD1}">
                <a14:hiddenFill xmlns:a14="http://schemas.microsoft.com/office/drawing/2010/main">
                  <a:solidFill>
                    <a:srgbClr val="FFFFFF"/>
                  </a:solidFill>
                </a14:hiddenFill>
              </a:ext>
            </a:extLst>
          </p:spPr>
        </p:pic>
      </p:grpSp>
      <p:sp>
        <p:nvSpPr>
          <p:cNvPr id="81930" name="Text Box 10"/>
          <p:cNvSpPr txBox="1">
            <a:spLocks noChangeArrowheads="1"/>
          </p:cNvSpPr>
          <p:nvPr/>
        </p:nvSpPr>
        <p:spPr bwMode="auto">
          <a:xfrm>
            <a:off x="3048000" y="974725"/>
            <a:ext cx="518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t>        </a:t>
            </a:r>
            <a:r>
              <a:rPr lang="zh-CN" altLang="en-US" sz="2000" b="1">
                <a:solidFill>
                  <a:srgbClr val="FF0000"/>
                </a:solidFill>
              </a:rPr>
              <a:t>为什么锕系元素的氧化态与镧系元素不同，显示了多样性？</a:t>
            </a:r>
          </a:p>
        </p:txBody>
      </p:sp>
      <p:sp>
        <p:nvSpPr>
          <p:cNvPr id="81931" name="Text Box 11"/>
          <p:cNvSpPr txBox="1">
            <a:spLocks noChangeArrowheads="1"/>
          </p:cNvSpPr>
          <p:nvPr/>
        </p:nvSpPr>
        <p:spPr bwMode="auto">
          <a:xfrm>
            <a:off x="838200" y="2143125"/>
            <a:ext cx="73914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30000"/>
              </a:lnSpc>
              <a:spcBef>
                <a:spcPct val="50000"/>
              </a:spcBef>
            </a:pPr>
            <a:r>
              <a:rPr lang="zh-CN" altLang="en-US" sz="2000" b="1"/>
              <a:t>        除锕和钍外，锕系前半部分元素的显著特点是在水溶液中具有几种不同的氧化态.  这是由锕系元素电子壳层的结构决定的，锕系前半部分元素中的 5 </a:t>
            </a:r>
            <a:r>
              <a:rPr kumimoji="1" lang="en-US" altLang="zh-CN" sz="2000" b="1" i="1"/>
              <a:t>f</a:t>
            </a:r>
            <a:r>
              <a:rPr kumimoji="1" lang="zh-CN" altLang="en-US" sz="2000" b="1"/>
              <a:t> 电子与核的作用比镧系元素的 </a:t>
            </a:r>
            <a:r>
              <a:rPr lang="zh-CN" altLang="en-US" sz="2000" b="1"/>
              <a:t>4 </a:t>
            </a:r>
            <a:r>
              <a:rPr kumimoji="1" lang="en-US" altLang="zh-CN" sz="2000" b="1" i="1"/>
              <a:t>f </a:t>
            </a:r>
            <a:r>
              <a:rPr kumimoji="1" lang="zh-CN" altLang="en-US" sz="2000" b="1"/>
              <a:t>电子弱，因而不仅可以把  6</a:t>
            </a:r>
            <a:r>
              <a:rPr kumimoji="1" lang="en-US" altLang="zh-CN" sz="2000" b="1" i="1"/>
              <a:t>d </a:t>
            </a:r>
            <a:r>
              <a:rPr kumimoji="1" lang="zh-CN" altLang="en-US" sz="2000" b="1"/>
              <a:t>和 7</a:t>
            </a:r>
            <a:r>
              <a:rPr kumimoji="1" lang="en-US" altLang="zh-CN" sz="2000" b="1" i="1"/>
              <a:t>s</a:t>
            </a:r>
            <a:r>
              <a:rPr kumimoji="1" lang="en-US" altLang="zh-CN" sz="2000" b="1"/>
              <a:t> </a:t>
            </a:r>
            <a:r>
              <a:rPr kumimoji="1" lang="zh-CN" altLang="en-US" sz="2000" b="1"/>
              <a:t>轨道上的电子作为价电子给出，而且也可以把 </a:t>
            </a:r>
            <a:r>
              <a:rPr lang="zh-CN" altLang="en-US" sz="2000" b="1"/>
              <a:t>5 </a:t>
            </a:r>
            <a:r>
              <a:rPr kumimoji="1" lang="en-US" altLang="zh-CN" sz="2000" b="1" i="1"/>
              <a:t>f</a:t>
            </a:r>
            <a:r>
              <a:rPr kumimoji="1" lang="zh-CN" altLang="en-US" sz="2000" b="1"/>
              <a:t>轨道上的电子作为价电子参与成键，形成高价稳定态.  随着原子序数的递增、核电荷增加， </a:t>
            </a:r>
            <a:r>
              <a:rPr lang="zh-CN" altLang="en-US" sz="2000" b="1"/>
              <a:t>5 </a:t>
            </a:r>
            <a:r>
              <a:rPr kumimoji="1" lang="en-US" altLang="zh-CN" sz="2000" b="1" i="1"/>
              <a:t>f </a:t>
            </a:r>
            <a:r>
              <a:rPr kumimoji="1" lang="zh-CN" altLang="en-US" sz="2000" b="1"/>
              <a:t>电子与核间作用增强，增 </a:t>
            </a:r>
            <a:r>
              <a:rPr lang="zh-CN" altLang="en-US" sz="2000" b="1"/>
              <a:t>5 </a:t>
            </a:r>
            <a:r>
              <a:rPr kumimoji="1" lang="en-US" altLang="zh-CN" sz="2000" b="1" i="1"/>
              <a:t>f  </a:t>
            </a:r>
            <a:r>
              <a:rPr kumimoji="1" lang="zh-CN" altLang="en-US" sz="2000" b="1"/>
              <a:t>和 6</a:t>
            </a:r>
            <a:r>
              <a:rPr kumimoji="1" lang="en-US" altLang="zh-CN" sz="2000" b="1" i="1"/>
              <a:t>d </a:t>
            </a:r>
            <a:r>
              <a:rPr kumimoji="1" lang="zh-CN" altLang="en-US" sz="2000" b="1"/>
              <a:t>能量差变大， </a:t>
            </a:r>
            <a:r>
              <a:rPr lang="zh-CN" altLang="en-US" sz="2000" b="1"/>
              <a:t>5 </a:t>
            </a:r>
            <a:r>
              <a:rPr kumimoji="1" lang="en-US" altLang="zh-CN" sz="2000" b="1" i="1"/>
              <a:t>f </a:t>
            </a:r>
            <a:r>
              <a:rPr kumimoji="1" lang="zh-CN" altLang="en-US" sz="2000" b="1"/>
              <a:t>能级趋于稳定，电子不易失去，这样就是使得从镅开始，+3 氧化态成为稳定价态.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additive="base">
                                        <p:cTn id="7" dur="500" fill="hold"/>
                                        <p:tgtEl>
                                          <p:spTgt spid="81924"/>
                                        </p:tgtEl>
                                        <p:attrNameLst>
                                          <p:attrName>ppt_x</p:attrName>
                                        </p:attrNameLst>
                                      </p:cBhvr>
                                      <p:tavLst>
                                        <p:tav tm="0">
                                          <p:val>
                                            <p:strVal val="0-#ppt_w/2"/>
                                          </p:val>
                                        </p:tav>
                                        <p:tav tm="100000">
                                          <p:val>
                                            <p:strVal val="#ppt_x"/>
                                          </p:val>
                                        </p:tav>
                                      </p:tavLst>
                                    </p:anim>
                                    <p:anim calcmode="lin" valueType="num">
                                      <p:cBhvr additive="base">
                                        <p:cTn id="8" dur="500" fill="hold"/>
                                        <p:tgtEl>
                                          <p:spTgt spid="819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30"/>
                                        </p:tgtEl>
                                        <p:attrNameLst>
                                          <p:attrName>style.visibility</p:attrName>
                                        </p:attrNameLst>
                                      </p:cBhvr>
                                      <p:to>
                                        <p:strVal val="visible"/>
                                      </p:to>
                                    </p:set>
                                    <p:anim calcmode="lin" valueType="num">
                                      <p:cBhvr additive="base">
                                        <p:cTn id="13" dur="500" fill="hold"/>
                                        <p:tgtEl>
                                          <p:spTgt spid="81930"/>
                                        </p:tgtEl>
                                        <p:attrNameLst>
                                          <p:attrName>ppt_x</p:attrName>
                                        </p:attrNameLst>
                                      </p:cBhvr>
                                      <p:tavLst>
                                        <p:tav tm="0">
                                          <p:val>
                                            <p:strVal val="0-#ppt_w/2"/>
                                          </p:val>
                                        </p:tav>
                                        <p:tav tm="100000">
                                          <p:val>
                                            <p:strVal val="#ppt_x"/>
                                          </p:val>
                                        </p:tav>
                                      </p:tavLst>
                                    </p:anim>
                                    <p:anim calcmode="lin" valueType="num">
                                      <p:cBhvr additive="base">
                                        <p:cTn id="14" dur="500" fill="hold"/>
                                        <p:tgtEl>
                                          <p:spTgt spid="819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31"/>
                                        </p:tgtEl>
                                        <p:attrNameLst>
                                          <p:attrName>style.visibility</p:attrName>
                                        </p:attrNameLst>
                                      </p:cBhvr>
                                      <p:to>
                                        <p:strVal val="visible"/>
                                      </p:to>
                                    </p:set>
                                    <p:anim calcmode="lin" valueType="num">
                                      <p:cBhvr additive="base">
                                        <p:cTn id="19" dur="500" fill="hold"/>
                                        <p:tgtEl>
                                          <p:spTgt spid="81931"/>
                                        </p:tgtEl>
                                        <p:attrNameLst>
                                          <p:attrName>ppt_x</p:attrName>
                                        </p:attrNameLst>
                                      </p:cBhvr>
                                      <p:tavLst>
                                        <p:tav tm="0">
                                          <p:val>
                                            <p:strVal val="0-#ppt_w/2"/>
                                          </p:val>
                                        </p:tav>
                                        <p:tav tm="100000">
                                          <p:val>
                                            <p:strVal val="#ppt_x"/>
                                          </p:val>
                                        </p:tav>
                                      </p:tavLst>
                                    </p:anim>
                                    <p:anim calcmode="lin" valueType="num">
                                      <p:cBhvr additive="base">
                                        <p:cTn id="20" dur="500" fill="hold"/>
                                        <p:tgtEl>
                                          <p:spTgt spid="819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0" grpId="0" autoUpdateAnimBg="0"/>
      <p:bldP spid="8193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ChangeArrowheads="1"/>
          </p:cNvSpPr>
          <p:nvPr/>
        </p:nvSpPr>
        <p:spPr bwMode="auto">
          <a:xfrm>
            <a:off x="1143000" y="685800"/>
            <a:ext cx="72390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pPr>
            <a:r>
              <a:rPr lang="zh-CN" altLang="en-US" sz="2000" b="1">
                <a:latin typeface="宋体" pitchFamily="2" charset="-122"/>
              </a:rPr>
              <a:t>★与镧系收缩</a:t>
            </a:r>
            <a:r>
              <a:rPr lang="zh-CN" altLang="en-US" sz="2000" b="1"/>
              <a:t>相似，随着原子序数的递增，锕系元素的离子半</a:t>
            </a:r>
          </a:p>
          <a:p>
            <a:pPr eaLnBrk="0" hangingPunct="0">
              <a:lnSpc>
                <a:spcPct val="80000"/>
              </a:lnSpc>
              <a:spcBef>
                <a:spcPct val="50000"/>
              </a:spcBef>
            </a:pPr>
            <a:r>
              <a:rPr lang="zh-CN" altLang="en-US" sz="2000" b="1"/>
              <a:t>    径递减；</a:t>
            </a:r>
          </a:p>
        </p:txBody>
      </p:sp>
      <p:sp>
        <p:nvSpPr>
          <p:cNvPr id="82949" name="Text Box 5"/>
          <p:cNvSpPr txBox="1">
            <a:spLocks noChangeArrowheads="1"/>
          </p:cNvSpPr>
          <p:nvPr/>
        </p:nvSpPr>
        <p:spPr bwMode="auto">
          <a:xfrm>
            <a:off x="1447800" y="4632325"/>
            <a:ext cx="6934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5000"/>
              </a:lnSpc>
              <a:spcBef>
                <a:spcPct val="50000"/>
              </a:spcBef>
            </a:pPr>
            <a:r>
              <a:rPr lang="zh-CN" altLang="en-US" sz="2000" b="1"/>
              <a:t>         但是，锕系元素的5 </a:t>
            </a:r>
            <a:r>
              <a:rPr lang="en-US" altLang="zh-CN" sz="2000" b="1" i="1"/>
              <a:t>f</a:t>
            </a:r>
            <a:r>
              <a:rPr lang="en-US" altLang="zh-CN" sz="2000" b="1"/>
              <a:t> </a:t>
            </a:r>
            <a:r>
              <a:rPr lang="zh-CN" altLang="en-US" sz="2000" b="1"/>
              <a:t>轨道相对于6</a:t>
            </a:r>
            <a:r>
              <a:rPr lang="en-US" altLang="zh-CN" sz="2000" b="1" i="1"/>
              <a:t>s </a:t>
            </a:r>
            <a:r>
              <a:rPr lang="zh-CN" altLang="en-US" sz="2000" b="1"/>
              <a:t>轨道和6</a:t>
            </a:r>
            <a:r>
              <a:rPr lang="en-US" altLang="zh-CN" sz="2000" b="1" i="1"/>
              <a:t>p </a:t>
            </a:r>
            <a:r>
              <a:rPr lang="zh-CN" altLang="en-US" sz="2000" b="1"/>
              <a:t>轨道比</a:t>
            </a:r>
            <a:r>
              <a:rPr lang="zh-CN" altLang="en-US" sz="2000" b="1">
                <a:latin typeface="宋体" pitchFamily="2" charset="-122"/>
              </a:rPr>
              <a:t>镧系</a:t>
            </a:r>
            <a:r>
              <a:rPr lang="zh-CN" altLang="en-US" sz="2000" b="1"/>
              <a:t>元素的 5 </a:t>
            </a:r>
            <a:r>
              <a:rPr lang="en-US" altLang="zh-CN" sz="2000" b="1" i="1"/>
              <a:t>f</a:t>
            </a:r>
            <a:r>
              <a:rPr lang="en-US" altLang="zh-CN" sz="2000" b="1"/>
              <a:t>  </a:t>
            </a:r>
            <a:r>
              <a:rPr lang="zh-CN" altLang="en-US" sz="2000" b="1"/>
              <a:t>轨道相对于 5</a:t>
            </a:r>
            <a:r>
              <a:rPr lang="en-US" altLang="zh-CN" sz="2000" b="1" i="1"/>
              <a:t>s </a:t>
            </a:r>
            <a:r>
              <a:rPr lang="zh-CN" altLang="en-US" sz="2000" b="1"/>
              <a:t>轨道和 5</a:t>
            </a:r>
            <a:r>
              <a:rPr lang="en-US" altLang="zh-CN" sz="2000" b="1" i="1"/>
              <a:t>p  </a:t>
            </a:r>
            <a:r>
              <a:rPr lang="zh-CN" altLang="en-US" sz="2000" b="1"/>
              <a:t>轨道在空间伸长得较多，因而在配位化合物中锕系元素显示出某种比</a:t>
            </a:r>
            <a:r>
              <a:rPr lang="zh-CN" altLang="en-US" sz="2000" b="1">
                <a:latin typeface="宋体" pitchFamily="2" charset="-122"/>
              </a:rPr>
              <a:t>镧系</a:t>
            </a:r>
            <a:r>
              <a:rPr lang="zh-CN" altLang="en-US" sz="2000" b="1"/>
              <a:t>元素较大的共价性.</a:t>
            </a:r>
          </a:p>
        </p:txBody>
      </p:sp>
      <p:sp>
        <p:nvSpPr>
          <p:cNvPr id="82950" name="Rectangle 6"/>
          <p:cNvSpPr>
            <a:spLocks noChangeArrowheads="1"/>
          </p:cNvSpPr>
          <p:nvPr/>
        </p:nvSpPr>
        <p:spPr bwMode="auto">
          <a:xfrm>
            <a:off x="1143000" y="4387850"/>
            <a:ext cx="635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spcBef>
                <a:spcPct val="50000"/>
              </a:spcBef>
            </a:pPr>
            <a:r>
              <a:rPr lang="zh-CN" altLang="en-US" sz="2000" b="1">
                <a:latin typeface="宋体" pitchFamily="2" charset="-122"/>
              </a:rPr>
              <a:t>★与镧系</a:t>
            </a:r>
            <a:r>
              <a:rPr lang="zh-CN" altLang="en-US" sz="2000" b="1"/>
              <a:t>元素的吸收光谱相似，表现出</a:t>
            </a:r>
            <a:r>
              <a:rPr lang="en-US" altLang="zh-CN" sz="2000" b="1" i="1"/>
              <a:t>f</a:t>
            </a:r>
            <a:r>
              <a:rPr lang="en-US" altLang="zh-CN" sz="2000" b="1"/>
              <a:t> – </a:t>
            </a:r>
            <a:r>
              <a:rPr lang="en-US" altLang="zh-CN" sz="2000" b="1" i="1"/>
              <a:t>f</a:t>
            </a:r>
            <a:r>
              <a:rPr lang="en-US" altLang="zh-CN" sz="2000" b="1"/>
              <a:t> </a:t>
            </a:r>
            <a:r>
              <a:rPr lang="zh-CN" altLang="en-US" sz="2000" b="1"/>
              <a:t>吸收的特征.</a:t>
            </a:r>
          </a:p>
        </p:txBody>
      </p:sp>
      <p:sp>
        <p:nvSpPr>
          <p:cNvPr id="82953" name="Text Box 9"/>
          <p:cNvSpPr txBox="1">
            <a:spLocks noChangeArrowheads="1"/>
          </p:cNvSpPr>
          <p:nvPr/>
        </p:nvSpPr>
        <p:spPr bwMode="auto">
          <a:xfrm>
            <a:off x="7205663" y="3960813"/>
            <a:ext cx="11763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原子序数</a:t>
            </a:r>
            <a:endParaRPr lang="zh-CN" altLang="en-US" sz="1400" b="1"/>
          </a:p>
        </p:txBody>
      </p:sp>
      <p:sp>
        <p:nvSpPr>
          <p:cNvPr id="82955" name="Line 11"/>
          <p:cNvSpPr>
            <a:spLocks noChangeShapeType="1"/>
          </p:cNvSpPr>
          <p:nvPr/>
        </p:nvSpPr>
        <p:spPr bwMode="auto">
          <a:xfrm>
            <a:off x="5027613" y="2884488"/>
            <a:ext cx="228600" cy="76200"/>
          </a:xfrm>
          <a:prstGeom prst="line">
            <a:avLst/>
          </a:prstGeom>
          <a:noFill/>
          <a:ln w="38100"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2956" name="Text Box 12"/>
          <p:cNvSpPr txBox="1">
            <a:spLocks noChangeArrowheads="1"/>
          </p:cNvSpPr>
          <p:nvPr/>
        </p:nvSpPr>
        <p:spPr bwMode="auto">
          <a:xfrm rot="-5391626">
            <a:off x="1934369" y="2569369"/>
            <a:ext cx="10683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离子半径/</a:t>
            </a:r>
            <a:r>
              <a:rPr lang="en-US" altLang="zh-CN" sz="1400" b="1">
                <a:ea typeface="楷体_GB2312" pitchFamily="49" charset="-122"/>
              </a:rPr>
              <a:t>pm</a:t>
            </a:r>
          </a:p>
        </p:txBody>
      </p:sp>
      <p:sp>
        <p:nvSpPr>
          <p:cNvPr id="82957" name="Line 13"/>
          <p:cNvSpPr>
            <a:spLocks noChangeShapeType="1"/>
          </p:cNvSpPr>
          <p:nvPr/>
        </p:nvSpPr>
        <p:spPr bwMode="auto">
          <a:xfrm>
            <a:off x="6545263" y="3697288"/>
            <a:ext cx="341312" cy="68262"/>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58" name="Line 14"/>
          <p:cNvSpPr>
            <a:spLocks noChangeShapeType="1"/>
          </p:cNvSpPr>
          <p:nvPr/>
        </p:nvSpPr>
        <p:spPr bwMode="auto">
          <a:xfrm>
            <a:off x="6005513" y="3424238"/>
            <a:ext cx="411162" cy="204787"/>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59" name="Line 15"/>
          <p:cNvSpPr>
            <a:spLocks noChangeShapeType="1"/>
          </p:cNvSpPr>
          <p:nvPr/>
        </p:nvSpPr>
        <p:spPr bwMode="auto">
          <a:xfrm>
            <a:off x="5465763" y="3151188"/>
            <a:ext cx="411162" cy="273050"/>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60" name="Line 16"/>
          <p:cNvSpPr>
            <a:spLocks noChangeShapeType="1"/>
          </p:cNvSpPr>
          <p:nvPr/>
        </p:nvSpPr>
        <p:spPr bwMode="auto">
          <a:xfrm>
            <a:off x="5256213" y="2960688"/>
            <a:ext cx="184150" cy="190500"/>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61" name="Line 17"/>
          <p:cNvSpPr>
            <a:spLocks noChangeShapeType="1"/>
          </p:cNvSpPr>
          <p:nvPr/>
        </p:nvSpPr>
        <p:spPr bwMode="auto">
          <a:xfrm>
            <a:off x="4618038" y="2659063"/>
            <a:ext cx="333375" cy="225425"/>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62" name="Line 18"/>
          <p:cNvSpPr>
            <a:spLocks noChangeShapeType="1"/>
          </p:cNvSpPr>
          <p:nvPr/>
        </p:nvSpPr>
        <p:spPr bwMode="auto">
          <a:xfrm>
            <a:off x="4310063" y="2468563"/>
            <a:ext cx="136525" cy="136525"/>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63" name="Line 19"/>
          <p:cNvSpPr>
            <a:spLocks noChangeShapeType="1"/>
          </p:cNvSpPr>
          <p:nvPr/>
        </p:nvSpPr>
        <p:spPr bwMode="auto">
          <a:xfrm>
            <a:off x="3846513" y="1990725"/>
            <a:ext cx="411162" cy="477838"/>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64" name="Line 20"/>
          <p:cNvSpPr>
            <a:spLocks noChangeShapeType="1"/>
          </p:cNvSpPr>
          <p:nvPr/>
        </p:nvSpPr>
        <p:spPr bwMode="auto">
          <a:xfrm>
            <a:off x="3616325" y="1649413"/>
            <a:ext cx="204788" cy="341312"/>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65" name="Line 21"/>
          <p:cNvSpPr>
            <a:spLocks noChangeShapeType="1"/>
          </p:cNvSpPr>
          <p:nvPr/>
        </p:nvSpPr>
        <p:spPr bwMode="auto">
          <a:xfrm>
            <a:off x="3211513" y="4113213"/>
            <a:ext cx="3962400" cy="12700"/>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66" name="Line 22"/>
          <p:cNvSpPr>
            <a:spLocks noChangeShapeType="1"/>
          </p:cNvSpPr>
          <p:nvPr/>
        </p:nvSpPr>
        <p:spPr bwMode="auto">
          <a:xfrm>
            <a:off x="3597275" y="4046538"/>
            <a:ext cx="1588"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67" name="Line 23"/>
          <p:cNvSpPr>
            <a:spLocks noChangeShapeType="1"/>
          </p:cNvSpPr>
          <p:nvPr/>
        </p:nvSpPr>
        <p:spPr bwMode="auto">
          <a:xfrm>
            <a:off x="4059238" y="4046538"/>
            <a:ext cx="1587"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68" name="Line 24"/>
          <p:cNvSpPr>
            <a:spLocks noChangeShapeType="1"/>
          </p:cNvSpPr>
          <p:nvPr/>
        </p:nvSpPr>
        <p:spPr bwMode="auto">
          <a:xfrm>
            <a:off x="4521200" y="4046538"/>
            <a:ext cx="1588"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69" name="Line 25"/>
          <p:cNvSpPr>
            <a:spLocks noChangeShapeType="1"/>
          </p:cNvSpPr>
          <p:nvPr/>
        </p:nvSpPr>
        <p:spPr bwMode="auto">
          <a:xfrm>
            <a:off x="4983163" y="4046538"/>
            <a:ext cx="3175"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70" name="Line 26"/>
          <p:cNvSpPr>
            <a:spLocks noChangeShapeType="1"/>
          </p:cNvSpPr>
          <p:nvPr/>
        </p:nvSpPr>
        <p:spPr bwMode="auto">
          <a:xfrm>
            <a:off x="5446713" y="4046538"/>
            <a:ext cx="1587"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71" name="Line 27"/>
          <p:cNvSpPr>
            <a:spLocks noChangeShapeType="1"/>
          </p:cNvSpPr>
          <p:nvPr/>
        </p:nvSpPr>
        <p:spPr bwMode="auto">
          <a:xfrm>
            <a:off x="5908675" y="4046538"/>
            <a:ext cx="1588"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72" name="Line 28"/>
          <p:cNvSpPr>
            <a:spLocks noChangeShapeType="1"/>
          </p:cNvSpPr>
          <p:nvPr/>
        </p:nvSpPr>
        <p:spPr bwMode="auto">
          <a:xfrm>
            <a:off x="6448425" y="4046538"/>
            <a:ext cx="1588"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73" name="Line 29"/>
          <p:cNvSpPr>
            <a:spLocks noChangeShapeType="1"/>
          </p:cNvSpPr>
          <p:nvPr/>
        </p:nvSpPr>
        <p:spPr bwMode="auto">
          <a:xfrm>
            <a:off x="6910388" y="4046538"/>
            <a:ext cx="1587"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74" name="Line 30"/>
          <p:cNvSpPr>
            <a:spLocks noChangeShapeType="1"/>
          </p:cNvSpPr>
          <p:nvPr/>
        </p:nvSpPr>
        <p:spPr bwMode="auto">
          <a:xfrm>
            <a:off x="3200400" y="1219200"/>
            <a:ext cx="12700" cy="2894013"/>
          </a:xfrm>
          <a:prstGeom prst="line">
            <a:avLst/>
          </a:prstGeom>
          <a:noFill/>
          <a:ln w="28575" cap="sq">
            <a:solidFill>
              <a:srgbClr val="99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75" name="Line 31"/>
          <p:cNvSpPr>
            <a:spLocks noChangeShapeType="1"/>
          </p:cNvSpPr>
          <p:nvPr/>
        </p:nvSpPr>
        <p:spPr bwMode="auto">
          <a:xfrm>
            <a:off x="3211513" y="3779838"/>
            <a:ext cx="138112" cy="1587"/>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76" name="Line 32"/>
          <p:cNvSpPr>
            <a:spLocks noChangeShapeType="1"/>
          </p:cNvSpPr>
          <p:nvPr/>
        </p:nvSpPr>
        <p:spPr bwMode="auto">
          <a:xfrm>
            <a:off x="3211513" y="3379788"/>
            <a:ext cx="138112" cy="1587"/>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77" name="Line 33"/>
          <p:cNvSpPr>
            <a:spLocks noChangeShapeType="1"/>
          </p:cNvSpPr>
          <p:nvPr/>
        </p:nvSpPr>
        <p:spPr bwMode="auto">
          <a:xfrm>
            <a:off x="3211513" y="2979738"/>
            <a:ext cx="138112" cy="1587"/>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78" name="Line 34"/>
          <p:cNvSpPr>
            <a:spLocks noChangeShapeType="1"/>
          </p:cNvSpPr>
          <p:nvPr/>
        </p:nvSpPr>
        <p:spPr bwMode="auto">
          <a:xfrm>
            <a:off x="3211513" y="2581275"/>
            <a:ext cx="138112" cy="1588"/>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79" name="Line 35"/>
          <p:cNvSpPr>
            <a:spLocks noChangeShapeType="1"/>
          </p:cNvSpPr>
          <p:nvPr/>
        </p:nvSpPr>
        <p:spPr bwMode="auto">
          <a:xfrm>
            <a:off x="3211513" y="2179638"/>
            <a:ext cx="173037" cy="1587"/>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80" name="Line 36"/>
          <p:cNvSpPr>
            <a:spLocks noChangeShapeType="1"/>
          </p:cNvSpPr>
          <p:nvPr/>
        </p:nvSpPr>
        <p:spPr bwMode="auto">
          <a:xfrm>
            <a:off x="3211513" y="1781175"/>
            <a:ext cx="138112" cy="1588"/>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81" name="Text Box 37"/>
          <p:cNvSpPr txBox="1">
            <a:spLocks noChangeArrowheads="1"/>
          </p:cNvSpPr>
          <p:nvPr/>
        </p:nvSpPr>
        <p:spPr bwMode="auto">
          <a:xfrm>
            <a:off x="3443288" y="4114800"/>
            <a:ext cx="3871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t>57      59      61      63       65      67       69       71</a:t>
            </a:r>
          </a:p>
        </p:txBody>
      </p:sp>
      <p:sp>
        <p:nvSpPr>
          <p:cNvPr id="82982" name="Oval 38"/>
          <p:cNvSpPr>
            <a:spLocks noChangeArrowheads="1"/>
          </p:cNvSpPr>
          <p:nvPr/>
        </p:nvSpPr>
        <p:spPr bwMode="auto">
          <a:xfrm>
            <a:off x="5180013" y="2884488"/>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83" name="Oval 39"/>
          <p:cNvSpPr>
            <a:spLocks noChangeArrowheads="1"/>
          </p:cNvSpPr>
          <p:nvPr/>
        </p:nvSpPr>
        <p:spPr bwMode="auto">
          <a:xfrm>
            <a:off x="6081713" y="3424238"/>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84" name="Oval 40"/>
          <p:cNvSpPr>
            <a:spLocks noChangeArrowheads="1"/>
          </p:cNvSpPr>
          <p:nvPr/>
        </p:nvSpPr>
        <p:spPr bwMode="auto">
          <a:xfrm>
            <a:off x="5387975" y="3014663"/>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85" name="Oval 41"/>
          <p:cNvSpPr>
            <a:spLocks noChangeArrowheads="1"/>
          </p:cNvSpPr>
          <p:nvPr/>
        </p:nvSpPr>
        <p:spPr bwMode="auto">
          <a:xfrm>
            <a:off x="3770313" y="1922463"/>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86" name="Oval 42"/>
          <p:cNvSpPr>
            <a:spLocks noChangeArrowheads="1"/>
          </p:cNvSpPr>
          <p:nvPr/>
        </p:nvSpPr>
        <p:spPr bwMode="auto">
          <a:xfrm>
            <a:off x="5619750" y="3222625"/>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87" name="Oval 43"/>
          <p:cNvSpPr>
            <a:spLocks noChangeArrowheads="1"/>
          </p:cNvSpPr>
          <p:nvPr/>
        </p:nvSpPr>
        <p:spPr bwMode="auto">
          <a:xfrm>
            <a:off x="4694238" y="2605088"/>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88" name="Oval 44"/>
          <p:cNvSpPr>
            <a:spLocks noChangeArrowheads="1"/>
          </p:cNvSpPr>
          <p:nvPr/>
        </p:nvSpPr>
        <p:spPr bwMode="auto">
          <a:xfrm>
            <a:off x="4232275" y="2335213"/>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89" name="Oval 45"/>
          <p:cNvSpPr>
            <a:spLocks noChangeArrowheads="1"/>
          </p:cNvSpPr>
          <p:nvPr/>
        </p:nvSpPr>
        <p:spPr bwMode="auto">
          <a:xfrm>
            <a:off x="6389688" y="3563938"/>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90" name="Oval 46"/>
          <p:cNvSpPr>
            <a:spLocks noChangeArrowheads="1"/>
          </p:cNvSpPr>
          <p:nvPr/>
        </p:nvSpPr>
        <p:spPr bwMode="auto">
          <a:xfrm>
            <a:off x="5851525" y="3355975"/>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91" name="Oval 47"/>
          <p:cNvSpPr>
            <a:spLocks noChangeArrowheads="1"/>
          </p:cNvSpPr>
          <p:nvPr/>
        </p:nvSpPr>
        <p:spPr bwMode="auto">
          <a:xfrm>
            <a:off x="4926013" y="2809875"/>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92" name="Oval 48"/>
          <p:cNvSpPr>
            <a:spLocks noChangeArrowheads="1"/>
          </p:cNvSpPr>
          <p:nvPr/>
        </p:nvSpPr>
        <p:spPr bwMode="auto">
          <a:xfrm>
            <a:off x="4464050" y="2536825"/>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93" name="Oval 49"/>
          <p:cNvSpPr>
            <a:spLocks noChangeArrowheads="1"/>
          </p:cNvSpPr>
          <p:nvPr/>
        </p:nvSpPr>
        <p:spPr bwMode="auto">
          <a:xfrm>
            <a:off x="4002088" y="2127250"/>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94" name="Oval 50"/>
          <p:cNvSpPr>
            <a:spLocks noChangeArrowheads="1"/>
          </p:cNvSpPr>
          <p:nvPr/>
        </p:nvSpPr>
        <p:spPr bwMode="auto">
          <a:xfrm>
            <a:off x="3538538" y="1512888"/>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95" name="Oval 51"/>
          <p:cNvSpPr>
            <a:spLocks noChangeArrowheads="1"/>
          </p:cNvSpPr>
          <p:nvPr/>
        </p:nvSpPr>
        <p:spPr bwMode="auto">
          <a:xfrm>
            <a:off x="6621463" y="3632200"/>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96" name="Oval 52"/>
          <p:cNvSpPr>
            <a:spLocks noChangeArrowheads="1"/>
          </p:cNvSpPr>
          <p:nvPr/>
        </p:nvSpPr>
        <p:spPr bwMode="auto">
          <a:xfrm>
            <a:off x="6853238" y="3697288"/>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97" name="Oval 53"/>
          <p:cNvSpPr>
            <a:spLocks noChangeArrowheads="1"/>
          </p:cNvSpPr>
          <p:nvPr/>
        </p:nvSpPr>
        <p:spPr bwMode="auto">
          <a:xfrm>
            <a:off x="3733800" y="1447800"/>
            <a:ext cx="152400" cy="152400"/>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2998" name="Oval 54"/>
          <p:cNvSpPr>
            <a:spLocks noChangeArrowheads="1"/>
          </p:cNvSpPr>
          <p:nvPr/>
        </p:nvSpPr>
        <p:spPr bwMode="auto">
          <a:xfrm>
            <a:off x="4267200" y="1981200"/>
            <a:ext cx="152400" cy="152400"/>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2999" name="Oval 55"/>
          <p:cNvSpPr>
            <a:spLocks noChangeArrowheads="1"/>
          </p:cNvSpPr>
          <p:nvPr/>
        </p:nvSpPr>
        <p:spPr bwMode="auto">
          <a:xfrm>
            <a:off x="4038600" y="1752600"/>
            <a:ext cx="152400" cy="152400"/>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3000" name="Oval 56"/>
          <p:cNvSpPr>
            <a:spLocks noChangeArrowheads="1"/>
          </p:cNvSpPr>
          <p:nvPr/>
        </p:nvSpPr>
        <p:spPr bwMode="auto">
          <a:xfrm>
            <a:off x="3505200" y="1143000"/>
            <a:ext cx="152400" cy="152400"/>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3001" name="Oval 57"/>
          <p:cNvSpPr>
            <a:spLocks noChangeArrowheads="1"/>
          </p:cNvSpPr>
          <p:nvPr/>
        </p:nvSpPr>
        <p:spPr bwMode="auto">
          <a:xfrm>
            <a:off x="4724400" y="2362200"/>
            <a:ext cx="152400" cy="152400"/>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3002" name="Oval 58"/>
          <p:cNvSpPr>
            <a:spLocks noChangeArrowheads="1"/>
          </p:cNvSpPr>
          <p:nvPr/>
        </p:nvSpPr>
        <p:spPr bwMode="auto">
          <a:xfrm>
            <a:off x="3962400" y="2514600"/>
            <a:ext cx="152400" cy="152400"/>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3003" name="Oval 59"/>
          <p:cNvSpPr>
            <a:spLocks noChangeArrowheads="1"/>
          </p:cNvSpPr>
          <p:nvPr/>
        </p:nvSpPr>
        <p:spPr bwMode="auto">
          <a:xfrm>
            <a:off x="4495800" y="2209800"/>
            <a:ext cx="152400" cy="152400"/>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3004" name="Oval 60"/>
          <p:cNvSpPr>
            <a:spLocks noChangeArrowheads="1"/>
          </p:cNvSpPr>
          <p:nvPr/>
        </p:nvSpPr>
        <p:spPr bwMode="auto">
          <a:xfrm>
            <a:off x="3733800" y="2209800"/>
            <a:ext cx="152400" cy="152400"/>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3005" name="Oval 61"/>
          <p:cNvSpPr>
            <a:spLocks noChangeArrowheads="1"/>
          </p:cNvSpPr>
          <p:nvPr/>
        </p:nvSpPr>
        <p:spPr bwMode="auto">
          <a:xfrm>
            <a:off x="4648200" y="3124200"/>
            <a:ext cx="152400" cy="152400"/>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3006" name="Oval 62"/>
          <p:cNvSpPr>
            <a:spLocks noChangeArrowheads="1"/>
          </p:cNvSpPr>
          <p:nvPr/>
        </p:nvSpPr>
        <p:spPr bwMode="auto">
          <a:xfrm>
            <a:off x="4419600" y="2895600"/>
            <a:ext cx="152400" cy="152400"/>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3007" name="Oval 63"/>
          <p:cNvSpPr>
            <a:spLocks noChangeArrowheads="1"/>
          </p:cNvSpPr>
          <p:nvPr/>
        </p:nvSpPr>
        <p:spPr bwMode="auto">
          <a:xfrm>
            <a:off x="4191000" y="2819400"/>
            <a:ext cx="152400" cy="152400"/>
          </a:xfrm>
          <a:prstGeom prst="ellipse">
            <a:avLst/>
          </a:prstGeom>
          <a:noFill/>
          <a:ln w="28575" cap="sq">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3008" name="Line 64"/>
          <p:cNvSpPr>
            <a:spLocks noChangeShapeType="1"/>
          </p:cNvSpPr>
          <p:nvPr/>
        </p:nvSpPr>
        <p:spPr bwMode="auto">
          <a:xfrm>
            <a:off x="3200400" y="1371600"/>
            <a:ext cx="138113" cy="1588"/>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3009" name="Rectangle 65"/>
          <p:cNvSpPr>
            <a:spLocks noChangeArrowheads="1"/>
          </p:cNvSpPr>
          <p:nvPr/>
        </p:nvSpPr>
        <p:spPr bwMode="auto">
          <a:xfrm>
            <a:off x="2743200" y="1219200"/>
            <a:ext cx="45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400" b="1"/>
              <a:t>110</a:t>
            </a:r>
          </a:p>
        </p:txBody>
      </p:sp>
      <p:sp>
        <p:nvSpPr>
          <p:cNvPr id="83010" name="Line 66"/>
          <p:cNvSpPr>
            <a:spLocks noChangeShapeType="1"/>
          </p:cNvSpPr>
          <p:nvPr/>
        </p:nvSpPr>
        <p:spPr bwMode="auto">
          <a:xfrm>
            <a:off x="3657600" y="1295400"/>
            <a:ext cx="76200" cy="152400"/>
          </a:xfrm>
          <a:prstGeom prst="line">
            <a:avLst/>
          </a:prstGeom>
          <a:noFill/>
          <a:ln w="38100"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3011" name="Line 67"/>
          <p:cNvSpPr>
            <a:spLocks noChangeShapeType="1"/>
          </p:cNvSpPr>
          <p:nvPr/>
        </p:nvSpPr>
        <p:spPr bwMode="auto">
          <a:xfrm>
            <a:off x="3886200" y="1600200"/>
            <a:ext cx="152400" cy="228600"/>
          </a:xfrm>
          <a:prstGeom prst="line">
            <a:avLst/>
          </a:prstGeom>
          <a:noFill/>
          <a:ln w="38100"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3012" name="Line 68"/>
          <p:cNvSpPr>
            <a:spLocks noChangeShapeType="1"/>
          </p:cNvSpPr>
          <p:nvPr/>
        </p:nvSpPr>
        <p:spPr bwMode="auto">
          <a:xfrm>
            <a:off x="4114800" y="1905000"/>
            <a:ext cx="152400" cy="152400"/>
          </a:xfrm>
          <a:prstGeom prst="line">
            <a:avLst/>
          </a:prstGeom>
          <a:noFill/>
          <a:ln w="38100"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3013" name="Line 69"/>
          <p:cNvSpPr>
            <a:spLocks noChangeShapeType="1"/>
          </p:cNvSpPr>
          <p:nvPr/>
        </p:nvSpPr>
        <p:spPr bwMode="auto">
          <a:xfrm>
            <a:off x="4343400" y="2133600"/>
            <a:ext cx="152400" cy="152400"/>
          </a:xfrm>
          <a:prstGeom prst="line">
            <a:avLst/>
          </a:prstGeom>
          <a:noFill/>
          <a:ln w="38100"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3014" name="Line 70"/>
          <p:cNvSpPr>
            <a:spLocks noChangeShapeType="1"/>
          </p:cNvSpPr>
          <p:nvPr/>
        </p:nvSpPr>
        <p:spPr bwMode="auto">
          <a:xfrm>
            <a:off x="4648200" y="2362200"/>
            <a:ext cx="76200" cy="76200"/>
          </a:xfrm>
          <a:prstGeom prst="line">
            <a:avLst/>
          </a:prstGeom>
          <a:noFill/>
          <a:ln w="38100"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3015" name="Rectangle 71"/>
          <p:cNvSpPr>
            <a:spLocks noChangeArrowheads="1"/>
          </p:cNvSpPr>
          <p:nvPr/>
        </p:nvSpPr>
        <p:spPr bwMode="auto">
          <a:xfrm>
            <a:off x="2743200" y="1600200"/>
            <a:ext cx="45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400" b="1"/>
              <a:t>105</a:t>
            </a:r>
          </a:p>
        </p:txBody>
      </p:sp>
      <p:sp>
        <p:nvSpPr>
          <p:cNvPr id="83016" name="Rectangle 72"/>
          <p:cNvSpPr>
            <a:spLocks noChangeArrowheads="1"/>
          </p:cNvSpPr>
          <p:nvPr/>
        </p:nvSpPr>
        <p:spPr bwMode="auto">
          <a:xfrm>
            <a:off x="2743200" y="2057400"/>
            <a:ext cx="45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400" b="1"/>
              <a:t>100</a:t>
            </a:r>
          </a:p>
        </p:txBody>
      </p:sp>
      <p:sp>
        <p:nvSpPr>
          <p:cNvPr id="83017" name="Rectangle 73"/>
          <p:cNvSpPr>
            <a:spLocks noChangeArrowheads="1"/>
          </p:cNvSpPr>
          <p:nvPr/>
        </p:nvSpPr>
        <p:spPr bwMode="auto">
          <a:xfrm>
            <a:off x="2819400" y="242570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400" b="1"/>
              <a:t>95</a:t>
            </a:r>
          </a:p>
        </p:txBody>
      </p:sp>
      <p:sp>
        <p:nvSpPr>
          <p:cNvPr id="83018" name="Rectangle 74"/>
          <p:cNvSpPr>
            <a:spLocks noChangeArrowheads="1"/>
          </p:cNvSpPr>
          <p:nvPr/>
        </p:nvSpPr>
        <p:spPr bwMode="auto">
          <a:xfrm>
            <a:off x="2838450" y="283210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400" b="1"/>
              <a:t>90</a:t>
            </a:r>
          </a:p>
        </p:txBody>
      </p:sp>
      <p:sp>
        <p:nvSpPr>
          <p:cNvPr id="83019" name="Rectangle 75"/>
          <p:cNvSpPr>
            <a:spLocks noChangeArrowheads="1"/>
          </p:cNvSpPr>
          <p:nvPr/>
        </p:nvSpPr>
        <p:spPr bwMode="auto">
          <a:xfrm>
            <a:off x="2838450" y="320040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400" b="1"/>
              <a:t>85</a:t>
            </a:r>
          </a:p>
        </p:txBody>
      </p:sp>
      <p:sp>
        <p:nvSpPr>
          <p:cNvPr id="83020" name="Rectangle 76"/>
          <p:cNvSpPr>
            <a:spLocks noChangeArrowheads="1"/>
          </p:cNvSpPr>
          <p:nvPr/>
        </p:nvSpPr>
        <p:spPr bwMode="auto">
          <a:xfrm>
            <a:off x="2819400" y="365760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400" b="1"/>
              <a:t>80</a:t>
            </a:r>
          </a:p>
        </p:txBody>
      </p:sp>
      <p:sp>
        <p:nvSpPr>
          <p:cNvPr id="83021" name="Line 77"/>
          <p:cNvSpPr>
            <a:spLocks noChangeShapeType="1"/>
          </p:cNvSpPr>
          <p:nvPr/>
        </p:nvSpPr>
        <p:spPr bwMode="auto">
          <a:xfrm>
            <a:off x="3886200" y="2362200"/>
            <a:ext cx="76200" cy="152400"/>
          </a:xfrm>
          <a:prstGeom prst="line">
            <a:avLst/>
          </a:prstGeom>
          <a:noFill/>
          <a:ln w="38100"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3022" name="Line 78"/>
          <p:cNvSpPr>
            <a:spLocks noChangeShapeType="1"/>
          </p:cNvSpPr>
          <p:nvPr/>
        </p:nvSpPr>
        <p:spPr bwMode="auto">
          <a:xfrm>
            <a:off x="4114800" y="2667000"/>
            <a:ext cx="76200" cy="152400"/>
          </a:xfrm>
          <a:prstGeom prst="line">
            <a:avLst/>
          </a:prstGeom>
          <a:noFill/>
          <a:ln w="38100"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3023" name="Line 79"/>
          <p:cNvSpPr>
            <a:spLocks noChangeShapeType="1"/>
          </p:cNvSpPr>
          <p:nvPr/>
        </p:nvSpPr>
        <p:spPr bwMode="auto">
          <a:xfrm>
            <a:off x="4343400" y="2971800"/>
            <a:ext cx="304800" cy="228600"/>
          </a:xfrm>
          <a:prstGeom prst="line">
            <a:avLst/>
          </a:prstGeom>
          <a:noFill/>
          <a:ln w="38100"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3024" name="Text Box 80"/>
          <p:cNvSpPr txBox="1">
            <a:spLocks noChangeArrowheads="1"/>
          </p:cNvSpPr>
          <p:nvPr/>
        </p:nvSpPr>
        <p:spPr bwMode="auto">
          <a:xfrm>
            <a:off x="4038600" y="14478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锕系</a:t>
            </a:r>
            <a:r>
              <a:rPr lang="zh-CN" altLang="en-US" sz="1400" b="1"/>
              <a:t>+3</a:t>
            </a:r>
          </a:p>
        </p:txBody>
      </p:sp>
      <p:sp>
        <p:nvSpPr>
          <p:cNvPr id="83025" name="Text Box 81"/>
          <p:cNvSpPr txBox="1">
            <a:spLocks noChangeArrowheads="1"/>
          </p:cNvSpPr>
          <p:nvPr/>
        </p:nvSpPr>
        <p:spPr bwMode="auto">
          <a:xfrm>
            <a:off x="5105400" y="25908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镧系</a:t>
            </a:r>
            <a:r>
              <a:rPr lang="zh-CN" altLang="en-US" sz="1400" b="1"/>
              <a:t>+3</a:t>
            </a:r>
          </a:p>
        </p:txBody>
      </p:sp>
      <p:sp>
        <p:nvSpPr>
          <p:cNvPr id="83026" name="Text Box 82"/>
          <p:cNvSpPr txBox="1">
            <a:spLocks noChangeArrowheads="1"/>
          </p:cNvSpPr>
          <p:nvPr/>
        </p:nvSpPr>
        <p:spPr bwMode="auto">
          <a:xfrm>
            <a:off x="3429000" y="27432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锕系</a:t>
            </a:r>
            <a:r>
              <a:rPr lang="zh-CN" altLang="en-US" sz="1400" b="1"/>
              <a:t>+4</a:t>
            </a:r>
          </a:p>
        </p:txBody>
      </p:sp>
      <p:sp>
        <p:nvSpPr>
          <p:cNvPr id="83027" name="Text Box 83"/>
          <p:cNvSpPr txBox="1">
            <a:spLocks noChangeArrowheads="1"/>
          </p:cNvSpPr>
          <p:nvPr/>
        </p:nvSpPr>
        <p:spPr bwMode="auto">
          <a:xfrm>
            <a:off x="3429000" y="38100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t>89      91      93       95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additive="base">
                                        <p:cTn id="7" dur="500" fill="hold"/>
                                        <p:tgtEl>
                                          <p:spTgt spid="82948"/>
                                        </p:tgtEl>
                                        <p:attrNameLst>
                                          <p:attrName>ppt_x</p:attrName>
                                        </p:attrNameLst>
                                      </p:cBhvr>
                                      <p:tavLst>
                                        <p:tav tm="0">
                                          <p:val>
                                            <p:strVal val="0-#ppt_w/2"/>
                                          </p:val>
                                        </p:tav>
                                        <p:tav tm="100000">
                                          <p:val>
                                            <p:strVal val="#ppt_x"/>
                                          </p:val>
                                        </p:tav>
                                      </p:tavLst>
                                    </p:anim>
                                    <p:anim calcmode="lin" valueType="num">
                                      <p:cBhvr additive="base">
                                        <p:cTn id="8" dur="500" fill="hold"/>
                                        <p:tgtEl>
                                          <p:spTgt spid="829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50"/>
                                        </p:tgtEl>
                                        <p:attrNameLst>
                                          <p:attrName>style.visibility</p:attrName>
                                        </p:attrNameLst>
                                      </p:cBhvr>
                                      <p:to>
                                        <p:strVal val="visible"/>
                                      </p:to>
                                    </p:set>
                                    <p:anim calcmode="lin" valueType="num">
                                      <p:cBhvr additive="base">
                                        <p:cTn id="13" dur="500" fill="hold"/>
                                        <p:tgtEl>
                                          <p:spTgt spid="82950"/>
                                        </p:tgtEl>
                                        <p:attrNameLst>
                                          <p:attrName>ppt_x</p:attrName>
                                        </p:attrNameLst>
                                      </p:cBhvr>
                                      <p:tavLst>
                                        <p:tav tm="0">
                                          <p:val>
                                            <p:strVal val="0-#ppt_w/2"/>
                                          </p:val>
                                        </p:tav>
                                        <p:tav tm="100000">
                                          <p:val>
                                            <p:strVal val="#ppt_x"/>
                                          </p:val>
                                        </p:tav>
                                      </p:tavLst>
                                    </p:anim>
                                    <p:anim calcmode="lin" valueType="num">
                                      <p:cBhvr additive="base">
                                        <p:cTn id="14" dur="500" fill="hold"/>
                                        <p:tgtEl>
                                          <p:spTgt spid="829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9"/>
                                        </p:tgtEl>
                                        <p:attrNameLst>
                                          <p:attrName>style.visibility</p:attrName>
                                        </p:attrNameLst>
                                      </p:cBhvr>
                                      <p:to>
                                        <p:strVal val="visible"/>
                                      </p:to>
                                    </p:set>
                                    <p:anim calcmode="lin" valueType="num">
                                      <p:cBhvr additive="base">
                                        <p:cTn id="19" dur="500" fill="hold"/>
                                        <p:tgtEl>
                                          <p:spTgt spid="82949"/>
                                        </p:tgtEl>
                                        <p:attrNameLst>
                                          <p:attrName>ppt_x</p:attrName>
                                        </p:attrNameLst>
                                      </p:cBhvr>
                                      <p:tavLst>
                                        <p:tav tm="0">
                                          <p:val>
                                            <p:strVal val="0-#ppt_w/2"/>
                                          </p:val>
                                        </p:tav>
                                        <p:tav tm="100000">
                                          <p:val>
                                            <p:strVal val="#ppt_x"/>
                                          </p:val>
                                        </p:tav>
                                      </p:tavLst>
                                    </p:anim>
                                    <p:anim calcmode="lin" valueType="num">
                                      <p:cBhvr additive="base">
                                        <p:cTn id="20" dur="500" fill="hold"/>
                                        <p:tgtEl>
                                          <p:spTgt spid="829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utoUpdateAnimBg="0"/>
      <p:bldP spid="82949" grpId="0" autoUpdateAnimBg="0"/>
      <p:bldP spid="8295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762000" y="685800"/>
            <a:ext cx="2738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b="1">
                <a:solidFill>
                  <a:srgbClr val="FF0000"/>
                </a:solidFill>
              </a:rPr>
              <a:t>3</a:t>
            </a:r>
            <a:r>
              <a:rPr lang="zh-CN" altLang="en-US" sz="2000" b="1"/>
              <a:t>  </a:t>
            </a:r>
            <a:r>
              <a:rPr lang="zh-CN" altLang="en-US" sz="2000" b="1">
                <a:solidFill>
                  <a:srgbClr val="0000FF"/>
                </a:solidFill>
                <a:ea typeface="黑体" pitchFamily="2" charset="-122"/>
              </a:rPr>
              <a:t>采取离子交换法分离</a:t>
            </a:r>
            <a:endParaRPr lang="en-US" altLang="zh-CN" sz="2000" b="1">
              <a:solidFill>
                <a:srgbClr val="0000FF"/>
              </a:solidFill>
              <a:ea typeface="黑体" pitchFamily="2" charset="-122"/>
            </a:endParaRPr>
          </a:p>
        </p:txBody>
      </p:sp>
      <p:grpSp>
        <p:nvGrpSpPr>
          <p:cNvPr id="83973" name="Group 5"/>
          <p:cNvGrpSpPr>
            <a:grpSpLocks/>
          </p:cNvGrpSpPr>
          <p:nvPr/>
        </p:nvGrpSpPr>
        <p:grpSpPr bwMode="auto">
          <a:xfrm>
            <a:off x="1905000" y="1143000"/>
            <a:ext cx="5029200" cy="2819400"/>
            <a:chOff x="1200" y="720"/>
            <a:chExt cx="3168" cy="1776"/>
          </a:xfrm>
        </p:grpSpPr>
        <p:pic>
          <p:nvPicPr>
            <p:cNvPr id="83974" name="Picture 6" descr="E:\Ic3\ChaptersFigures\ch9gifs\fig0934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 y="720"/>
              <a:ext cx="2216" cy="1539"/>
            </a:xfrm>
            <a:prstGeom prst="rect">
              <a:avLst/>
            </a:prstGeom>
            <a:noFill/>
            <a:extLst>
              <a:ext uri="{909E8E84-426E-40DD-AFC4-6F175D3DCCD1}">
                <a14:hiddenFill xmlns:a14="http://schemas.microsoft.com/office/drawing/2010/main">
                  <a:solidFill>
                    <a:srgbClr val="FFFFFF"/>
                  </a:solidFill>
                </a14:hiddenFill>
              </a:ext>
            </a:extLst>
          </p:spPr>
        </p:pic>
        <p:sp>
          <p:nvSpPr>
            <p:cNvPr id="83975" name="Text Box 7"/>
            <p:cNvSpPr txBox="1">
              <a:spLocks noChangeArrowheads="1"/>
            </p:cNvSpPr>
            <p:nvPr/>
          </p:nvSpPr>
          <p:spPr bwMode="auto">
            <a:xfrm>
              <a:off x="1200" y="2284"/>
              <a:ext cx="31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600" b="1">
                  <a:latin typeface="楷体_GB2312" pitchFamily="49" charset="-122"/>
                  <a:ea typeface="楷体_GB2312" pitchFamily="49" charset="-122"/>
                </a:rPr>
                <a:t>以2－羟基异丁酸铵为淋洗剂时重镧系元素的流出顺序</a:t>
              </a:r>
              <a:endParaRPr lang="en-US" altLang="zh-CN" sz="1600" b="1">
                <a:latin typeface="楷体_GB2312" pitchFamily="49" charset="-122"/>
                <a:ea typeface="楷体_GB2312" pitchFamily="49" charset="-122"/>
              </a:endParaRPr>
            </a:p>
          </p:txBody>
        </p:sp>
      </p:grpSp>
      <p:sp>
        <p:nvSpPr>
          <p:cNvPr id="83976" name="Text Box 8"/>
          <p:cNvSpPr txBox="1">
            <a:spLocks noChangeArrowheads="1"/>
          </p:cNvSpPr>
          <p:nvPr/>
        </p:nvSpPr>
        <p:spPr bwMode="auto">
          <a:xfrm>
            <a:off x="762000" y="4098925"/>
            <a:ext cx="7620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t>        分离锕系元素的问题基本上与</a:t>
            </a:r>
            <a:r>
              <a:rPr lang="zh-CN" altLang="en-US" sz="2000" b="1">
                <a:latin typeface="宋体" pitchFamily="2" charset="-122"/>
              </a:rPr>
              <a:t>镧系</a:t>
            </a:r>
            <a:r>
              <a:rPr lang="zh-CN" altLang="en-US" sz="2000" b="1"/>
              <a:t>元素类似，一般用的方法、手段也是萃取和离子交换.  上图也说明锕系元素与</a:t>
            </a:r>
            <a:r>
              <a:rPr lang="zh-CN" altLang="en-US" sz="2000" b="1">
                <a:latin typeface="宋体" pitchFamily="2" charset="-122"/>
              </a:rPr>
              <a:t>镧系</a:t>
            </a:r>
            <a:r>
              <a:rPr lang="zh-CN" altLang="en-US" sz="2000" b="1"/>
              <a:t>元素是多么类似.</a:t>
            </a:r>
          </a:p>
          <a:p>
            <a:pPr eaLnBrk="0" hangingPunct="0">
              <a:spcBef>
                <a:spcPct val="50000"/>
              </a:spcBef>
            </a:pPr>
            <a:r>
              <a:rPr lang="zh-CN" altLang="en-US" sz="2000" b="1"/>
              <a:t>         在萃取和离子交换实验中发现 </a:t>
            </a:r>
            <a:r>
              <a:rPr lang="en-US" altLang="zh-CN" sz="2000" b="1"/>
              <a:t>No </a:t>
            </a:r>
            <a:r>
              <a:rPr lang="zh-CN" altLang="en-US" sz="2000" b="1"/>
              <a:t>的化学行为与碱金属类似，这与它的电子构型 5 </a:t>
            </a:r>
            <a:r>
              <a:rPr lang="en-US" altLang="zh-CN" sz="2000" b="1" i="1"/>
              <a:t>f</a:t>
            </a:r>
            <a:r>
              <a:rPr lang="en-US" altLang="zh-CN" sz="2000" b="1"/>
              <a:t>  </a:t>
            </a:r>
            <a:r>
              <a:rPr lang="zh-CN" altLang="en-US" sz="2000" b="1"/>
              <a:t>层全满有关.  另外，</a:t>
            </a:r>
            <a:r>
              <a:rPr lang="en-US" altLang="zh-CN" sz="2000" b="1"/>
              <a:t>U, Np, Pu, Am </a:t>
            </a:r>
            <a:r>
              <a:rPr lang="zh-CN" altLang="en-US" sz="2000" b="1"/>
              <a:t>在水溶液中的多种不同氧化态，在分离和生产上有着重要的实际意义.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additive="base">
                                        <p:cTn id="7" dur="500" fill="hold"/>
                                        <p:tgtEl>
                                          <p:spTgt spid="83972"/>
                                        </p:tgtEl>
                                        <p:attrNameLst>
                                          <p:attrName>ppt_x</p:attrName>
                                        </p:attrNameLst>
                                      </p:cBhvr>
                                      <p:tavLst>
                                        <p:tav tm="0">
                                          <p:val>
                                            <p:strVal val="0-#ppt_w/2"/>
                                          </p:val>
                                        </p:tav>
                                        <p:tav tm="100000">
                                          <p:val>
                                            <p:strVal val="#ppt_x"/>
                                          </p:val>
                                        </p:tav>
                                      </p:tavLst>
                                    </p:anim>
                                    <p:anim calcmode="lin" valueType="num">
                                      <p:cBhvr additive="base">
                                        <p:cTn id="8" dur="500" fill="hold"/>
                                        <p:tgtEl>
                                          <p:spTgt spid="839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3973"/>
                                        </p:tgtEl>
                                        <p:attrNameLst>
                                          <p:attrName>style.visibility</p:attrName>
                                        </p:attrNameLst>
                                      </p:cBhvr>
                                      <p:to>
                                        <p:strVal val="visible"/>
                                      </p:to>
                                    </p:set>
                                    <p:anim calcmode="lin" valueType="num">
                                      <p:cBhvr additive="base">
                                        <p:cTn id="13" dur="500" fill="hold"/>
                                        <p:tgtEl>
                                          <p:spTgt spid="83973"/>
                                        </p:tgtEl>
                                        <p:attrNameLst>
                                          <p:attrName>ppt_x</p:attrName>
                                        </p:attrNameLst>
                                      </p:cBhvr>
                                      <p:tavLst>
                                        <p:tav tm="0">
                                          <p:val>
                                            <p:strVal val="0-#ppt_w/2"/>
                                          </p:val>
                                        </p:tav>
                                        <p:tav tm="100000">
                                          <p:val>
                                            <p:strVal val="#ppt_x"/>
                                          </p:val>
                                        </p:tav>
                                      </p:tavLst>
                                    </p:anim>
                                    <p:anim calcmode="lin" valueType="num">
                                      <p:cBhvr additive="base">
                                        <p:cTn id="14" dur="500" fill="hold"/>
                                        <p:tgtEl>
                                          <p:spTgt spid="839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6"/>
                                        </p:tgtEl>
                                        <p:attrNameLst>
                                          <p:attrName>style.visibility</p:attrName>
                                        </p:attrNameLst>
                                      </p:cBhvr>
                                      <p:to>
                                        <p:strVal val="visible"/>
                                      </p:to>
                                    </p:set>
                                    <p:anim calcmode="lin" valueType="num">
                                      <p:cBhvr additive="base">
                                        <p:cTn id="19" dur="500" fill="hold"/>
                                        <p:tgtEl>
                                          <p:spTgt spid="83976"/>
                                        </p:tgtEl>
                                        <p:attrNameLst>
                                          <p:attrName>ppt_x</p:attrName>
                                        </p:attrNameLst>
                                      </p:cBhvr>
                                      <p:tavLst>
                                        <p:tav tm="0">
                                          <p:val>
                                            <p:strVal val="0-#ppt_w/2"/>
                                          </p:val>
                                        </p:tav>
                                        <p:tav tm="100000">
                                          <p:val>
                                            <p:strVal val="#ppt_x"/>
                                          </p:val>
                                        </p:tav>
                                      </p:tavLst>
                                    </p:anim>
                                    <p:anim calcmode="lin" valueType="num">
                                      <p:cBhvr additive="base">
                                        <p:cTn id="20" dur="500" fill="hold"/>
                                        <p:tgtEl>
                                          <p:spTgt spid="839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P spid="8397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685800" y="6096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zh-CN" altLang="en-US" sz="2000" b="1">
                <a:solidFill>
                  <a:srgbClr val="FF0000"/>
                </a:solidFill>
              </a:rPr>
              <a:t>4</a:t>
            </a:r>
            <a:r>
              <a:rPr lang="zh-CN" altLang="en-US" sz="2000" b="1"/>
              <a:t>  </a:t>
            </a:r>
            <a:r>
              <a:rPr lang="zh-CN" altLang="en-US" sz="2000" b="1">
                <a:solidFill>
                  <a:srgbClr val="0000FF"/>
                </a:solidFill>
                <a:ea typeface="黑体" pitchFamily="2" charset="-122"/>
              </a:rPr>
              <a:t>重要的配合物</a:t>
            </a:r>
            <a:endParaRPr lang="en-US" altLang="zh-CN" sz="2000" b="1">
              <a:solidFill>
                <a:srgbClr val="0000FF"/>
              </a:solidFill>
              <a:ea typeface="黑体" pitchFamily="2" charset="-122"/>
            </a:endParaRPr>
          </a:p>
        </p:txBody>
      </p:sp>
      <p:sp>
        <p:nvSpPr>
          <p:cNvPr id="84997" name="Text Box 5"/>
          <p:cNvSpPr txBox="1">
            <a:spLocks noChangeArrowheads="1"/>
          </p:cNvSpPr>
          <p:nvPr/>
        </p:nvSpPr>
        <p:spPr bwMode="auto">
          <a:xfrm>
            <a:off x="1219200" y="1066800"/>
            <a:ext cx="7162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zh-CN" altLang="en-US" sz="2000" b="1"/>
              <a:t>        前面说过，锕系元素的配位化学除保持了</a:t>
            </a:r>
            <a:r>
              <a:rPr lang="zh-CN" altLang="en-US" sz="2000" b="1">
                <a:latin typeface="宋体" pitchFamily="2" charset="-122"/>
              </a:rPr>
              <a:t>镧系</a:t>
            </a:r>
            <a:r>
              <a:rPr lang="zh-CN" altLang="en-US" sz="2000" b="1"/>
              <a:t>元素的某些特征外，还显示了高配位数.  例如，[</a:t>
            </a:r>
            <a:r>
              <a:rPr lang="en-US" altLang="zh-CN" sz="2000" b="1"/>
              <a:t>Th(NO</a:t>
            </a:r>
            <a:r>
              <a:rPr lang="en-US" altLang="zh-CN" sz="2000" b="1" baseline="-25000"/>
              <a:t>3</a:t>
            </a:r>
            <a:r>
              <a:rPr lang="en-US" altLang="zh-CN" sz="2000" b="1"/>
              <a:t>)</a:t>
            </a:r>
            <a:r>
              <a:rPr lang="en-US" altLang="zh-CN" sz="2000" b="1" baseline="-25000"/>
              <a:t>4</a:t>
            </a:r>
            <a:r>
              <a:rPr lang="en-US" altLang="zh-CN" sz="2000" b="1"/>
              <a:t>(OPPh</a:t>
            </a:r>
            <a:r>
              <a:rPr lang="en-US" altLang="zh-CN" sz="2000" b="1" baseline="-25000"/>
              <a:t>3</a:t>
            </a:r>
            <a:r>
              <a:rPr lang="en-US" altLang="zh-CN" sz="2000" b="1"/>
              <a:t>)</a:t>
            </a:r>
            <a:r>
              <a:rPr lang="en-US" altLang="zh-CN" sz="2000" b="1" baseline="-25000"/>
              <a:t>2</a:t>
            </a:r>
            <a:r>
              <a:rPr lang="en-US" altLang="zh-CN" sz="2000" b="1"/>
              <a:t>] </a:t>
            </a:r>
            <a:r>
              <a:rPr lang="zh-CN" altLang="en-US" sz="2000" b="1"/>
              <a:t>中的 </a:t>
            </a:r>
            <a:r>
              <a:rPr lang="en-US" altLang="zh-CN" sz="2000" b="1"/>
              <a:t>Th </a:t>
            </a:r>
            <a:r>
              <a:rPr lang="zh-CN" altLang="en-US" sz="2000" b="1"/>
              <a:t>的配位数为 10 ，4 个 </a:t>
            </a:r>
            <a:r>
              <a:rPr lang="en-US" altLang="zh-CN" sz="2000" b="1"/>
              <a:t>NO</a:t>
            </a:r>
            <a:r>
              <a:rPr lang="en-US" altLang="zh-CN" sz="2000" b="1" baseline="-25000"/>
              <a:t>3</a:t>
            </a:r>
            <a:r>
              <a:rPr lang="en-US" altLang="zh-CN" sz="2000" b="1" baseline="30000">
                <a:cs typeface="Times New Roman" pitchFamily="18" charset="0"/>
              </a:rPr>
              <a:t>– </a:t>
            </a:r>
            <a:r>
              <a:rPr lang="zh-CN" altLang="en-US" sz="2000" b="1"/>
              <a:t>都是双齿配位体，6 个配位体围绕中心原子排布在八面体顶角 .  再如，硝酸铀酰二水合物中 8 个氧原子与 </a:t>
            </a:r>
            <a:r>
              <a:rPr lang="en-US" altLang="zh-CN" sz="2000" b="1"/>
              <a:t>U </a:t>
            </a:r>
            <a:r>
              <a:rPr lang="zh-CN" altLang="en-US" sz="2000" b="1"/>
              <a:t>原子配位，其中两个 水分子的配位氧原子和两个</a:t>
            </a:r>
            <a:r>
              <a:rPr lang="en-US" altLang="zh-CN" sz="2000" b="1"/>
              <a:t>NO</a:t>
            </a:r>
            <a:r>
              <a:rPr lang="en-US" altLang="zh-CN" sz="2000" b="1" baseline="-25000"/>
              <a:t>3</a:t>
            </a:r>
            <a:r>
              <a:rPr lang="en-US" altLang="zh-CN" sz="2000" b="1" baseline="30000">
                <a:cs typeface="Times New Roman" pitchFamily="18" charset="0"/>
              </a:rPr>
              <a:t>–  </a:t>
            </a:r>
            <a:r>
              <a:rPr lang="zh-CN" altLang="en-US" sz="2000" b="1"/>
              <a:t>的四个配位氧原子处于同一平面，</a:t>
            </a:r>
            <a:r>
              <a:rPr lang="en-US" altLang="zh-CN" sz="2000" b="1"/>
              <a:t>OUO </a:t>
            </a:r>
            <a:r>
              <a:rPr lang="zh-CN" altLang="en-US" sz="2000" b="1"/>
              <a:t>轴垂直于该平面.</a:t>
            </a:r>
          </a:p>
        </p:txBody>
      </p:sp>
      <p:sp>
        <p:nvSpPr>
          <p:cNvPr id="84999" name="Text Box 7"/>
          <p:cNvSpPr txBox="1">
            <a:spLocks noChangeArrowheads="1"/>
          </p:cNvSpPr>
          <p:nvPr/>
        </p:nvSpPr>
        <p:spPr bwMode="auto">
          <a:xfrm>
            <a:off x="2590800" y="42513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t>Th</a:t>
            </a:r>
          </a:p>
        </p:txBody>
      </p:sp>
      <p:sp>
        <p:nvSpPr>
          <p:cNvPr id="85000" name="Text Box 8"/>
          <p:cNvSpPr txBox="1">
            <a:spLocks noChangeArrowheads="1"/>
          </p:cNvSpPr>
          <p:nvPr/>
        </p:nvSpPr>
        <p:spPr bwMode="auto">
          <a:xfrm>
            <a:off x="2971800" y="475297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a:t>
            </a:r>
          </a:p>
        </p:txBody>
      </p:sp>
      <p:sp>
        <p:nvSpPr>
          <p:cNvPr id="85001" name="Text Box 9"/>
          <p:cNvSpPr txBox="1">
            <a:spLocks noChangeArrowheads="1"/>
          </p:cNvSpPr>
          <p:nvPr/>
        </p:nvSpPr>
        <p:spPr bwMode="auto">
          <a:xfrm>
            <a:off x="1355725" y="383857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a:t>
            </a:r>
          </a:p>
        </p:txBody>
      </p:sp>
      <p:sp>
        <p:nvSpPr>
          <p:cNvPr id="85002" name="Text Box 10"/>
          <p:cNvSpPr txBox="1">
            <a:spLocks noChangeArrowheads="1"/>
          </p:cNvSpPr>
          <p:nvPr/>
        </p:nvSpPr>
        <p:spPr bwMode="auto">
          <a:xfrm>
            <a:off x="1355725" y="482917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a:t>
            </a:r>
          </a:p>
        </p:txBody>
      </p:sp>
      <p:sp>
        <p:nvSpPr>
          <p:cNvPr id="85003" name="Text Box 11"/>
          <p:cNvSpPr txBox="1">
            <a:spLocks noChangeArrowheads="1"/>
          </p:cNvSpPr>
          <p:nvPr/>
        </p:nvSpPr>
        <p:spPr bwMode="auto">
          <a:xfrm>
            <a:off x="2133600" y="371792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a:t>
            </a:r>
          </a:p>
        </p:txBody>
      </p:sp>
      <p:sp>
        <p:nvSpPr>
          <p:cNvPr id="85004" name="Text Box 12"/>
          <p:cNvSpPr txBox="1">
            <a:spLocks noChangeArrowheads="1"/>
          </p:cNvSpPr>
          <p:nvPr/>
        </p:nvSpPr>
        <p:spPr bwMode="auto">
          <a:xfrm>
            <a:off x="2041525" y="409892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a:t>
            </a:r>
          </a:p>
        </p:txBody>
      </p:sp>
      <p:sp>
        <p:nvSpPr>
          <p:cNvPr id="85005" name="Text Box 13"/>
          <p:cNvSpPr txBox="1">
            <a:spLocks noChangeArrowheads="1"/>
          </p:cNvSpPr>
          <p:nvPr/>
        </p:nvSpPr>
        <p:spPr bwMode="auto">
          <a:xfrm>
            <a:off x="1965325" y="447992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a:t>
            </a:r>
          </a:p>
        </p:txBody>
      </p:sp>
      <p:sp>
        <p:nvSpPr>
          <p:cNvPr id="85006" name="Text Box 14"/>
          <p:cNvSpPr txBox="1">
            <a:spLocks noChangeArrowheads="1"/>
          </p:cNvSpPr>
          <p:nvPr/>
        </p:nvSpPr>
        <p:spPr bwMode="auto">
          <a:xfrm>
            <a:off x="2346325" y="475297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a:t>
            </a:r>
          </a:p>
        </p:txBody>
      </p:sp>
      <p:sp>
        <p:nvSpPr>
          <p:cNvPr id="85007" name="Text Box 15"/>
          <p:cNvSpPr txBox="1">
            <a:spLocks noChangeArrowheads="1"/>
          </p:cNvSpPr>
          <p:nvPr/>
        </p:nvSpPr>
        <p:spPr bwMode="auto">
          <a:xfrm>
            <a:off x="3260725" y="376237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a:t>
            </a:r>
          </a:p>
        </p:txBody>
      </p:sp>
      <p:sp>
        <p:nvSpPr>
          <p:cNvPr id="85008" name="Text Box 16"/>
          <p:cNvSpPr txBox="1">
            <a:spLocks noChangeArrowheads="1"/>
          </p:cNvSpPr>
          <p:nvPr/>
        </p:nvSpPr>
        <p:spPr bwMode="auto">
          <a:xfrm>
            <a:off x="3352800" y="409892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a:t>
            </a:r>
          </a:p>
        </p:txBody>
      </p:sp>
      <p:sp>
        <p:nvSpPr>
          <p:cNvPr id="85009" name="Text Box 17"/>
          <p:cNvSpPr txBox="1">
            <a:spLocks noChangeArrowheads="1"/>
          </p:cNvSpPr>
          <p:nvPr/>
        </p:nvSpPr>
        <p:spPr bwMode="auto">
          <a:xfrm>
            <a:off x="3489325" y="452437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a:t>
            </a:r>
          </a:p>
        </p:txBody>
      </p:sp>
      <p:sp>
        <p:nvSpPr>
          <p:cNvPr id="85010" name="Text Box 18"/>
          <p:cNvSpPr txBox="1">
            <a:spLocks noChangeArrowheads="1"/>
          </p:cNvSpPr>
          <p:nvPr/>
        </p:nvSpPr>
        <p:spPr bwMode="auto">
          <a:xfrm>
            <a:off x="4114800" y="387032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a:t>
            </a:r>
          </a:p>
        </p:txBody>
      </p:sp>
      <p:sp>
        <p:nvSpPr>
          <p:cNvPr id="85011" name="Text Box 19"/>
          <p:cNvSpPr txBox="1">
            <a:spLocks noChangeArrowheads="1"/>
          </p:cNvSpPr>
          <p:nvPr/>
        </p:nvSpPr>
        <p:spPr bwMode="auto">
          <a:xfrm>
            <a:off x="4175125" y="482917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a:t>
            </a:r>
          </a:p>
        </p:txBody>
      </p:sp>
      <p:sp>
        <p:nvSpPr>
          <p:cNvPr id="85012" name="Text Box 20"/>
          <p:cNvSpPr txBox="1">
            <a:spLocks noChangeArrowheads="1"/>
          </p:cNvSpPr>
          <p:nvPr/>
        </p:nvSpPr>
        <p:spPr bwMode="auto">
          <a:xfrm>
            <a:off x="2667000" y="5089525"/>
            <a:ext cx="1006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OPPh</a:t>
            </a:r>
            <a:r>
              <a:rPr lang="en-US" altLang="zh-CN" sz="1600" b="1" baseline="-25000"/>
              <a:t>3</a:t>
            </a:r>
          </a:p>
        </p:txBody>
      </p:sp>
      <p:sp>
        <p:nvSpPr>
          <p:cNvPr id="85013" name="Text Box 21"/>
          <p:cNvSpPr txBox="1">
            <a:spLocks noChangeArrowheads="1"/>
          </p:cNvSpPr>
          <p:nvPr/>
        </p:nvSpPr>
        <p:spPr bwMode="auto">
          <a:xfrm>
            <a:off x="2590800" y="3533775"/>
            <a:ext cx="1006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OPPh</a:t>
            </a:r>
            <a:r>
              <a:rPr lang="en-US" altLang="zh-CN" sz="1600" b="1" baseline="-25000"/>
              <a:t>3</a:t>
            </a:r>
          </a:p>
        </p:txBody>
      </p:sp>
      <p:sp>
        <p:nvSpPr>
          <p:cNvPr id="85014" name="Line 22"/>
          <p:cNvSpPr>
            <a:spLocks noChangeShapeType="1"/>
          </p:cNvSpPr>
          <p:nvPr/>
        </p:nvSpPr>
        <p:spPr bwMode="auto">
          <a:xfrm>
            <a:off x="2819400" y="4632325"/>
            <a:ext cx="0" cy="45720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15" name="Line 23"/>
          <p:cNvSpPr>
            <a:spLocks noChangeShapeType="1"/>
          </p:cNvSpPr>
          <p:nvPr/>
        </p:nvSpPr>
        <p:spPr bwMode="auto">
          <a:xfrm>
            <a:off x="2819400" y="3870325"/>
            <a:ext cx="0" cy="45720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16" name="Line 24"/>
          <p:cNvSpPr>
            <a:spLocks noChangeShapeType="1"/>
          </p:cNvSpPr>
          <p:nvPr/>
        </p:nvSpPr>
        <p:spPr bwMode="auto">
          <a:xfrm flipV="1">
            <a:off x="2971800" y="4022725"/>
            <a:ext cx="381000" cy="30480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17" name="Line 25"/>
          <p:cNvSpPr>
            <a:spLocks noChangeShapeType="1"/>
          </p:cNvSpPr>
          <p:nvPr/>
        </p:nvSpPr>
        <p:spPr bwMode="auto">
          <a:xfrm>
            <a:off x="2362200" y="4022725"/>
            <a:ext cx="304800" cy="30480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18" name="Line 26"/>
          <p:cNvSpPr>
            <a:spLocks noChangeShapeType="1"/>
          </p:cNvSpPr>
          <p:nvPr/>
        </p:nvSpPr>
        <p:spPr bwMode="auto">
          <a:xfrm flipV="1">
            <a:off x="2209800" y="4479925"/>
            <a:ext cx="457200" cy="15240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19" name="Line 27"/>
          <p:cNvSpPr>
            <a:spLocks noChangeShapeType="1"/>
          </p:cNvSpPr>
          <p:nvPr/>
        </p:nvSpPr>
        <p:spPr bwMode="auto">
          <a:xfrm>
            <a:off x="3048000" y="4479925"/>
            <a:ext cx="457200" cy="15240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20" name="AutoShape 28"/>
          <p:cNvSpPr>
            <a:spLocks noChangeArrowheads="1"/>
          </p:cNvSpPr>
          <p:nvPr/>
        </p:nvSpPr>
        <p:spPr bwMode="auto">
          <a:xfrm rot="2332291">
            <a:off x="2586038" y="4632325"/>
            <a:ext cx="76200" cy="228600"/>
          </a:xfrm>
          <a:prstGeom prst="triangle">
            <a:avLst>
              <a:gd name="adj" fmla="val 16667"/>
            </a:avLst>
          </a:prstGeom>
          <a:solidFill>
            <a:srgbClr val="CCFF99"/>
          </a:solidFill>
          <a:ln w="12700" cap="sq">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21" name="AutoShape 29"/>
          <p:cNvSpPr>
            <a:spLocks noChangeArrowheads="1"/>
          </p:cNvSpPr>
          <p:nvPr/>
        </p:nvSpPr>
        <p:spPr bwMode="auto">
          <a:xfrm rot="6392912">
            <a:off x="2400300" y="4213225"/>
            <a:ext cx="76200" cy="304800"/>
          </a:xfrm>
          <a:prstGeom prst="triangle">
            <a:avLst>
              <a:gd name="adj" fmla="val 20227"/>
            </a:avLst>
          </a:prstGeom>
          <a:solidFill>
            <a:srgbClr val="CCFF99"/>
          </a:solidFill>
          <a:ln w="12700" cap="sq">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22" name="AutoShape 30"/>
          <p:cNvSpPr>
            <a:spLocks noChangeArrowheads="1"/>
          </p:cNvSpPr>
          <p:nvPr/>
        </p:nvSpPr>
        <p:spPr bwMode="auto">
          <a:xfrm rot="15365407">
            <a:off x="3162300" y="4213225"/>
            <a:ext cx="76200" cy="304800"/>
          </a:xfrm>
          <a:prstGeom prst="triangle">
            <a:avLst>
              <a:gd name="adj" fmla="val 20227"/>
            </a:avLst>
          </a:prstGeom>
          <a:solidFill>
            <a:srgbClr val="CCFF99"/>
          </a:solidFill>
          <a:ln w="12700" cap="sq">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23" name="AutoShape 31"/>
          <p:cNvSpPr>
            <a:spLocks noChangeArrowheads="1"/>
          </p:cNvSpPr>
          <p:nvPr/>
        </p:nvSpPr>
        <p:spPr bwMode="auto">
          <a:xfrm rot="-1868232">
            <a:off x="2971800" y="4632325"/>
            <a:ext cx="76200" cy="228600"/>
          </a:xfrm>
          <a:prstGeom prst="triangle">
            <a:avLst>
              <a:gd name="adj" fmla="val 16667"/>
            </a:avLst>
          </a:prstGeom>
          <a:solidFill>
            <a:srgbClr val="CCFF99"/>
          </a:solidFill>
          <a:ln w="12700" cap="sq">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24" name="Text Box 32"/>
          <p:cNvSpPr txBox="1">
            <a:spLocks noChangeArrowheads="1"/>
          </p:cNvSpPr>
          <p:nvPr/>
        </p:nvSpPr>
        <p:spPr bwMode="auto">
          <a:xfrm>
            <a:off x="3733800" y="387032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N</a:t>
            </a:r>
          </a:p>
        </p:txBody>
      </p:sp>
      <p:sp>
        <p:nvSpPr>
          <p:cNvPr id="85025" name="Text Box 33"/>
          <p:cNvSpPr txBox="1">
            <a:spLocks noChangeArrowheads="1"/>
          </p:cNvSpPr>
          <p:nvPr/>
        </p:nvSpPr>
        <p:spPr bwMode="auto">
          <a:xfrm>
            <a:off x="3794125" y="467677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N</a:t>
            </a:r>
          </a:p>
        </p:txBody>
      </p:sp>
      <p:sp>
        <p:nvSpPr>
          <p:cNvPr id="85026" name="Text Box 34"/>
          <p:cNvSpPr txBox="1">
            <a:spLocks noChangeArrowheads="1"/>
          </p:cNvSpPr>
          <p:nvPr/>
        </p:nvSpPr>
        <p:spPr bwMode="auto">
          <a:xfrm>
            <a:off x="1660525" y="463232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N</a:t>
            </a:r>
          </a:p>
        </p:txBody>
      </p:sp>
      <p:sp>
        <p:nvSpPr>
          <p:cNvPr id="85027" name="Text Box 35"/>
          <p:cNvSpPr txBox="1">
            <a:spLocks noChangeArrowheads="1"/>
          </p:cNvSpPr>
          <p:nvPr/>
        </p:nvSpPr>
        <p:spPr bwMode="auto">
          <a:xfrm>
            <a:off x="1676400" y="387032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N</a:t>
            </a:r>
          </a:p>
        </p:txBody>
      </p:sp>
      <p:sp>
        <p:nvSpPr>
          <p:cNvPr id="85028" name="Line 36"/>
          <p:cNvSpPr>
            <a:spLocks noChangeShapeType="1"/>
          </p:cNvSpPr>
          <p:nvPr/>
        </p:nvSpPr>
        <p:spPr bwMode="auto">
          <a:xfrm>
            <a:off x="1600200" y="4022725"/>
            <a:ext cx="152400" cy="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29" name="Line 37"/>
          <p:cNvSpPr>
            <a:spLocks noChangeShapeType="1"/>
          </p:cNvSpPr>
          <p:nvPr/>
        </p:nvSpPr>
        <p:spPr bwMode="auto">
          <a:xfrm flipV="1">
            <a:off x="1600200" y="4860925"/>
            <a:ext cx="152400" cy="7620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30" name="Line 38"/>
          <p:cNvSpPr>
            <a:spLocks noChangeShapeType="1"/>
          </p:cNvSpPr>
          <p:nvPr/>
        </p:nvSpPr>
        <p:spPr bwMode="auto">
          <a:xfrm flipV="1">
            <a:off x="1981200" y="3946525"/>
            <a:ext cx="228600" cy="7620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31" name="Line 39"/>
          <p:cNvSpPr>
            <a:spLocks noChangeShapeType="1"/>
          </p:cNvSpPr>
          <p:nvPr/>
        </p:nvSpPr>
        <p:spPr bwMode="auto">
          <a:xfrm>
            <a:off x="1905000" y="4175125"/>
            <a:ext cx="152400" cy="38100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32" name="AutoShape 40"/>
          <p:cNvSpPr>
            <a:spLocks noChangeArrowheads="1"/>
          </p:cNvSpPr>
          <p:nvPr/>
        </p:nvSpPr>
        <p:spPr bwMode="auto">
          <a:xfrm rot="2316918">
            <a:off x="1955800" y="4303713"/>
            <a:ext cx="87313" cy="431800"/>
          </a:xfrm>
          <a:prstGeom prst="triangle">
            <a:avLst>
              <a:gd name="adj" fmla="val 20227"/>
            </a:avLst>
          </a:prstGeom>
          <a:solidFill>
            <a:srgbClr val="CCFF99"/>
          </a:solidFill>
          <a:ln w="12700" cap="sq">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33" name="AutoShape 41"/>
          <p:cNvSpPr>
            <a:spLocks noChangeArrowheads="1"/>
          </p:cNvSpPr>
          <p:nvPr/>
        </p:nvSpPr>
        <p:spPr bwMode="auto">
          <a:xfrm rot="6094839">
            <a:off x="2120900" y="4683125"/>
            <a:ext cx="76200" cy="431800"/>
          </a:xfrm>
          <a:prstGeom prst="triangle">
            <a:avLst>
              <a:gd name="adj" fmla="val 20227"/>
            </a:avLst>
          </a:prstGeom>
          <a:solidFill>
            <a:srgbClr val="CCFF99"/>
          </a:solidFill>
          <a:ln w="12700" cap="sq">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34" name="Line 42"/>
          <p:cNvSpPr>
            <a:spLocks noChangeShapeType="1"/>
          </p:cNvSpPr>
          <p:nvPr/>
        </p:nvSpPr>
        <p:spPr bwMode="auto">
          <a:xfrm>
            <a:off x="3505200" y="3946525"/>
            <a:ext cx="228600" cy="7620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35" name="Line 43"/>
          <p:cNvSpPr>
            <a:spLocks noChangeShapeType="1"/>
          </p:cNvSpPr>
          <p:nvPr/>
        </p:nvSpPr>
        <p:spPr bwMode="auto">
          <a:xfrm>
            <a:off x="3962400" y="4022725"/>
            <a:ext cx="228600" cy="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36" name="Line 44"/>
          <p:cNvSpPr>
            <a:spLocks noChangeShapeType="1"/>
          </p:cNvSpPr>
          <p:nvPr/>
        </p:nvSpPr>
        <p:spPr bwMode="auto">
          <a:xfrm flipV="1">
            <a:off x="3657600" y="4175125"/>
            <a:ext cx="228600" cy="38100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37" name="Line 45"/>
          <p:cNvSpPr>
            <a:spLocks noChangeShapeType="1"/>
          </p:cNvSpPr>
          <p:nvPr/>
        </p:nvSpPr>
        <p:spPr bwMode="auto">
          <a:xfrm>
            <a:off x="4038600" y="4860925"/>
            <a:ext cx="228600" cy="76200"/>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38" name="AutoShape 46"/>
          <p:cNvSpPr>
            <a:spLocks noChangeArrowheads="1"/>
          </p:cNvSpPr>
          <p:nvPr/>
        </p:nvSpPr>
        <p:spPr bwMode="auto">
          <a:xfrm rot="15645919">
            <a:off x="3479800" y="4683125"/>
            <a:ext cx="76200" cy="431800"/>
          </a:xfrm>
          <a:prstGeom prst="triangle">
            <a:avLst>
              <a:gd name="adj" fmla="val 20227"/>
            </a:avLst>
          </a:prstGeom>
          <a:solidFill>
            <a:srgbClr val="CCFF99"/>
          </a:solidFill>
          <a:ln w="12700" cap="sq">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39" name="AutoShape 47"/>
          <p:cNvSpPr>
            <a:spLocks noChangeArrowheads="1"/>
          </p:cNvSpPr>
          <p:nvPr/>
        </p:nvSpPr>
        <p:spPr bwMode="auto">
          <a:xfrm rot="-2021463">
            <a:off x="3722688" y="4327525"/>
            <a:ext cx="87312" cy="431800"/>
          </a:xfrm>
          <a:prstGeom prst="triangle">
            <a:avLst>
              <a:gd name="adj" fmla="val 20227"/>
            </a:avLst>
          </a:prstGeom>
          <a:solidFill>
            <a:srgbClr val="CCFF99"/>
          </a:solidFill>
          <a:ln w="12700" cap="sq">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40" name="Text Box 48"/>
          <p:cNvSpPr txBox="1">
            <a:spLocks noChangeArrowheads="1"/>
          </p:cNvSpPr>
          <p:nvPr/>
        </p:nvSpPr>
        <p:spPr bwMode="auto">
          <a:xfrm>
            <a:off x="1828800" y="5318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t>[</a:t>
            </a:r>
            <a:r>
              <a:rPr lang="en-US" altLang="zh-CN" sz="2000" b="1"/>
              <a:t>Th(NO</a:t>
            </a:r>
            <a:r>
              <a:rPr lang="en-US" altLang="zh-CN" sz="2000" b="1" baseline="-25000"/>
              <a:t>3</a:t>
            </a:r>
            <a:r>
              <a:rPr lang="en-US" altLang="zh-CN" sz="2000" b="1"/>
              <a:t>)</a:t>
            </a:r>
            <a:r>
              <a:rPr lang="en-US" altLang="zh-CN" sz="2000" b="1" baseline="-25000"/>
              <a:t>4</a:t>
            </a:r>
            <a:r>
              <a:rPr lang="en-US" altLang="zh-CN" sz="2000" b="1"/>
              <a:t>(OPPh</a:t>
            </a:r>
            <a:r>
              <a:rPr lang="en-US" altLang="zh-CN" sz="2000" b="1" baseline="-25000"/>
              <a:t>3</a:t>
            </a:r>
            <a:r>
              <a:rPr lang="en-US" altLang="zh-CN" sz="2000" b="1"/>
              <a:t>)</a:t>
            </a:r>
            <a:r>
              <a:rPr lang="en-US" altLang="zh-CN" sz="2000" b="1" baseline="-25000"/>
              <a:t>2</a:t>
            </a:r>
            <a:r>
              <a:rPr lang="en-US" altLang="zh-CN" sz="2000" b="1"/>
              <a:t>]</a:t>
            </a:r>
          </a:p>
        </p:txBody>
      </p:sp>
      <p:sp>
        <p:nvSpPr>
          <p:cNvPr id="85042" name="Text Box 50"/>
          <p:cNvSpPr txBox="1">
            <a:spLocks noChangeArrowheads="1"/>
          </p:cNvSpPr>
          <p:nvPr/>
        </p:nvSpPr>
        <p:spPr bwMode="auto">
          <a:xfrm>
            <a:off x="6629400" y="3217863"/>
            <a:ext cx="381000" cy="33496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0000FF"/>
                </a:solidFill>
              </a:rPr>
              <a:t>O</a:t>
            </a:r>
          </a:p>
        </p:txBody>
      </p:sp>
      <p:sp>
        <p:nvSpPr>
          <p:cNvPr id="85044" name="Text Box 52"/>
          <p:cNvSpPr txBox="1">
            <a:spLocks noChangeArrowheads="1"/>
          </p:cNvSpPr>
          <p:nvPr/>
        </p:nvSpPr>
        <p:spPr bwMode="auto">
          <a:xfrm>
            <a:off x="6096000" y="3981450"/>
            <a:ext cx="381000"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solidFill>
                  <a:srgbClr val="0000FF"/>
                </a:solidFill>
              </a:rPr>
              <a:t>U</a:t>
            </a:r>
          </a:p>
        </p:txBody>
      </p:sp>
      <p:sp>
        <p:nvSpPr>
          <p:cNvPr id="85045" name="Text Box 53"/>
          <p:cNvSpPr txBox="1">
            <a:spLocks noChangeArrowheads="1"/>
          </p:cNvSpPr>
          <p:nvPr/>
        </p:nvSpPr>
        <p:spPr bwMode="auto">
          <a:xfrm>
            <a:off x="6096000" y="3048000"/>
            <a:ext cx="381000" cy="33496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0000FF"/>
                </a:solidFill>
              </a:rPr>
              <a:t>O</a:t>
            </a:r>
          </a:p>
        </p:txBody>
      </p:sp>
      <p:sp>
        <p:nvSpPr>
          <p:cNvPr id="85046" name="Text Box 54"/>
          <p:cNvSpPr txBox="1">
            <a:spLocks noChangeArrowheads="1"/>
          </p:cNvSpPr>
          <p:nvPr/>
        </p:nvSpPr>
        <p:spPr bwMode="auto">
          <a:xfrm>
            <a:off x="5791200" y="3440113"/>
            <a:ext cx="381000" cy="33496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0000FF"/>
                </a:solidFill>
              </a:rPr>
              <a:t>O</a:t>
            </a:r>
          </a:p>
        </p:txBody>
      </p:sp>
      <p:sp>
        <p:nvSpPr>
          <p:cNvPr id="85047" name="Text Box 55"/>
          <p:cNvSpPr txBox="1">
            <a:spLocks noChangeArrowheads="1"/>
          </p:cNvSpPr>
          <p:nvPr/>
        </p:nvSpPr>
        <p:spPr bwMode="auto">
          <a:xfrm>
            <a:off x="5105400" y="3817938"/>
            <a:ext cx="609600" cy="33496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0000FF"/>
                </a:solidFill>
              </a:rPr>
              <a:t>H</a:t>
            </a:r>
            <a:r>
              <a:rPr lang="en-US" altLang="zh-CN" sz="1600" b="1" baseline="-25000">
                <a:solidFill>
                  <a:srgbClr val="0000FF"/>
                </a:solidFill>
              </a:rPr>
              <a:t>2</a:t>
            </a:r>
            <a:r>
              <a:rPr lang="en-US" altLang="zh-CN" sz="1600" b="1">
                <a:solidFill>
                  <a:srgbClr val="0000FF"/>
                </a:solidFill>
              </a:rPr>
              <a:t>O</a:t>
            </a:r>
          </a:p>
        </p:txBody>
      </p:sp>
      <p:sp>
        <p:nvSpPr>
          <p:cNvPr id="85048" name="Text Box 56"/>
          <p:cNvSpPr txBox="1">
            <a:spLocks noChangeArrowheads="1"/>
          </p:cNvSpPr>
          <p:nvPr/>
        </p:nvSpPr>
        <p:spPr bwMode="auto">
          <a:xfrm>
            <a:off x="5486400" y="4332288"/>
            <a:ext cx="381000" cy="33496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0000FF"/>
                </a:solidFill>
              </a:rPr>
              <a:t>O</a:t>
            </a:r>
          </a:p>
        </p:txBody>
      </p:sp>
      <p:sp>
        <p:nvSpPr>
          <p:cNvPr id="85049" name="Text Box 57"/>
          <p:cNvSpPr txBox="1">
            <a:spLocks noChangeArrowheads="1"/>
          </p:cNvSpPr>
          <p:nvPr/>
        </p:nvSpPr>
        <p:spPr bwMode="auto">
          <a:xfrm>
            <a:off x="6096000" y="4810125"/>
            <a:ext cx="381000" cy="33655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0000FF"/>
                </a:solidFill>
              </a:rPr>
              <a:t>O</a:t>
            </a:r>
          </a:p>
        </p:txBody>
      </p:sp>
      <p:sp>
        <p:nvSpPr>
          <p:cNvPr id="85050" name="Text Box 58"/>
          <p:cNvSpPr txBox="1">
            <a:spLocks noChangeArrowheads="1"/>
          </p:cNvSpPr>
          <p:nvPr/>
        </p:nvSpPr>
        <p:spPr bwMode="auto">
          <a:xfrm>
            <a:off x="5638800" y="4810125"/>
            <a:ext cx="381000" cy="33655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0000FF"/>
                </a:solidFill>
              </a:rPr>
              <a:t>N</a:t>
            </a:r>
          </a:p>
        </p:txBody>
      </p:sp>
      <p:sp>
        <p:nvSpPr>
          <p:cNvPr id="85051" name="Text Box 59"/>
          <p:cNvSpPr txBox="1">
            <a:spLocks noChangeArrowheads="1"/>
          </p:cNvSpPr>
          <p:nvPr/>
        </p:nvSpPr>
        <p:spPr bwMode="auto">
          <a:xfrm>
            <a:off x="5181600" y="5153025"/>
            <a:ext cx="381000" cy="33496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0000FF"/>
                </a:solidFill>
              </a:rPr>
              <a:t>O</a:t>
            </a:r>
          </a:p>
        </p:txBody>
      </p:sp>
      <p:sp>
        <p:nvSpPr>
          <p:cNvPr id="85052" name="Text Box 60"/>
          <p:cNvSpPr txBox="1">
            <a:spLocks noChangeArrowheads="1"/>
          </p:cNvSpPr>
          <p:nvPr/>
        </p:nvSpPr>
        <p:spPr bwMode="auto">
          <a:xfrm>
            <a:off x="6400800" y="4383088"/>
            <a:ext cx="381000" cy="33496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0000FF"/>
                </a:solidFill>
              </a:rPr>
              <a:t>O</a:t>
            </a:r>
          </a:p>
        </p:txBody>
      </p:sp>
      <p:sp>
        <p:nvSpPr>
          <p:cNvPr id="85053" name="Text Box 61"/>
          <p:cNvSpPr txBox="1">
            <a:spLocks noChangeArrowheads="1"/>
          </p:cNvSpPr>
          <p:nvPr/>
        </p:nvSpPr>
        <p:spPr bwMode="auto">
          <a:xfrm>
            <a:off x="6705600" y="3611563"/>
            <a:ext cx="381000" cy="33496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0000FF"/>
                </a:solidFill>
              </a:rPr>
              <a:t>O</a:t>
            </a:r>
          </a:p>
        </p:txBody>
      </p:sp>
      <p:sp>
        <p:nvSpPr>
          <p:cNvPr id="85054" name="Text Box 62"/>
          <p:cNvSpPr txBox="1">
            <a:spLocks noChangeArrowheads="1"/>
          </p:cNvSpPr>
          <p:nvPr/>
        </p:nvSpPr>
        <p:spPr bwMode="auto">
          <a:xfrm>
            <a:off x="6400800" y="3354388"/>
            <a:ext cx="381000" cy="33655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0000FF"/>
                </a:solidFill>
              </a:rPr>
              <a:t>N</a:t>
            </a:r>
          </a:p>
        </p:txBody>
      </p:sp>
      <p:sp>
        <p:nvSpPr>
          <p:cNvPr id="85055" name="Text Box 63"/>
          <p:cNvSpPr txBox="1">
            <a:spLocks noChangeArrowheads="1"/>
          </p:cNvSpPr>
          <p:nvPr/>
        </p:nvSpPr>
        <p:spPr bwMode="auto">
          <a:xfrm>
            <a:off x="7010400" y="4211638"/>
            <a:ext cx="609600" cy="33655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solidFill>
                  <a:srgbClr val="0000FF"/>
                </a:solidFill>
              </a:rPr>
              <a:t>OH</a:t>
            </a:r>
            <a:r>
              <a:rPr lang="en-US" altLang="zh-CN" sz="1600" b="1" baseline="-25000">
                <a:solidFill>
                  <a:srgbClr val="0000FF"/>
                </a:solidFill>
              </a:rPr>
              <a:t>2</a:t>
            </a:r>
          </a:p>
        </p:txBody>
      </p:sp>
      <p:sp>
        <p:nvSpPr>
          <p:cNvPr id="85056" name="Line 64"/>
          <p:cNvSpPr>
            <a:spLocks noChangeShapeType="1"/>
          </p:cNvSpPr>
          <p:nvPr/>
        </p:nvSpPr>
        <p:spPr bwMode="auto">
          <a:xfrm>
            <a:off x="6248400" y="4332288"/>
            <a:ext cx="1588" cy="514350"/>
          </a:xfrm>
          <a:prstGeom prst="line">
            <a:avLst/>
          </a:prstGeom>
          <a:noFill/>
          <a:ln w="381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57" name="Line 65"/>
          <p:cNvSpPr>
            <a:spLocks noChangeShapeType="1"/>
          </p:cNvSpPr>
          <p:nvPr/>
        </p:nvSpPr>
        <p:spPr bwMode="auto">
          <a:xfrm>
            <a:off x="6248400" y="3390900"/>
            <a:ext cx="1588" cy="684213"/>
          </a:xfrm>
          <a:prstGeom prst="line">
            <a:avLst/>
          </a:prstGeom>
          <a:noFill/>
          <a:ln w="381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58" name="Line 66"/>
          <p:cNvSpPr>
            <a:spLocks noChangeShapeType="1"/>
          </p:cNvSpPr>
          <p:nvPr/>
        </p:nvSpPr>
        <p:spPr bwMode="auto">
          <a:xfrm flipV="1">
            <a:off x="6629400" y="3219450"/>
            <a:ext cx="76200" cy="171450"/>
          </a:xfrm>
          <a:prstGeom prst="line">
            <a:avLst/>
          </a:prstGeom>
          <a:noFill/>
          <a:ln w="381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59" name="Line 67"/>
          <p:cNvSpPr>
            <a:spLocks noChangeShapeType="1"/>
          </p:cNvSpPr>
          <p:nvPr/>
        </p:nvSpPr>
        <p:spPr bwMode="auto">
          <a:xfrm>
            <a:off x="6629400" y="3562350"/>
            <a:ext cx="152400" cy="171450"/>
          </a:xfrm>
          <a:prstGeom prst="line">
            <a:avLst/>
          </a:prstGeom>
          <a:noFill/>
          <a:ln w="381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60" name="Line 68"/>
          <p:cNvSpPr>
            <a:spLocks noChangeShapeType="1"/>
          </p:cNvSpPr>
          <p:nvPr/>
        </p:nvSpPr>
        <p:spPr bwMode="auto">
          <a:xfrm>
            <a:off x="5562600" y="4075113"/>
            <a:ext cx="609600" cy="171450"/>
          </a:xfrm>
          <a:prstGeom prst="line">
            <a:avLst/>
          </a:prstGeom>
          <a:noFill/>
          <a:ln w="381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61" name="Line 69"/>
          <p:cNvSpPr>
            <a:spLocks noChangeShapeType="1"/>
          </p:cNvSpPr>
          <p:nvPr/>
        </p:nvSpPr>
        <p:spPr bwMode="auto">
          <a:xfrm>
            <a:off x="6400800" y="4246563"/>
            <a:ext cx="685800" cy="171450"/>
          </a:xfrm>
          <a:prstGeom prst="line">
            <a:avLst/>
          </a:prstGeom>
          <a:noFill/>
          <a:ln w="38100"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62" name="Line 70"/>
          <p:cNvSpPr>
            <a:spLocks noChangeShapeType="1"/>
          </p:cNvSpPr>
          <p:nvPr/>
        </p:nvSpPr>
        <p:spPr bwMode="auto">
          <a:xfrm flipV="1">
            <a:off x="6019800" y="3562350"/>
            <a:ext cx="457200" cy="85725"/>
          </a:xfrm>
          <a:prstGeom prst="line">
            <a:avLst/>
          </a:prstGeom>
          <a:noFill/>
          <a:ln w="28575" cap="sq">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5063" name="AutoShape 71"/>
          <p:cNvSpPr>
            <a:spLocks noChangeArrowheads="1"/>
          </p:cNvSpPr>
          <p:nvPr/>
        </p:nvSpPr>
        <p:spPr bwMode="auto">
          <a:xfrm rot="2932812">
            <a:off x="5521325" y="4992688"/>
            <a:ext cx="82550" cy="304800"/>
          </a:xfrm>
          <a:prstGeom prst="triangle">
            <a:avLst>
              <a:gd name="adj" fmla="val 50000"/>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64" name="AutoShape 72"/>
          <p:cNvSpPr>
            <a:spLocks noChangeArrowheads="1"/>
          </p:cNvSpPr>
          <p:nvPr/>
        </p:nvSpPr>
        <p:spPr bwMode="auto">
          <a:xfrm rot="4261472">
            <a:off x="6133307" y="4496594"/>
            <a:ext cx="84137" cy="612775"/>
          </a:xfrm>
          <a:prstGeom prst="triangle">
            <a:avLst>
              <a:gd name="adj" fmla="val 13699"/>
            </a:avLst>
          </a:prstGeom>
          <a:noFill/>
          <a:ln w="12700" cap="sq">
            <a:solidFill>
              <a:srgbClr val="99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65" name="AutoShape 73"/>
          <p:cNvSpPr>
            <a:spLocks noChangeArrowheads="1"/>
          </p:cNvSpPr>
          <p:nvPr/>
        </p:nvSpPr>
        <p:spPr bwMode="auto">
          <a:xfrm rot="4261472">
            <a:off x="5939631" y="4107657"/>
            <a:ext cx="84137" cy="533400"/>
          </a:xfrm>
          <a:prstGeom prst="triangle">
            <a:avLst>
              <a:gd name="adj" fmla="val 13699"/>
            </a:avLst>
          </a:prstGeom>
          <a:noFill/>
          <a:ln w="12700" cap="sq">
            <a:solidFill>
              <a:srgbClr val="99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66" name="AutoShape 74"/>
          <p:cNvSpPr>
            <a:spLocks noChangeArrowheads="1"/>
          </p:cNvSpPr>
          <p:nvPr/>
        </p:nvSpPr>
        <p:spPr bwMode="auto">
          <a:xfrm rot="3675309">
            <a:off x="6549231" y="3764757"/>
            <a:ext cx="84137" cy="533400"/>
          </a:xfrm>
          <a:prstGeom prst="triangle">
            <a:avLst>
              <a:gd name="adj" fmla="val 13699"/>
            </a:avLst>
          </a:prstGeom>
          <a:noFill/>
          <a:ln w="12700" cap="sq">
            <a:solidFill>
              <a:srgbClr val="99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67" name="AutoShape 75"/>
          <p:cNvSpPr>
            <a:spLocks noChangeArrowheads="1"/>
          </p:cNvSpPr>
          <p:nvPr/>
        </p:nvSpPr>
        <p:spPr bwMode="auto">
          <a:xfrm rot="-2005425">
            <a:off x="6061075" y="3635375"/>
            <a:ext cx="76200" cy="509588"/>
          </a:xfrm>
          <a:prstGeom prst="triangle">
            <a:avLst>
              <a:gd name="adj" fmla="val 50000"/>
            </a:avLst>
          </a:prstGeom>
          <a:noFill/>
          <a:ln w="12700" cap="sq">
            <a:solidFill>
              <a:srgbClr val="99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68" name="AutoShape 76"/>
          <p:cNvSpPr>
            <a:spLocks noChangeArrowheads="1"/>
          </p:cNvSpPr>
          <p:nvPr/>
        </p:nvSpPr>
        <p:spPr bwMode="auto">
          <a:xfrm rot="-1696358">
            <a:off x="5715000" y="4591050"/>
            <a:ext cx="74613" cy="254000"/>
          </a:xfrm>
          <a:prstGeom prst="triangle">
            <a:avLst>
              <a:gd name="adj" fmla="val 50000"/>
            </a:avLst>
          </a:prstGeom>
          <a:noFill/>
          <a:ln w="12700" cap="sq">
            <a:solidFill>
              <a:srgbClr val="99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69" name="AutoShape 77"/>
          <p:cNvSpPr>
            <a:spLocks noChangeArrowheads="1"/>
          </p:cNvSpPr>
          <p:nvPr/>
        </p:nvSpPr>
        <p:spPr bwMode="auto">
          <a:xfrm rot="-2423087">
            <a:off x="6403975" y="4249738"/>
            <a:ext cx="74613" cy="252412"/>
          </a:xfrm>
          <a:prstGeom prst="triangle">
            <a:avLst>
              <a:gd name="adj" fmla="val 50000"/>
            </a:avLst>
          </a:prstGeom>
          <a:noFill/>
          <a:ln w="12700" cap="sq">
            <a:solidFill>
              <a:srgbClr val="99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85070" name="Text Box 78"/>
          <p:cNvSpPr txBox="1">
            <a:spLocks noChangeArrowheads="1"/>
          </p:cNvSpPr>
          <p:nvPr/>
        </p:nvSpPr>
        <p:spPr bwMode="auto">
          <a:xfrm>
            <a:off x="5334000" y="5359400"/>
            <a:ext cx="2286000" cy="39846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solidFill>
                  <a:srgbClr val="0000FF"/>
                </a:solidFill>
              </a:rPr>
              <a:t>UO</a:t>
            </a:r>
            <a:r>
              <a:rPr lang="en-US" altLang="zh-CN" sz="2000" b="1" baseline="-25000">
                <a:solidFill>
                  <a:srgbClr val="0000FF"/>
                </a:solidFill>
              </a:rPr>
              <a:t>2</a:t>
            </a:r>
            <a:r>
              <a:rPr lang="en-US" altLang="zh-CN" sz="2000" b="1">
                <a:solidFill>
                  <a:srgbClr val="0000FF"/>
                </a:solidFill>
              </a:rPr>
              <a:t>(NO</a:t>
            </a:r>
            <a:r>
              <a:rPr lang="en-US" altLang="zh-CN" sz="2000" b="1" baseline="-25000">
                <a:solidFill>
                  <a:srgbClr val="0000FF"/>
                </a:solidFill>
              </a:rPr>
              <a:t>3</a:t>
            </a:r>
            <a:r>
              <a:rPr lang="en-US" altLang="zh-CN" sz="2000" b="1">
                <a:solidFill>
                  <a:srgbClr val="0000FF"/>
                </a:solidFill>
              </a:rPr>
              <a:t>)</a:t>
            </a:r>
            <a:r>
              <a:rPr lang="en-US" altLang="zh-CN" sz="2000" b="1" baseline="-25000">
                <a:solidFill>
                  <a:srgbClr val="0000FF"/>
                </a:solidFill>
              </a:rPr>
              <a:t>2</a:t>
            </a:r>
            <a:r>
              <a:rPr lang="en-US" altLang="zh-CN" sz="2000" b="1">
                <a:solidFill>
                  <a:srgbClr val="0000FF"/>
                </a:solidFill>
                <a:cs typeface="Times New Roman" pitchFamily="18" charset="0"/>
              </a:rPr>
              <a:t>•</a:t>
            </a:r>
            <a:r>
              <a:rPr lang="en-US" altLang="zh-CN" sz="2000" b="1">
                <a:solidFill>
                  <a:srgbClr val="0000FF"/>
                </a:solidFill>
              </a:rPr>
              <a:t>2H</a:t>
            </a:r>
            <a:r>
              <a:rPr lang="en-US" altLang="zh-CN" sz="2000" b="1" baseline="-25000">
                <a:solidFill>
                  <a:srgbClr val="0000FF"/>
                </a:solidFill>
              </a:rPr>
              <a:t>2</a:t>
            </a:r>
            <a:r>
              <a:rPr lang="en-US" altLang="zh-CN" sz="2000" b="1">
                <a:solidFill>
                  <a:srgbClr val="0000FF"/>
                </a:solidFill>
              </a:rPr>
              <a: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additive="base">
                                        <p:cTn id="7" dur="500" fill="hold"/>
                                        <p:tgtEl>
                                          <p:spTgt spid="84996"/>
                                        </p:tgtEl>
                                        <p:attrNameLst>
                                          <p:attrName>ppt_x</p:attrName>
                                        </p:attrNameLst>
                                      </p:cBhvr>
                                      <p:tavLst>
                                        <p:tav tm="0">
                                          <p:val>
                                            <p:strVal val="0-#ppt_w/2"/>
                                          </p:val>
                                        </p:tav>
                                        <p:tav tm="100000">
                                          <p:val>
                                            <p:strVal val="#ppt_x"/>
                                          </p:val>
                                        </p:tav>
                                      </p:tavLst>
                                    </p:anim>
                                    <p:anim calcmode="lin" valueType="num">
                                      <p:cBhvr additive="base">
                                        <p:cTn id="8" dur="500" fill="hold"/>
                                        <p:tgtEl>
                                          <p:spTgt spid="849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7"/>
                                        </p:tgtEl>
                                        <p:attrNameLst>
                                          <p:attrName>style.visibility</p:attrName>
                                        </p:attrNameLst>
                                      </p:cBhvr>
                                      <p:to>
                                        <p:strVal val="visible"/>
                                      </p:to>
                                    </p:set>
                                    <p:anim calcmode="lin" valueType="num">
                                      <p:cBhvr additive="base">
                                        <p:cTn id="13" dur="500" fill="hold"/>
                                        <p:tgtEl>
                                          <p:spTgt spid="84997"/>
                                        </p:tgtEl>
                                        <p:attrNameLst>
                                          <p:attrName>ppt_x</p:attrName>
                                        </p:attrNameLst>
                                      </p:cBhvr>
                                      <p:tavLst>
                                        <p:tav tm="0">
                                          <p:val>
                                            <p:strVal val="0-#ppt_w/2"/>
                                          </p:val>
                                        </p:tav>
                                        <p:tav tm="100000">
                                          <p:val>
                                            <p:strVal val="#ppt_x"/>
                                          </p:val>
                                        </p:tav>
                                      </p:tavLst>
                                    </p:anim>
                                    <p:anim calcmode="lin" valueType="num">
                                      <p:cBhvr additive="base">
                                        <p:cTn id="14" dur="500" fill="hold"/>
                                        <p:tgtEl>
                                          <p:spTgt spid="849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utoUpdateAnimBg="0"/>
      <p:bldP spid="8499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685800" y="669925"/>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1" lang="zh-CN" altLang="en-US" sz="2000" b="1">
                <a:solidFill>
                  <a:srgbClr val="FF0000"/>
                </a:solidFill>
              </a:rPr>
              <a:t>5 </a:t>
            </a:r>
            <a:r>
              <a:rPr kumimoji="1" lang="zh-CN" altLang="en-US" sz="2000" b="1"/>
              <a:t> </a:t>
            </a:r>
            <a:r>
              <a:rPr kumimoji="1" lang="zh-CN" altLang="en-US" sz="2000" b="1">
                <a:solidFill>
                  <a:srgbClr val="0000FF"/>
                </a:solidFill>
                <a:ea typeface="黑体" pitchFamily="2" charset="-122"/>
              </a:rPr>
              <a:t>重要的化合物</a:t>
            </a:r>
            <a:endParaRPr kumimoji="1" lang="en-US" altLang="zh-CN" sz="2000" b="1">
              <a:solidFill>
                <a:srgbClr val="0000FF"/>
              </a:solidFill>
              <a:ea typeface="黑体" pitchFamily="2" charset="-122"/>
            </a:endParaRPr>
          </a:p>
        </p:txBody>
      </p:sp>
      <p:sp>
        <p:nvSpPr>
          <p:cNvPr id="86021" name="Rectangle 5"/>
          <p:cNvSpPr>
            <a:spLocks noChangeArrowheads="1"/>
          </p:cNvSpPr>
          <p:nvPr/>
        </p:nvSpPr>
        <p:spPr bwMode="auto">
          <a:xfrm>
            <a:off x="1181100" y="3870325"/>
            <a:ext cx="72009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000" b="1"/>
              <a:t>● </a:t>
            </a:r>
            <a:r>
              <a:rPr kumimoji="1" lang="zh-CN" altLang="en-US" sz="2000" b="1"/>
              <a:t>铀 的化合物最重要的是 </a:t>
            </a:r>
            <a:r>
              <a:rPr kumimoji="1" lang="en-US" altLang="zh-CN" sz="2000" b="1"/>
              <a:t>UO</a:t>
            </a:r>
            <a:r>
              <a:rPr kumimoji="1" lang="en-US" altLang="zh-CN" sz="2000" b="1" baseline="-25000"/>
              <a:t>3</a:t>
            </a:r>
            <a:r>
              <a:rPr kumimoji="1" lang="en-US" altLang="zh-CN" sz="2000" b="1"/>
              <a:t> , UO</a:t>
            </a:r>
            <a:r>
              <a:rPr kumimoji="1" lang="en-US" altLang="zh-CN" sz="2000" b="1" baseline="-25000"/>
              <a:t>3 </a:t>
            </a:r>
            <a:r>
              <a:rPr kumimoji="1" lang="zh-CN" altLang="en-US" sz="2000" b="1"/>
              <a:t>溶于酸 生成</a:t>
            </a:r>
            <a:r>
              <a:rPr lang="zh-CN" altLang="en-US" sz="2000" b="1"/>
              <a:t>铀酰离子</a:t>
            </a:r>
          </a:p>
          <a:p>
            <a:pPr>
              <a:spcBef>
                <a:spcPct val="50000"/>
              </a:spcBef>
            </a:pPr>
            <a:r>
              <a:rPr lang="en-US" altLang="zh-CN" sz="2000" b="1"/>
              <a:t>     </a:t>
            </a:r>
            <a:r>
              <a:rPr kumimoji="1" lang="en-US" altLang="zh-CN" sz="2000" b="1"/>
              <a:t>UO</a:t>
            </a:r>
            <a:r>
              <a:rPr kumimoji="1" lang="en-US" altLang="zh-CN" sz="2000" b="1" baseline="-25000"/>
              <a:t>2</a:t>
            </a:r>
            <a:r>
              <a:rPr kumimoji="1" lang="en-US" altLang="zh-CN" sz="2000" b="1" baseline="30000"/>
              <a:t>2+</a:t>
            </a:r>
            <a:r>
              <a:rPr lang="zh-CN" altLang="en-US" sz="2000" b="1"/>
              <a:t> .在水中 ，这一黄绿色的离子能与许多配体（如 </a:t>
            </a:r>
            <a:r>
              <a:rPr lang="en-US" altLang="zh-CN" sz="2000" b="1"/>
              <a:t>NO</a:t>
            </a:r>
            <a:r>
              <a:rPr lang="en-US" altLang="zh-CN" sz="2000" b="1" baseline="-25000"/>
              <a:t>3</a:t>
            </a:r>
            <a:r>
              <a:rPr lang="en-US" altLang="zh-CN" sz="2000" b="1" baseline="30000">
                <a:cs typeface="Times New Roman" pitchFamily="18" charset="0"/>
              </a:rPr>
              <a:t>–</a:t>
            </a:r>
            <a:r>
              <a:rPr lang="en-US" altLang="zh-CN" sz="2000" b="1"/>
              <a:t>，</a:t>
            </a:r>
          </a:p>
          <a:p>
            <a:pPr>
              <a:spcBef>
                <a:spcPct val="50000"/>
              </a:spcBef>
            </a:pPr>
            <a:r>
              <a:rPr lang="en-US" altLang="zh-CN" sz="2000" b="1" baseline="30000">
                <a:cs typeface="Times New Roman" pitchFamily="18" charset="0"/>
              </a:rPr>
              <a:t>       </a:t>
            </a:r>
            <a:r>
              <a:rPr lang="en-US" altLang="zh-CN" sz="2000" b="1">
                <a:cs typeface="Times New Roman" pitchFamily="18" charset="0"/>
              </a:rPr>
              <a:t>SO</a:t>
            </a:r>
            <a:r>
              <a:rPr lang="en-US" altLang="zh-CN" sz="2000" b="1" baseline="-25000">
                <a:cs typeface="Times New Roman" pitchFamily="18" charset="0"/>
              </a:rPr>
              <a:t>4</a:t>
            </a:r>
            <a:r>
              <a:rPr lang="en-US" altLang="zh-CN" sz="2000" b="1" baseline="30000">
                <a:cs typeface="Times New Roman" pitchFamily="18" charset="0"/>
              </a:rPr>
              <a:t>2– </a:t>
            </a:r>
            <a:r>
              <a:rPr lang="en-US" altLang="zh-CN" sz="2000" b="1">
                <a:cs typeface="Times New Roman" pitchFamily="18" charset="0"/>
              </a:rPr>
              <a:t>)</a:t>
            </a:r>
            <a:r>
              <a:rPr lang="zh-CN" altLang="en-US" sz="2000" b="1"/>
              <a:t>形成稳定配合物，工业上正是利用电中性的铀酰配合</a:t>
            </a:r>
          </a:p>
          <a:p>
            <a:pPr>
              <a:spcBef>
                <a:spcPct val="50000"/>
              </a:spcBef>
            </a:pPr>
            <a:r>
              <a:rPr lang="zh-CN" altLang="en-US" sz="2000" b="1"/>
              <a:t>    物 [</a:t>
            </a:r>
            <a:r>
              <a:rPr lang="en-US" altLang="zh-CN" sz="2000" b="1"/>
              <a:t>UO</a:t>
            </a:r>
            <a:r>
              <a:rPr lang="en-US" altLang="zh-CN" sz="2000" b="1" baseline="-25000"/>
              <a:t>2</a:t>
            </a:r>
            <a:r>
              <a:rPr lang="en-US" altLang="zh-CN" sz="2000" b="1"/>
              <a:t>(NO</a:t>
            </a:r>
            <a:r>
              <a:rPr lang="en-US" altLang="zh-CN" sz="2000" b="1" baseline="-25000"/>
              <a:t>3</a:t>
            </a:r>
            <a:r>
              <a:rPr lang="en-US" altLang="zh-CN" sz="2000" b="1"/>
              <a:t>)</a:t>
            </a:r>
            <a:r>
              <a:rPr lang="en-US" altLang="zh-CN" sz="2000" b="1" baseline="-25000"/>
              <a:t>2</a:t>
            </a:r>
            <a:r>
              <a:rPr lang="en-US" altLang="zh-CN" sz="2000" b="1"/>
              <a:t>(H</a:t>
            </a:r>
            <a:r>
              <a:rPr lang="en-US" altLang="zh-CN" sz="2000" b="1" baseline="-25000"/>
              <a:t>2</a:t>
            </a:r>
            <a:r>
              <a:rPr lang="en-US" altLang="zh-CN" sz="2000" b="1"/>
              <a:t>O)</a:t>
            </a:r>
            <a:r>
              <a:rPr lang="en-US" altLang="zh-CN" sz="2000" b="1" baseline="-25000"/>
              <a:t>4</a:t>
            </a:r>
            <a:r>
              <a:rPr lang="en-US" altLang="zh-CN" sz="2000" b="1"/>
              <a:t>]  </a:t>
            </a:r>
            <a:r>
              <a:rPr lang="zh-CN" altLang="en-US" sz="2000" b="1"/>
              <a:t>在有机溶剂中的可溶性，通过溶剂萃</a:t>
            </a:r>
          </a:p>
          <a:p>
            <a:pPr>
              <a:spcBef>
                <a:spcPct val="50000"/>
              </a:spcBef>
            </a:pPr>
            <a:r>
              <a:rPr lang="zh-CN" altLang="en-US" sz="2000" b="1"/>
              <a:t>    取的方法将铀与其它元素分离的.</a:t>
            </a:r>
          </a:p>
        </p:txBody>
      </p:sp>
      <p:sp>
        <p:nvSpPr>
          <p:cNvPr id="86023" name="Rectangle 7"/>
          <p:cNvSpPr>
            <a:spLocks noChangeArrowheads="1"/>
          </p:cNvSpPr>
          <p:nvPr/>
        </p:nvSpPr>
        <p:spPr bwMode="auto">
          <a:xfrm>
            <a:off x="1066800" y="1050925"/>
            <a:ext cx="4991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000" b="1"/>
              <a:t>● </a:t>
            </a:r>
            <a:r>
              <a:rPr kumimoji="1" lang="zh-CN" altLang="en-US" sz="2000" b="1"/>
              <a:t>钍的化合物最重要的是</a:t>
            </a:r>
            <a:r>
              <a:rPr kumimoji="1" lang="en-US" altLang="zh-CN" sz="2000" b="1"/>
              <a:t>Th(NO</a:t>
            </a:r>
            <a:r>
              <a:rPr kumimoji="1" lang="en-US" altLang="zh-CN" sz="2000" b="1" baseline="-25000"/>
              <a:t>3</a:t>
            </a:r>
            <a:r>
              <a:rPr kumimoji="1" lang="en-US" altLang="zh-CN" sz="2000" b="1"/>
              <a:t>)</a:t>
            </a:r>
            <a:r>
              <a:rPr kumimoji="1" lang="en-US" altLang="zh-CN" sz="2000" b="1" baseline="-25000"/>
              <a:t>4</a:t>
            </a:r>
            <a:r>
              <a:rPr kumimoji="1" lang="en-US" altLang="zh-CN" sz="2000" b="1"/>
              <a:t> · 5H</a:t>
            </a:r>
            <a:r>
              <a:rPr kumimoji="1" lang="en-US" altLang="zh-CN" sz="2000" b="1" baseline="-25000"/>
              <a:t>2</a:t>
            </a:r>
            <a:r>
              <a:rPr kumimoji="1" lang="en-US" altLang="zh-CN" sz="2000" b="1"/>
              <a:t>O</a:t>
            </a:r>
          </a:p>
        </p:txBody>
      </p:sp>
      <p:sp>
        <p:nvSpPr>
          <p:cNvPr id="86024" name="Text Box 8"/>
          <p:cNvSpPr txBox="1">
            <a:spLocks noChangeArrowheads="1"/>
          </p:cNvSpPr>
          <p:nvPr/>
        </p:nvSpPr>
        <p:spPr bwMode="auto">
          <a:xfrm>
            <a:off x="1219200" y="1676400"/>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t>Th(IO</a:t>
            </a:r>
            <a:r>
              <a:rPr lang="en-US" altLang="zh-CN" sz="2000" b="1" baseline="-25000"/>
              <a:t>3</a:t>
            </a:r>
            <a:r>
              <a:rPr lang="en-US" altLang="zh-CN" sz="2000" b="1"/>
              <a:t>)</a:t>
            </a:r>
            <a:r>
              <a:rPr lang="en-US" altLang="zh-CN" sz="2000" b="1" baseline="-25000"/>
              <a:t>4                                </a:t>
            </a:r>
            <a:r>
              <a:rPr lang="en-US" altLang="zh-CN" sz="2000" b="1"/>
              <a:t>Th(NO</a:t>
            </a:r>
            <a:r>
              <a:rPr lang="en-US" altLang="zh-CN" sz="2000" b="1" baseline="-25000"/>
              <a:t>3</a:t>
            </a:r>
            <a:r>
              <a:rPr lang="en-US" altLang="zh-CN" sz="2000" b="1"/>
              <a:t>)</a:t>
            </a:r>
            <a:r>
              <a:rPr lang="en-US" altLang="zh-CN" sz="2000" b="1" baseline="-25000"/>
              <a:t>4</a:t>
            </a:r>
          </a:p>
        </p:txBody>
      </p:sp>
      <p:sp>
        <p:nvSpPr>
          <p:cNvPr id="86025" name="Line 9"/>
          <p:cNvSpPr>
            <a:spLocks noChangeShapeType="1"/>
          </p:cNvSpPr>
          <p:nvPr/>
        </p:nvSpPr>
        <p:spPr bwMode="auto">
          <a:xfrm flipH="1">
            <a:off x="2362200" y="1905000"/>
            <a:ext cx="1143000" cy="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6026" name="Line 10"/>
          <p:cNvSpPr>
            <a:spLocks noChangeShapeType="1"/>
          </p:cNvSpPr>
          <p:nvPr/>
        </p:nvSpPr>
        <p:spPr bwMode="auto">
          <a:xfrm>
            <a:off x="4648200" y="1905000"/>
            <a:ext cx="1143000" cy="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6027" name="Text Box 11"/>
          <p:cNvSpPr txBox="1">
            <a:spLocks noChangeArrowheads="1"/>
          </p:cNvSpPr>
          <p:nvPr/>
        </p:nvSpPr>
        <p:spPr bwMode="auto">
          <a:xfrm>
            <a:off x="2667000" y="16002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KIO</a:t>
            </a:r>
            <a:r>
              <a:rPr lang="en-US" altLang="zh-CN" sz="1400" b="1" baseline="-25000"/>
              <a:t>3</a:t>
            </a:r>
          </a:p>
        </p:txBody>
      </p:sp>
      <p:sp>
        <p:nvSpPr>
          <p:cNvPr id="86028" name="Text Box 12"/>
          <p:cNvSpPr txBox="1">
            <a:spLocks noChangeArrowheads="1"/>
          </p:cNvSpPr>
          <p:nvPr/>
        </p:nvSpPr>
        <p:spPr bwMode="auto">
          <a:xfrm>
            <a:off x="4800600" y="16002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NaNO</a:t>
            </a:r>
            <a:r>
              <a:rPr lang="en-US" altLang="zh-CN" sz="1400" b="1" baseline="-25000"/>
              <a:t>3</a:t>
            </a:r>
          </a:p>
        </p:txBody>
      </p:sp>
      <p:sp>
        <p:nvSpPr>
          <p:cNvPr id="86029" name="Text Box 13"/>
          <p:cNvSpPr txBox="1">
            <a:spLocks noChangeArrowheads="1"/>
          </p:cNvSpPr>
          <p:nvPr/>
        </p:nvSpPr>
        <p:spPr bwMode="auto">
          <a:xfrm>
            <a:off x="5867400" y="14478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t>Na</a:t>
            </a:r>
            <a:r>
              <a:rPr lang="en-US" altLang="zh-CN" sz="2000" b="1" baseline="-25000"/>
              <a:t>2</a:t>
            </a:r>
            <a:r>
              <a:rPr lang="en-US" altLang="zh-CN" sz="2000" b="1"/>
              <a:t>[Th(NO</a:t>
            </a:r>
            <a:r>
              <a:rPr lang="en-US" altLang="zh-CN" sz="2000" b="1" baseline="-25000"/>
              <a:t>3</a:t>
            </a:r>
            <a:r>
              <a:rPr lang="en-US" altLang="zh-CN" sz="2000" b="1"/>
              <a:t>)</a:t>
            </a:r>
            <a:r>
              <a:rPr lang="en-US" altLang="zh-CN" sz="2000" b="1" baseline="-25000"/>
              <a:t>6</a:t>
            </a:r>
            <a:r>
              <a:rPr lang="en-US" altLang="zh-CN" sz="2000" b="1"/>
              <a:t>]</a:t>
            </a:r>
            <a:endParaRPr lang="en-US" altLang="zh-CN" sz="2000" b="1" baseline="-25000"/>
          </a:p>
        </p:txBody>
      </p:sp>
      <p:sp>
        <p:nvSpPr>
          <p:cNvPr id="86030" name="Text Box 14"/>
          <p:cNvSpPr txBox="1">
            <a:spLocks noChangeArrowheads="1"/>
          </p:cNvSpPr>
          <p:nvPr/>
        </p:nvSpPr>
        <p:spPr bwMode="auto">
          <a:xfrm>
            <a:off x="5867400" y="1965325"/>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t>Na</a:t>
            </a:r>
            <a:r>
              <a:rPr lang="en-US" altLang="zh-CN" sz="2000" b="1" baseline="-25000"/>
              <a:t> </a:t>
            </a:r>
            <a:r>
              <a:rPr lang="en-US" altLang="zh-CN" sz="2000" b="1"/>
              <a:t>[Th(NO</a:t>
            </a:r>
            <a:r>
              <a:rPr lang="en-US" altLang="zh-CN" sz="2000" b="1" baseline="-25000"/>
              <a:t>3</a:t>
            </a:r>
            <a:r>
              <a:rPr lang="en-US" altLang="zh-CN" sz="2000" b="1"/>
              <a:t>)</a:t>
            </a:r>
            <a:r>
              <a:rPr lang="en-US" altLang="zh-CN" sz="2000" b="1" baseline="-25000"/>
              <a:t>5</a:t>
            </a:r>
            <a:r>
              <a:rPr lang="en-US" altLang="zh-CN" sz="2000" b="1"/>
              <a:t>]</a:t>
            </a:r>
            <a:endParaRPr lang="en-US" altLang="zh-CN" sz="2000" b="1" baseline="-25000"/>
          </a:p>
        </p:txBody>
      </p:sp>
      <p:sp>
        <p:nvSpPr>
          <p:cNvPr id="86031" name="Line 15"/>
          <p:cNvSpPr>
            <a:spLocks noChangeShapeType="1"/>
          </p:cNvSpPr>
          <p:nvPr/>
        </p:nvSpPr>
        <p:spPr bwMode="auto">
          <a:xfrm>
            <a:off x="3962400" y="1981200"/>
            <a:ext cx="0" cy="53340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6032" name="Text Box 16"/>
          <p:cNvSpPr txBox="1">
            <a:spLocks noChangeArrowheads="1"/>
          </p:cNvSpPr>
          <p:nvPr/>
        </p:nvSpPr>
        <p:spPr bwMode="auto">
          <a:xfrm>
            <a:off x="3962400" y="20574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NaOH</a:t>
            </a:r>
            <a:endParaRPr lang="en-US" altLang="zh-CN" sz="1400" b="1" baseline="-25000"/>
          </a:p>
        </p:txBody>
      </p:sp>
      <p:sp>
        <p:nvSpPr>
          <p:cNvPr id="86033" name="Text Box 17"/>
          <p:cNvSpPr txBox="1">
            <a:spLocks noChangeArrowheads="1"/>
          </p:cNvSpPr>
          <p:nvPr/>
        </p:nvSpPr>
        <p:spPr bwMode="auto">
          <a:xfrm>
            <a:off x="3429000" y="24384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t>Th(OH)</a:t>
            </a:r>
            <a:r>
              <a:rPr lang="en-US" altLang="zh-CN" sz="2000" b="1" baseline="-25000"/>
              <a:t>4</a:t>
            </a:r>
          </a:p>
        </p:txBody>
      </p:sp>
      <p:sp>
        <p:nvSpPr>
          <p:cNvPr id="86034" name="Line 18"/>
          <p:cNvSpPr>
            <a:spLocks noChangeShapeType="1"/>
          </p:cNvSpPr>
          <p:nvPr/>
        </p:nvSpPr>
        <p:spPr bwMode="auto">
          <a:xfrm>
            <a:off x="3962400" y="2743200"/>
            <a:ext cx="0" cy="53340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6035" name="Text Box 19"/>
          <p:cNvSpPr txBox="1">
            <a:spLocks noChangeArrowheads="1"/>
          </p:cNvSpPr>
          <p:nvPr/>
        </p:nvSpPr>
        <p:spPr bwMode="auto">
          <a:xfrm>
            <a:off x="3581400" y="3184525"/>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t>ThO</a:t>
            </a:r>
            <a:r>
              <a:rPr lang="en-US" altLang="zh-CN" sz="2000" b="1" baseline="-25000"/>
              <a:t>2</a:t>
            </a:r>
          </a:p>
        </p:txBody>
      </p:sp>
      <p:sp>
        <p:nvSpPr>
          <p:cNvPr id="86036" name="Line 20"/>
          <p:cNvSpPr>
            <a:spLocks noChangeShapeType="1"/>
          </p:cNvSpPr>
          <p:nvPr/>
        </p:nvSpPr>
        <p:spPr bwMode="auto">
          <a:xfrm>
            <a:off x="4343400" y="3429000"/>
            <a:ext cx="914400" cy="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6037" name="Text Box 21"/>
          <p:cNvSpPr txBox="1">
            <a:spLocks noChangeArrowheads="1"/>
          </p:cNvSpPr>
          <p:nvPr/>
        </p:nvSpPr>
        <p:spPr bwMode="auto">
          <a:xfrm>
            <a:off x="5181600" y="32004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t>ThCl</a:t>
            </a:r>
            <a:r>
              <a:rPr lang="en-US" altLang="zh-CN" sz="2000" b="1" baseline="-25000"/>
              <a:t>4</a:t>
            </a:r>
          </a:p>
        </p:txBody>
      </p:sp>
      <p:sp>
        <p:nvSpPr>
          <p:cNvPr id="86038" name="Line 22"/>
          <p:cNvSpPr>
            <a:spLocks noChangeShapeType="1"/>
          </p:cNvSpPr>
          <p:nvPr/>
        </p:nvSpPr>
        <p:spPr bwMode="auto">
          <a:xfrm>
            <a:off x="5943600" y="3429000"/>
            <a:ext cx="914400" cy="0"/>
          </a:xfrm>
          <a:prstGeom prst="line">
            <a:avLst/>
          </a:prstGeom>
          <a:noFill/>
          <a:ln w="12700" cap="sq">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6039" name="Text Box 23"/>
          <p:cNvSpPr txBox="1">
            <a:spLocks noChangeArrowheads="1"/>
          </p:cNvSpPr>
          <p:nvPr/>
        </p:nvSpPr>
        <p:spPr bwMode="auto">
          <a:xfrm>
            <a:off x="6781800" y="32004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t>ThF</a:t>
            </a:r>
            <a:r>
              <a:rPr lang="en-US" altLang="zh-CN" sz="2000" b="1" baseline="-25000"/>
              <a:t>4</a:t>
            </a:r>
          </a:p>
        </p:txBody>
      </p:sp>
      <p:sp>
        <p:nvSpPr>
          <p:cNvPr id="86040" name="Text Box 24"/>
          <p:cNvSpPr txBox="1">
            <a:spLocks noChangeArrowheads="1"/>
          </p:cNvSpPr>
          <p:nvPr/>
        </p:nvSpPr>
        <p:spPr bwMode="auto">
          <a:xfrm>
            <a:off x="4343400" y="31242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b="1"/>
              <a:t>C, Cl</a:t>
            </a:r>
            <a:r>
              <a:rPr lang="en-US" altLang="zh-CN" sz="1400" b="1" baseline="-25000"/>
              <a:t>2</a:t>
            </a:r>
            <a:endParaRPr lang="en-US" altLang="zh-CN" sz="1400" b="1">
              <a:cs typeface="Times New Roman" pitchFamily="18" charset="0"/>
            </a:endParaRPr>
          </a:p>
        </p:txBody>
      </p:sp>
      <p:sp>
        <p:nvSpPr>
          <p:cNvPr id="86041" name="Rectangle 25"/>
          <p:cNvSpPr>
            <a:spLocks noChangeArrowheads="1"/>
          </p:cNvSpPr>
          <p:nvPr/>
        </p:nvSpPr>
        <p:spPr bwMode="auto">
          <a:xfrm>
            <a:off x="4025900" y="2794000"/>
            <a:ext cx="295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400" b="1">
                <a:cs typeface="Times New Roman" pitchFamily="18" charset="0"/>
              </a:rPr>
              <a:t>Δ</a:t>
            </a:r>
            <a:endParaRPr lang="zh-CN" altLang="en-US" sz="1400" b="1">
              <a:cs typeface="Times New Roman" pitchFamily="18" charset="0"/>
            </a:endParaRPr>
          </a:p>
        </p:txBody>
      </p:sp>
      <p:sp>
        <p:nvSpPr>
          <p:cNvPr id="86042" name="Rectangle 26"/>
          <p:cNvSpPr>
            <a:spLocks noChangeArrowheads="1"/>
          </p:cNvSpPr>
          <p:nvPr/>
        </p:nvSpPr>
        <p:spPr bwMode="auto">
          <a:xfrm>
            <a:off x="4495800" y="3352800"/>
            <a:ext cx="339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400" b="1">
                <a:cs typeface="Times New Roman" pitchFamily="18" charset="0"/>
              </a:rPr>
              <a:t> Δ</a:t>
            </a:r>
            <a:endParaRPr lang="zh-CN" altLang="en-US" sz="1400" b="1">
              <a:cs typeface="Times New Roman" pitchFamily="18" charset="0"/>
            </a:endParaRPr>
          </a:p>
        </p:txBody>
      </p:sp>
      <p:sp>
        <p:nvSpPr>
          <p:cNvPr id="86043" name="Rectangle 27"/>
          <p:cNvSpPr>
            <a:spLocks noChangeArrowheads="1"/>
          </p:cNvSpPr>
          <p:nvPr/>
        </p:nvSpPr>
        <p:spPr bwMode="auto">
          <a:xfrm>
            <a:off x="6146800" y="3365500"/>
            <a:ext cx="295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400" b="1">
                <a:cs typeface="Times New Roman" pitchFamily="18" charset="0"/>
              </a:rPr>
              <a:t>Δ</a:t>
            </a:r>
            <a:endParaRPr lang="zh-CN" altLang="en-US" sz="1400" b="1">
              <a:cs typeface="Times New Roman" pitchFamily="18" charset="0"/>
            </a:endParaRPr>
          </a:p>
        </p:txBody>
      </p:sp>
      <p:sp>
        <p:nvSpPr>
          <p:cNvPr id="86044" name="Rectangle 28"/>
          <p:cNvSpPr>
            <a:spLocks noChangeArrowheads="1"/>
          </p:cNvSpPr>
          <p:nvPr/>
        </p:nvSpPr>
        <p:spPr bwMode="auto">
          <a:xfrm>
            <a:off x="6096000" y="3124200"/>
            <a:ext cx="430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400" b="1"/>
              <a:t>HF</a:t>
            </a:r>
            <a:endParaRPr lang="zh-CN" altLang="en-US" sz="1400" b="1"/>
          </a:p>
        </p:txBody>
      </p:sp>
      <p:sp>
        <p:nvSpPr>
          <p:cNvPr id="86045" name="Line 29"/>
          <p:cNvSpPr>
            <a:spLocks noChangeShapeType="1"/>
          </p:cNvSpPr>
          <p:nvPr/>
        </p:nvSpPr>
        <p:spPr bwMode="auto">
          <a:xfrm>
            <a:off x="2286000" y="1828800"/>
            <a:ext cx="0" cy="228600"/>
          </a:xfrm>
          <a:prstGeom prst="line">
            <a:avLst/>
          </a:prstGeom>
          <a:noFill/>
          <a:ln w="12700" cap="sq">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6046" name="Line 30"/>
          <p:cNvSpPr>
            <a:spLocks noChangeShapeType="1"/>
          </p:cNvSpPr>
          <p:nvPr/>
        </p:nvSpPr>
        <p:spPr bwMode="auto">
          <a:xfrm>
            <a:off x="4572000" y="2590800"/>
            <a:ext cx="0" cy="228600"/>
          </a:xfrm>
          <a:prstGeom prst="line">
            <a:avLst/>
          </a:prstGeom>
          <a:noFill/>
          <a:ln w="12700" cap="sq">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0-#ppt_w/2"/>
                                          </p:val>
                                        </p:tav>
                                        <p:tav tm="100000">
                                          <p:val>
                                            <p:strVal val="#ppt_x"/>
                                          </p:val>
                                        </p:tav>
                                      </p:tavLst>
                                    </p:anim>
                                    <p:anim calcmode="lin" valueType="num">
                                      <p:cBhvr additive="base">
                                        <p:cTn id="8" dur="500" fill="hold"/>
                                        <p:tgtEl>
                                          <p:spTgt spid="860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23"/>
                                        </p:tgtEl>
                                        <p:attrNameLst>
                                          <p:attrName>style.visibility</p:attrName>
                                        </p:attrNameLst>
                                      </p:cBhvr>
                                      <p:to>
                                        <p:strVal val="visible"/>
                                      </p:to>
                                    </p:set>
                                    <p:anim calcmode="lin" valueType="num">
                                      <p:cBhvr additive="base">
                                        <p:cTn id="13" dur="500" fill="hold"/>
                                        <p:tgtEl>
                                          <p:spTgt spid="86023"/>
                                        </p:tgtEl>
                                        <p:attrNameLst>
                                          <p:attrName>ppt_x</p:attrName>
                                        </p:attrNameLst>
                                      </p:cBhvr>
                                      <p:tavLst>
                                        <p:tav tm="0">
                                          <p:val>
                                            <p:strVal val="0-#ppt_w/2"/>
                                          </p:val>
                                        </p:tav>
                                        <p:tav tm="100000">
                                          <p:val>
                                            <p:strVal val="#ppt_x"/>
                                          </p:val>
                                        </p:tav>
                                      </p:tavLst>
                                    </p:anim>
                                    <p:anim calcmode="lin" valueType="num">
                                      <p:cBhvr additive="base">
                                        <p:cTn id="14" dur="500" fill="hold"/>
                                        <p:tgtEl>
                                          <p:spTgt spid="860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21"/>
                                        </p:tgtEl>
                                        <p:attrNameLst>
                                          <p:attrName>style.visibility</p:attrName>
                                        </p:attrNameLst>
                                      </p:cBhvr>
                                      <p:to>
                                        <p:strVal val="visible"/>
                                      </p:to>
                                    </p:set>
                                    <p:anim calcmode="lin" valueType="num">
                                      <p:cBhvr additive="base">
                                        <p:cTn id="19" dur="500" fill="hold"/>
                                        <p:tgtEl>
                                          <p:spTgt spid="86021"/>
                                        </p:tgtEl>
                                        <p:attrNameLst>
                                          <p:attrName>ppt_x</p:attrName>
                                        </p:attrNameLst>
                                      </p:cBhvr>
                                      <p:tavLst>
                                        <p:tav tm="0">
                                          <p:val>
                                            <p:strVal val="0-#ppt_w/2"/>
                                          </p:val>
                                        </p:tav>
                                        <p:tav tm="100000">
                                          <p:val>
                                            <p:strVal val="#ppt_x"/>
                                          </p:val>
                                        </p:tav>
                                      </p:tavLst>
                                    </p:anim>
                                    <p:anim calcmode="lin" valueType="num">
                                      <p:cBhvr additive="base">
                                        <p:cTn id="20" dur="500" fill="hold"/>
                                        <p:tgtEl>
                                          <p:spTgt spid="86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utoUpdateAnimBg="0"/>
      <p:bldP spid="86021" grpId="0" autoUpdateAnimBg="0"/>
      <p:bldP spid="8602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762000" y="48768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40000"/>
              </a:lnSpc>
            </a:pPr>
            <a:r>
              <a:rPr kumimoji="1" lang="en-US" altLang="zh-CN" sz="2000" b="1"/>
              <a:t>        UF</a:t>
            </a:r>
            <a:r>
              <a:rPr kumimoji="1" lang="en-US" altLang="zh-CN" sz="2000" b="1" baseline="-25000"/>
              <a:t>6 </a:t>
            </a:r>
            <a:r>
              <a:rPr kumimoji="1" lang="zh-CN" altLang="en-US" sz="2000" b="1"/>
              <a:t>为强氧化剂，易挥发，利用 </a:t>
            </a:r>
            <a:r>
              <a:rPr kumimoji="1" lang="zh-CN" altLang="en-US" sz="2000" b="1" baseline="30000"/>
              <a:t>238</a:t>
            </a:r>
            <a:r>
              <a:rPr kumimoji="1" lang="en-US" altLang="zh-CN" sz="2000" b="1"/>
              <a:t>UF</a:t>
            </a:r>
            <a:r>
              <a:rPr kumimoji="1" lang="en-US" altLang="zh-CN" sz="2000" b="1" baseline="-25000"/>
              <a:t>6 </a:t>
            </a:r>
            <a:r>
              <a:rPr kumimoji="1" lang="zh-CN" altLang="en-US" sz="2000" b="1"/>
              <a:t>和 </a:t>
            </a:r>
            <a:r>
              <a:rPr kumimoji="1" lang="zh-CN" altLang="en-US" sz="2000" b="1" baseline="30000"/>
              <a:t>235</a:t>
            </a:r>
            <a:r>
              <a:rPr kumimoji="1" lang="en-US" altLang="zh-CN" sz="2000" b="1"/>
              <a:t>UF</a:t>
            </a:r>
            <a:r>
              <a:rPr kumimoji="1" lang="en-US" altLang="zh-CN" sz="2000" b="1" baseline="-25000"/>
              <a:t>6 </a:t>
            </a:r>
            <a:r>
              <a:rPr kumimoji="1" lang="zh-CN" altLang="en-US" sz="2000" b="1"/>
              <a:t>蒸气扩散速率的差别，可达到分离、富集核燃料 </a:t>
            </a:r>
            <a:r>
              <a:rPr kumimoji="1" lang="zh-CN" altLang="en-US" sz="2000" b="1" baseline="30000"/>
              <a:t>235</a:t>
            </a:r>
            <a:r>
              <a:rPr kumimoji="1" lang="en-US" altLang="zh-CN" sz="2000" b="1"/>
              <a:t>U </a:t>
            </a:r>
            <a:r>
              <a:rPr kumimoji="1" lang="zh-CN" altLang="en-US" sz="2000" b="1"/>
              <a:t>的目的.</a:t>
            </a:r>
          </a:p>
        </p:txBody>
      </p:sp>
      <p:graphicFrame>
        <p:nvGraphicFramePr>
          <p:cNvPr id="87046" name="Object 6"/>
          <p:cNvGraphicFramePr>
            <a:graphicFrameLocks noChangeAspect="1"/>
          </p:cNvGraphicFramePr>
          <p:nvPr/>
        </p:nvGraphicFramePr>
        <p:xfrm>
          <a:off x="1293813" y="3048000"/>
          <a:ext cx="5868987" cy="1633538"/>
        </p:xfrm>
        <a:graphic>
          <a:graphicData uri="http://schemas.openxmlformats.org/presentationml/2006/ole">
            <mc:AlternateContent xmlns:mc="http://schemas.openxmlformats.org/markup-compatibility/2006">
              <mc:Choice xmlns:v="urn:schemas-microsoft-com:vml" Requires="v">
                <p:oleObj spid="_x0000_s87114" name="Equation" r:id="rId3" imgW="3009600" imgH="838080" progId="Equation.3">
                  <p:embed/>
                </p:oleObj>
              </mc:Choice>
              <mc:Fallback>
                <p:oleObj name="Equation" r:id="rId3" imgW="3009600" imgH="83808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813" y="3048000"/>
                        <a:ext cx="5868987" cy="1633538"/>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047" name="Text Box 7"/>
          <p:cNvSpPr txBox="1">
            <a:spLocks noChangeArrowheads="1"/>
          </p:cNvSpPr>
          <p:nvPr/>
        </p:nvSpPr>
        <p:spPr bwMode="auto">
          <a:xfrm>
            <a:off x="990600" y="3200400"/>
            <a:ext cx="439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2000" b="1"/>
              <a:t>●</a:t>
            </a:r>
            <a:endParaRPr kumimoji="1" lang="zh-CN" altLang="en-US" sz="2000" b="1"/>
          </a:p>
        </p:txBody>
      </p:sp>
      <p:sp>
        <p:nvSpPr>
          <p:cNvPr id="87049" name="Text Box 9"/>
          <p:cNvSpPr txBox="1">
            <a:spLocks noChangeArrowheads="1"/>
          </p:cNvSpPr>
          <p:nvPr/>
        </p:nvSpPr>
        <p:spPr bwMode="auto">
          <a:xfrm>
            <a:off x="1371600" y="715963"/>
            <a:ext cx="5791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1" lang="en-US" altLang="zh-CN" sz="2200" b="1"/>
              <a:t>UO</a:t>
            </a:r>
            <a:r>
              <a:rPr kumimoji="1" lang="en-US" altLang="zh-CN" sz="2200" b="1" baseline="-25000"/>
              <a:t>3 </a:t>
            </a:r>
            <a:r>
              <a:rPr kumimoji="1" lang="en-US" altLang="zh-CN" sz="2200" b="1"/>
              <a:t>+ 2 HNO</a:t>
            </a:r>
            <a:r>
              <a:rPr kumimoji="1" lang="en-US" altLang="zh-CN" sz="2200" b="1" baseline="-25000"/>
              <a:t>3                       </a:t>
            </a:r>
            <a:r>
              <a:rPr kumimoji="1" lang="en-US" altLang="zh-CN" sz="2200" b="1"/>
              <a:t>UO</a:t>
            </a:r>
            <a:r>
              <a:rPr kumimoji="1" lang="en-US" altLang="zh-CN" sz="2200" b="1" baseline="-25000"/>
              <a:t>2</a:t>
            </a:r>
            <a:r>
              <a:rPr kumimoji="1" lang="en-US" altLang="zh-CN" sz="2200" b="1"/>
              <a:t>(NO</a:t>
            </a:r>
            <a:r>
              <a:rPr kumimoji="1" lang="en-US" altLang="zh-CN" sz="2200" b="1" baseline="-25000"/>
              <a:t>3</a:t>
            </a:r>
            <a:r>
              <a:rPr kumimoji="1" lang="en-US" altLang="zh-CN" sz="2200" b="1"/>
              <a:t>)</a:t>
            </a:r>
            <a:r>
              <a:rPr kumimoji="1" lang="en-US" altLang="zh-CN" sz="2200" b="1" baseline="-25000"/>
              <a:t>2 </a:t>
            </a:r>
            <a:r>
              <a:rPr kumimoji="1" lang="en-US" altLang="zh-CN" sz="2200" b="1"/>
              <a:t>+ 2 H</a:t>
            </a:r>
            <a:r>
              <a:rPr kumimoji="1" lang="en-US" altLang="zh-CN" sz="2200" b="1" baseline="-25000"/>
              <a:t>2</a:t>
            </a:r>
            <a:r>
              <a:rPr kumimoji="1" lang="en-US" altLang="zh-CN" sz="2200" b="1"/>
              <a:t>O</a:t>
            </a:r>
          </a:p>
        </p:txBody>
      </p:sp>
      <p:sp>
        <p:nvSpPr>
          <p:cNvPr id="87050" name="Line 10"/>
          <p:cNvSpPr>
            <a:spLocks noChangeShapeType="1"/>
          </p:cNvSpPr>
          <p:nvPr/>
        </p:nvSpPr>
        <p:spPr bwMode="auto">
          <a:xfrm>
            <a:off x="3276600" y="914400"/>
            <a:ext cx="914400" cy="0"/>
          </a:xfrm>
          <a:prstGeom prst="line">
            <a:avLst/>
          </a:prstGeom>
          <a:noFill/>
          <a:ln w="19050" cap="sq">
            <a:solidFill>
              <a:srgbClr val="99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051" name="Text Box 11"/>
          <p:cNvSpPr txBox="1">
            <a:spLocks noChangeArrowheads="1"/>
          </p:cNvSpPr>
          <p:nvPr/>
        </p:nvSpPr>
        <p:spPr bwMode="auto">
          <a:xfrm>
            <a:off x="4267200" y="2057400"/>
            <a:ext cx="369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1" lang="en-US" altLang="zh-CN" sz="2000" b="1"/>
              <a:t>Na</a:t>
            </a:r>
            <a:r>
              <a:rPr kumimoji="1" lang="en-US" altLang="zh-CN" sz="2000" b="1" baseline="-25000"/>
              <a:t>2</a:t>
            </a:r>
            <a:r>
              <a:rPr kumimoji="1" lang="en-US" altLang="zh-CN" sz="2000" b="1"/>
              <a:t>O</a:t>
            </a:r>
            <a:r>
              <a:rPr kumimoji="1" lang="en-US" altLang="zh-CN" sz="2000" b="1" baseline="-25000"/>
              <a:t>2</a:t>
            </a:r>
            <a:r>
              <a:rPr kumimoji="1" lang="en-US" altLang="zh-CN" sz="2000" b="1"/>
              <a:t>O</a:t>
            </a:r>
            <a:r>
              <a:rPr kumimoji="1" lang="en-US" altLang="zh-CN" sz="2000" b="1" baseline="-25000"/>
              <a:t>7 </a:t>
            </a:r>
            <a:r>
              <a:rPr kumimoji="1" lang="en-US" altLang="zh-CN" sz="2000" b="1"/>
              <a:t> · 6H</a:t>
            </a:r>
            <a:r>
              <a:rPr kumimoji="1" lang="en-US" altLang="zh-CN" sz="2000" b="1" baseline="-25000"/>
              <a:t>2</a:t>
            </a:r>
            <a:r>
              <a:rPr kumimoji="1" lang="en-US" altLang="zh-CN" sz="2000" b="1"/>
              <a:t>O↓+ NaNO</a:t>
            </a:r>
            <a:r>
              <a:rPr kumimoji="1" lang="en-US" altLang="zh-CN" sz="2000" b="1" baseline="-25000"/>
              <a:t>3</a:t>
            </a:r>
          </a:p>
        </p:txBody>
      </p:sp>
      <p:sp>
        <p:nvSpPr>
          <p:cNvPr id="87052" name="Text Box 12"/>
          <p:cNvSpPr txBox="1">
            <a:spLocks noChangeArrowheads="1"/>
          </p:cNvSpPr>
          <p:nvPr/>
        </p:nvSpPr>
        <p:spPr bwMode="auto">
          <a:xfrm>
            <a:off x="4800600" y="13335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1" lang="en-US" altLang="zh-CN" sz="1400" b="1"/>
              <a:t>+ NaOH + 2 H</a:t>
            </a:r>
            <a:r>
              <a:rPr kumimoji="1" lang="en-US" altLang="zh-CN" sz="1400" b="1" baseline="-25000"/>
              <a:t>2</a:t>
            </a:r>
            <a:r>
              <a:rPr kumimoji="1" lang="en-US" altLang="zh-CN" sz="1400" b="1"/>
              <a:t>O</a:t>
            </a:r>
            <a:endParaRPr kumimoji="1" lang="en-US" altLang="zh-CN" sz="1400" b="1" baseline="-25000"/>
          </a:p>
        </p:txBody>
      </p:sp>
      <p:sp>
        <p:nvSpPr>
          <p:cNvPr id="87053" name="Line 13"/>
          <p:cNvSpPr>
            <a:spLocks noChangeShapeType="1"/>
          </p:cNvSpPr>
          <p:nvPr/>
        </p:nvSpPr>
        <p:spPr bwMode="auto">
          <a:xfrm>
            <a:off x="4800600" y="1143000"/>
            <a:ext cx="0" cy="977900"/>
          </a:xfrm>
          <a:prstGeom prst="line">
            <a:avLst/>
          </a:prstGeom>
          <a:noFill/>
          <a:ln w="19050" cap="sq">
            <a:solidFill>
              <a:srgbClr val="99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054" name="Line 14"/>
          <p:cNvSpPr>
            <a:spLocks noChangeShapeType="1"/>
          </p:cNvSpPr>
          <p:nvPr/>
        </p:nvSpPr>
        <p:spPr bwMode="auto">
          <a:xfrm flipH="1">
            <a:off x="4152900" y="1181100"/>
            <a:ext cx="495300" cy="647700"/>
          </a:xfrm>
          <a:prstGeom prst="line">
            <a:avLst/>
          </a:prstGeom>
          <a:noFill/>
          <a:ln w="19050" cap="sq">
            <a:solidFill>
              <a:srgbClr val="FFFF99"/>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055" name="Rectangle 15"/>
          <p:cNvSpPr>
            <a:spLocks noChangeArrowheads="1"/>
          </p:cNvSpPr>
          <p:nvPr/>
        </p:nvSpPr>
        <p:spPr bwMode="auto">
          <a:xfrm>
            <a:off x="5181600" y="236220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1400" b="1"/>
              <a:t>黄色</a:t>
            </a:r>
          </a:p>
        </p:txBody>
      </p:sp>
      <p:sp>
        <p:nvSpPr>
          <p:cNvPr id="87056" name="Rectangle 16"/>
          <p:cNvSpPr>
            <a:spLocks noChangeArrowheads="1"/>
          </p:cNvSpPr>
          <p:nvPr/>
        </p:nvSpPr>
        <p:spPr bwMode="auto">
          <a:xfrm>
            <a:off x="3879850" y="121920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1400" b="1">
                <a:ea typeface="楷体_GB2312" pitchFamily="49" charset="-122"/>
              </a:rPr>
              <a:t>水解</a:t>
            </a:r>
          </a:p>
        </p:txBody>
      </p:sp>
      <p:sp>
        <p:nvSpPr>
          <p:cNvPr id="87057" name="Text Box 17"/>
          <p:cNvSpPr txBox="1">
            <a:spLocks noChangeArrowheads="1"/>
          </p:cNvSpPr>
          <p:nvPr/>
        </p:nvSpPr>
        <p:spPr bwMode="auto">
          <a:xfrm>
            <a:off x="931863" y="746125"/>
            <a:ext cx="439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2000" b="1"/>
              <a:t>●</a:t>
            </a:r>
            <a:endParaRPr kumimoji="1" lang="zh-CN" altLang="en-US" sz="2000" b="1"/>
          </a:p>
        </p:txBody>
      </p:sp>
      <p:sp>
        <p:nvSpPr>
          <p:cNvPr id="87058" name="Text Box 18"/>
          <p:cNvSpPr txBox="1">
            <a:spLocks noChangeArrowheads="1"/>
          </p:cNvSpPr>
          <p:nvPr/>
        </p:nvSpPr>
        <p:spPr bwMode="auto">
          <a:xfrm>
            <a:off x="1295400" y="17526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1" lang="en-US" altLang="zh-CN" sz="2000" b="1"/>
              <a:t>U</a:t>
            </a:r>
            <a:r>
              <a:rPr kumimoji="1" lang="en-US" altLang="zh-CN" sz="2000" b="1" baseline="-25000"/>
              <a:t>2</a:t>
            </a:r>
            <a:r>
              <a:rPr kumimoji="1" lang="en-US" altLang="zh-CN" sz="2000" b="1"/>
              <a:t>O</a:t>
            </a:r>
            <a:r>
              <a:rPr kumimoji="1" lang="en-US" altLang="zh-CN" sz="2000" b="1" baseline="-25000"/>
              <a:t>5</a:t>
            </a:r>
            <a:r>
              <a:rPr kumimoji="1" lang="en-US" altLang="zh-CN" sz="2000" b="1" baseline="30000"/>
              <a:t>2+</a:t>
            </a:r>
            <a:r>
              <a:rPr kumimoji="1" lang="en-US" altLang="zh-CN" sz="2000" b="1"/>
              <a:t>, U</a:t>
            </a:r>
            <a:r>
              <a:rPr kumimoji="1" lang="en-US" altLang="zh-CN" sz="2000" b="1" baseline="-25000"/>
              <a:t>3</a:t>
            </a:r>
            <a:r>
              <a:rPr kumimoji="1" lang="en-US" altLang="zh-CN" sz="2000" b="1"/>
              <a:t>O</a:t>
            </a:r>
            <a:r>
              <a:rPr kumimoji="1" lang="en-US" altLang="zh-CN" sz="2000" b="1" baseline="-25000"/>
              <a:t>8</a:t>
            </a:r>
            <a:r>
              <a:rPr kumimoji="1" lang="en-US" altLang="zh-CN" sz="2000" b="1" baseline="30000"/>
              <a:t>2+</a:t>
            </a:r>
            <a:r>
              <a:rPr kumimoji="1" lang="en-US" altLang="zh-CN" sz="2000" b="1"/>
              <a:t> ,U</a:t>
            </a:r>
            <a:r>
              <a:rPr kumimoji="1" lang="en-US" altLang="zh-CN" sz="2000" b="1" baseline="-25000"/>
              <a:t>3</a:t>
            </a:r>
            <a:r>
              <a:rPr kumimoji="1" lang="en-US" altLang="zh-CN" sz="2000" b="1"/>
              <a:t>O</a:t>
            </a:r>
            <a:r>
              <a:rPr kumimoji="1" lang="en-US" altLang="zh-CN" sz="2000" b="1" baseline="-25000"/>
              <a:t>8</a:t>
            </a:r>
            <a:r>
              <a:rPr kumimoji="1" lang="en-US" altLang="zh-CN" sz="2000" b="1" baseline="30000"/>
              <a:t>2+</a:t>
            </a:r>
            <a:r>
              <a:rPr kumimoji="1" lang="en-US" altLang="zh-CN" sz="2000" b="1"/>
              <a:t>(OH) </a:t>
            </a:r>
            <a:r>
              <a:rPr kumimoji="1" lang="en-US" altLang="zh-CN" sz="2000" b="1" baseline="300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500" fill="hold"/>
                                        <p:tgtEl>
                                          <p:spTgt spid="87044"/>
                                        </p:tgtEl>
                                        <p:attrNameLst>
                                          <p:attrName>ppt_x</p:attrName>
                                        </p:attrNameLst>
                                      </p:cBhvr>
                                      <p:tavLst>
                                        <p:tav tm="0">
                                          <p:val>
                                            <p:strVal val="0-#ppt_w/2"/>
                                          </p:val>
                                        </p:tav>
                                        <p:tav tm="100000">
                                          <p:val>
                                            <p:strVal val="#ppt_x"/>
                                          </p:val>
                                        </p:tav>
                                      </p:tavLst>
                                    </p:anim>
                                    <p:anim calcmode="lin" valueType="num">
                                      <p:cBhvr additive="base">
                                        <p:cTn id="8" dur="500" fill="hold"/>
                                        <p:tgtEl>
                                          <p:spTgt spid="870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685800" y="1447800"/>
            <a:ext cx="8093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b="1">
                <a:solidFill>
                  <a:srgbClr val="0000FF"/>
                </a:solidFill>
                <a:ea typeface="黑体" pitchFamily="2" charset="-122"/>
              </a:rPr>
              <a:t>锕系元素都有很强烈的放射性，元素及其化合物均不易得到，有关化学性质的研究是在微克量级甚至数百个原子的量级上进行的！所有的操作都必须采取防护措施！</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446" name="Group 54"/>
          <p:cNvGrpSpPr>
            <a:grpSpLocks/>
          </p:cNvGrpSpPr>
          <p:nvPr/>
        </p:nvGrpSpPr>
        <p:grpSpPr bwMode="auto">
          <a:xfrm>
            <a:off x="685800" y="669925"/>
            <a:ext cx="7772400" cy="5505450"/>
            <a:chOff x="432" y="422"/>
            <a:chExt cx="4896" cy="3468"/>
          </a:xfrm>
        </p:grpSpPr>
        <p:sp>
          <p:nvSpPr>
            <p:cNvPr id="59396" name="Rectangle 4"/>
            <p:cNvSpPr>
              <a:spLocks noChangeArrowheads="1"/>
            </p:cNvSpPr>
            <p:nvPr/>
          </p:nvSpPr>
          <p:spPr bwMode="auto">
            <a:xfrm>
              <a:off x="463" y="422"/>
              <a:ext cx="11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a:solidFill>
                    <a:srgbClr val="FF0000"/>
                  </a:solidFill>
                </a:rPr>
                <a:t>3.</a:t>
              </a:r>
              <a:r>
                <a:rPr kumimoji="1" lang="zh-CN" altLang="en-US" sz="2000" b="1">
                  <a:solidFill>
                    <a:srgbClr val="FFCC99"/>
                  </a:solidFill>
                </a:rPr>
                <a:t>  </a:t>
              </a:r>
              <a:r>
                <a:rPr kumimoji="1" lang="zh-CN" altLang="en-US" sz="2000" b="1">
                  <a:solidFill>
                    <a:srgbClr val="0000FF"/>
                  </a:solidFill>
                  <a:ea typeface="黑体" pitchFamily="2" charset="-122"/>
                </a:rPr>
                <a:t>氧化态特征</a:t>
              </a:r>
              <a:endParaRPr kumimoji="1" lang="en-US" altLang="zh-CN" sz="2000" b="1">
                <a:solidFill>
                  <a:srgbClr val="0000FF"/>
                </a:solidFill>
                <a:ea typeface="黑体" pitchFamily="2" charset="-122"/>
              </a:endParaRPr>
            </a:p>
          </p:txBody>
        </p:sp>
        <p:sp>
          <p:nvSpPr>
            <p:cNvPr id="59397" name="Rectangle 5"/>
            <p:cNvSpPr>
              <a:spLocks noChangeArrowheads="1"/>
            </p:cNvSpPr>
            <p:nvPr/>
          </p:nvSpPr>
          <p:spPr bwMode="auto">
            <a:xfrm>
              <a:off x="432" y="623"/>
              <a:ext cx="4848"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15000"/>
                </a:lnSpc>
              </a:pPr>
              <a:r>
                <a:rPr kumimoji="1" lang="zh-CN" altLang="en-US" sz="2000" b="1"/>
                <a:t>        镧系元素全部都形成稳定的 + 3 氧化态，同一周期连续 15 个元素形成同一种特征氧化态的现象在周期表中是绝无仅有的 .  非特征氧化态与它们的电子组态稳定性有关 .</a:t>
              </a:r>
              <a:endParaRPr kumimoji="1" lang="en-US" altLang="zh-CN" sz="2000" b="1"/>
            </a:p>
          </p:txBody>
        </p:sp>
        <p:grpSp>
          <p:nvGrpSpPr>
            <p:cNvPr id="59398" name="Group 6"/>
            <p:cNvGrpSpPr>
              <a:grpSpLocks/>
            </p:cNvGrpSpPr>
            <p:nvPr/>
          </p:nvGrpSpPr>
          <p:grpSpPr bwMode="auto">
            <a:xfrm>
              <a:off x="864" y="1248"/>
              <a:ext cx="4032" cy="1604"/>
              <a:chOff x="768" y="1344"/>
              <a:chExt cx="4032" cy="1604"/>
            </a:xfrm>
          </p:grpSpPr>
          <p:grpSp>
            <p:nvGrpSpPr>
              <p:cNvPr id="59399" name="Group 7"/>
              <p:cNvGrpSpPr>
                <a:grpSpLocks/>
              </p:cNvGrpSpPr>
              <p:nvPr/>
            </p:nvGrpSpPr>
            <p:grpSpPr bwMode="auto">
              <a:xfrm>
                <a:off x="1104" y="1632"/>
                <a:ext cx="3504" cy="1104"/>
                <a:chOff x="1104" y="1680"/>
                <a:chExt cx="2688" cy="864"/>
              </a:xfrm>
            </p:grpSpPr>
            <p:sp>
              <p:nvSpPr>
                <p:cNvPr id="59400" name="Line 8"/>
                <p:cNvSpPr>
                  <a:spLocks noChangeShapeType="1"/>
                </p:cNvSpPr>
                <p:nvPr/>
              </p:nvSpPr>
              <p:spPr bwMode="auto">
                <a:xfrm>
                  <a:off x="2112" y="2112"/>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1" name="Line 9"/>
                <p:cNvSpPr>
                  <a:spLocks noChangeShapeType="1"/>
                </p:cNvSpPr>
                <p:nvPr/>
              </p:nvSpPr>
              <p:spPr bwMode="auto">
                <a:xfrm>
                  <a:off x="3408" y="2112"/>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2" name="Line 10"/>
                <p:cNvSpPr>
                  <a:spLocks noChangeShapeType="1"/>
                </p:cNvSpPr>
                <p:nvPr/>
              </p:nvSpPr>
              <p:spPr bwMode="auto">
                <a:xfrm>
                  <a:off x="1488" y="1776"/>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3" name="Line 11"/>
                <p:cNvSpPr>
                  <a:spLocks noChangeShapeType="1"/>
                </p:cNvSpPr>
                <p:nvPr/>
              </p:nvSpPr>
              <p:spPr bwMode="auto">
                <a:xfrm>
                  <a:off x="1152" y="2112"/>
                  <a:ext cx="2592" cy="1"/>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4" name="Line 12"/>
                <p:cNvSpPr>
                  <a:spLocks noChangeShapeType="1"/>
                </p:cNvSpPr>
                <p:nvPr/>
              </p:nvSpPr>
              <p:spPr bwMode="auto">
                <a:xfrm>
                  <a:off x="1152" y="2112"/>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5" name="Line 13"/>
                <p:cNvSpPr>
                  <a:spLocks noChangeShapeType="1"/>
                </p:cNvSpPr>
                <p:nvPr/>
              </p:nvSpPr>
              <p:spPr bwMode="auto">
                <a:xfrm>
                  <a:off x="1632" y="1776"/>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6" name="Line 14"/>
                <p:cNvSpPr>
                  <a:spLocks noChangeShapeType="1"/>
                </p:cNvSpPr>
                <p:nvPr/>
              </p:nvSpPr>
              <p:spPr bwMode="auto">
                <a:xfrm>
                  <a:off x="2256" y="2112"/>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7" name="Line 15"/>
                <p:cNvSpPr>
                  <a:spLocks noChangeShapeType="1"/>
                </p:cNvSpPr>
                <p:nvPr/>
              </p:nvSpPr>
              <p:spPr bwMode="auto">
                <a:xfrm>
                  <a:off x="2640" y="1776"/>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8" name="Line 16"/>
                <p:cNvSpPr>
                  <a:spLocks noChangeShapeType="1"/>
                </p:cNvSpPr>
                <p:nvPr/>
              </p:nvSpPr>
              <p:spPr bwMode="auto">
                <a:xfrm>
                  <a:off x="3744" y="1776"/>
                  <a:ext cx="1" cy="336"/>
                </a:xfrm>
                <a:prstGeom prst="line">
                  <a:avLst/>
                </a:prstGeom>
                <a:noFill/>
                <a:ln w="381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9" name="Oval 17"/>
                <p:cNvSpPr>
                  <a:spLocks noChangeArrowheads="1"/>
                </p:cNvSpPr>
                <p:nvPr/>
              </p:nvSpPr>
              <p:spPr bwMode="auto">
                <a:xfrm>
                  <a:off x="1440"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10" name="Oval 18"/>
                <p:cNvSpPr>
                  <a:spLocks noChangeArrowheads="1"/>
                </p:cNvSpPr>
                <p:nvPr/>
              </p:nvSpPr>
              <p:spPr bwMode="auto">
                <a:xfrm>
                  <a:off x="1584"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11" name="Oval 19"/>
                <p:cNvSpPr>
                  <a:spLocks noChangeArrowheads="1"/>
                </p:cNvSpPr>
                <p:nvPr/>
              </p:nvSpPr>
              <p:spPr bwMode="auto">
                <a:xfrm>
                  <a:off x="1440" y="1680"/>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12" name="Oval 20"/>
                <p:cNvSpPr>
                  <a:spLocks noChangeArrowheads="1"/>
                </p:cNvSpPr>
                <p:nvPr/>
              </p:nvSpPr>
              <p:spPr bwMode="auto">
                <a:xfrm>
                  <a:off x="1584" y="1680"/>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13" name="Oval 21"/>
                <p:cNvSpPr>
                  <a:spLocks noChangeArrowheads="1"/>
                </p:cNvSpPr>
                <p:nvPr/>
              </p:nvSpPr>
              <p:spPr bwMode="auto">
                <a:xfrm>
                  <a:off x="1728"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14" name="Oval 22"/>
                <p:cNvSpPr>
                  <a:spLocks noChangeArrowheads="1"/>
                </p:cNvSpPr>
                <p:nvPr/>
              </p:nvSpPr>
              <p:spPr bwMode="auto">
                <a:xfrm>
                  <a:off x="1872"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15" name="Oval 23"/>
                <p:cNvSpPr>
                  <a:spLocks noChangeArrowheads="1"/>
                </p:cNvSpPr>
                <p:nvPr/>
              </p:nvSpPr>
              <p:spPr bwMode="auto">
                <a:xfrm>
                  <a:off x="2064"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16" name="Oval 24"/>
                <p:cNvSpPr>
                  <a:spLocks noChangeArrowheads="1"/>
                </p:cNvSpPr>
                <p:nvPr/>
              </p:nvSpPr>
              <p:spPr bwMode="auto">
                <a:xfrm>
                  <a:off x="2208"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17" name="Oval 25"/>
                <p:cNvSpPr>
                  <a:spLocks noChangeArrowheads="1"/>
                </p:cNvSpPr>
                <p:nvPr/>
              </p:nvSpPr>
              <p:spPr bwMode="auto">
                <a:xfrm>
                  <a:off x="2400"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18" name="Oval 26"/>
                <p:cNvSpPr>
                  <a:spLocks noChangeArrowheads="1"/>
                </p:cNvSpPr>
                <p:nvPr/>
              </p:nvSpPr>
              <p:spPr bwMode="auto">
                <a:xfrm>
                  <a:off x="2592" y="1680"/>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19" name="Oval 27"/>
                <p:cNvSpPr>
                  <a:spLocks noChangeArrowheads="1"/>
                </p:cNvSpPr>
                <p:nvPr/>
              </p:nvSpPr>
              <p:spPr bwMode="auto">
                <a:xfrm>
                  <a:off x="2592"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20" name="Oval 28"/>
                <p:cNvSpPr>
                  <a:spLocks noChangeArrowheads="1"/>
                </p:cNvSpPr>
                <p:nvPr/>
              </p:nvSpPr>
              <p:spPr bwMode="auto">
                <a:xfrm>
                  <a:off x="2736"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21" name="Oval 29"/>
                <p:cNvSpPr>
                  <a:spLocks noChangeArrowheads="1"/>
                </p:cNvSpPr>
                <p:nvPr/>
              </p:nvSpPr>
              <p:spPr bwMode="auto">
                <a:xfrm>
                  <a:off x="2880"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22" name="Oval 30"/>
                <p:cNvSpPr>
                  <a:spLocks noChangeArrowheads="1"/>
                </p:cNvSpPr>
                <p:nvPr/>
              </p:nvSpPr>
              <p:spPr bwMode="auto">
                <a:xfrm>
                  <a:off x="3024"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23" name="Oval 31"/>
                <p:cNvSpPr>
                  <a:spLocks noChangeArrowheads="1"/>
                </p:cNvSpPr>
                <p:nvPr/>
              </p:nvSpPr>
              <p:spPr bwMode="auto">
                <a:xfrm>
                  <a:off x="3216"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24" name="Oval 32"/>
                <p:cNvSpPr>
                  <a:spLocks noChangeArrowheads="1"/>
                </p:cNvSpPr>
                <p:nvPr/>
              </p:nvSpPr>
              <p:spPr bwMode="auto">
                <a:xfrm>
                  <a:off x="1296"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25" name="Oval 33"/>
                <p:cNvSpPr>
                  <a:spLocks noChangeArrowheads="1"/>
                </p:cNvSpPr>
                <p:nvPr/>
              </p:nvSpPr>
              <p:spPr bwMode="auto">
                <a:xfrm>
                  <a:off x="3360"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26" name="Oval 34"/>
                <p:cNvSpPr>
                  <a:spLocks noChangeArrowheads="1"/>
                </p:cNvSpPr>
                <p:nvPr/>
              </p:nvSpPr>
              <p:spPr bwMode="auto">
                <a:xfrm>
                  <a:off x="2208" y="2448"/>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27" name="Oval 35"/>
                <p:cNvSpPr>
                  <a:spLocks noChangeArrowheads="1"/>
                </p:cNvSpPr>
                <p:nvPr/>
              </p:nvSpPr>
              <p:spPr bwMode="auto">
                <a:xfrm>
                  <a:off x="3552" y="206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28" name="Oval 36"/>
                <p:cNvSpPr>
                  <a:spLocks noChangeArrowheads="1"/>
                </p:cNvSpPr>
                <p:nvPr/>
              </p:nvSpPr>
              <p:spPr bwMode="auto">
                <a:xfrm>
                  <a:off x="2064" y="2448"/>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29" name="Oval 37"/>
                <p:cNvSpPr>
                  <a:spLocks noChangeArrowheads="1"/>
                </p:cNvSpPr>
                <p:nvPr/>
              </p:nvSpPr>
              <p:spPr bwMode="auto">
                <a:xfrm>
                  <a:off x="3696" y="1680"/>
                  <a:ext cx="96" cy="96"/>
                </a:xfrm>
                <a:prstGeom prst="ellipse">
                  <a:avLst/>
                </a:prstGeom>
                <a:solidFill>
                  <a:srgbClr val="FFCC99"/>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30" name="Oval 38"/>
                <p:cNvSpPr>
                  <a:spLocks noChangeArrowheads="1"/>
                </p:cNvSpPr>
                <p:nvPr/>
              </p:nvSpPr>
              <p:spPr bwMode="auto">
                <a:xfrm>
                  <a:off x="1104" y="2448"/>
                  <a:ext cx="96" cy="96"/>
                </a:xfrm>
                <a:prstGeom prst="ellipse">
                  <a:avLst/>
                </a:prstGeom>
                <a:solidFill>
                  <a:srgbClr val="FFCC99"/>
                </a:solidFill>
                <a:ln w="12700" cap="sq">
                  <a:solidFill>
                    <a:srgbClr val="FFCC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sp>
              <p:nvSpPr>
                <p:cNvPr id="59431" name="Oval 39"/>
                <p:cNvSpPr>
                  <a:spLocks noChangeArrowheads="1"/>
                </p:cNvSpPr>
                <p:nvPr/>
              </p:nvSpPr>
              <p:spPr bwMode="auto">
                <a:xfrm>
                  <a:off x="3360" y="2448"/>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3200"/>
                </a:p>
              </p:txBody>
            </p:sp>
          </p:grpSp>
          <p:sp>
            <p:nvSpPr>
              <p:cNvPr id="59432" name="Text Box 40"/>
              <p:cNvSpPr txBox="1">
                <a:spLocks noChangeArrowheads="1"/>
              </p:cNvSpPr>
              <p:nvPr/>
            </p:nvSpPr>
            <p:spPr bwMode="auto">
              <a:xfrm>
                <a:off x="768" y="1344"/>
                <a:ext cx="322" cy="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240000"/>
                  </a:lnSpc>
                  <a:spcBef>
                    <a:spcPct val="50000"/>
                  </a:spcBef>
                </a:pPr>
                <a:r>
                  <a:rPr lang="zh-CN" altLang="en-US" sz="1800" b="1"/>
                  <a:t>+4</a:t>
                </a:r>
              </a:p>
              <a:p>
                <a:pPr eaLnBrk="0" hangingPunct="0">
                  <a:lnSpc>
                    <a:spcPct val="240000"/>
                  </a:lnSpc>
                  <a:spcBef>
                    <a:spcPct val="50000"/>
                  </a:spcBef>
                </a:pPr>
                <a:r>
                  <a:rPr lang="zh-CN" altLang="en-US" sz="1800" b="1"/>
                  <a:t>+3</a:t>
                </a:r>
              </a:p>
              <a:p>
                <a:pPr eaLnBrk="0" hangingPunct="0">
                  <a:lnSpc>
                    <a:spcPct val="240000"/>
                  </a:lnSpc>
                  <a:spcBef>
                    <a:spcPct val="50000"/>
                  </a:spcBef>
                </a:pPr>
                <a:r>
                  <a:rPr lang="zh-CN" altLang="en-US" sz="1800" b="1"/>
                  <a:t>+2</a:t>
                </a:r>
              </a:p>
            </p:txBody>
          </p:sp>
          <p:sp>
            <p:nvSpPr>
              <p:cNvPr id="59433" name="Text Box 41"/>
              <p:cNvSpPr txBox="1">
                <a:spLocks noChangeArrowheads="1"/>
              </p:cNvSpPr>
              <p:nvPr/>
            </p:nvSpPr>
            <p:spPr bwMode="auto">
              <a:xfrm>
                <a:off x="1008" y="2736"/>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Ba</a:t>
                </a:r>
                <a:r>
                  <a:rPr lang="en-US" altLang="zh-CN" sz="1600" b="1" baseline="30000"/>
                  <a:t>2+</a:t>
                </a:r>
              </a:p>
            </p:txBody>
          </p:sp>
          <p:sp>
            <p:nvSpPr>
              <p:cNvPr id="59434" name="Text Box 42"/>
              <p:cNvSpPr txBox="1">
                <a:spLocks noChangeArrowheads="1"/>
              </p:cNvSpPr>
              <p:nvPr/>
            </p:nvSpPr>
            <p:spPr bwMode="auto">
              <a:xfrm>
                <a:off x="4416" y="1468"/>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600" b="1"/>
                  <a:t>Hf</a:t>
                </a:r>
                <a:r>
                  <a:rPr lang="en-US" altLang="zh-CN" sz="1600" b="1" baseline="30000"/>
                  <a:t>4+</a:t>
                </a:r>
              </a:p>
            </p:txBody>
          </p:sp>
          <p:sp>
            <p:nvSpPr>
              <p:cNvPr id="59435" name="Rectangle 43"/>
              <p:cNvSpPr>
                <a:spLocks noChangeArrowheads="1"/>
              </p:cNvSpPr>
              <p:nvPr/>
            </p:nvSpPr>
            <p:spPr bwMode="auto">
              <a:xfrm>
                <a:off x="3168" y="2208"/>
                <a:ext cx="9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1600" b="1"/>
                  <a:t>Dy  Ho Er  Tm</a:t>
                </a:r>
                <a:endParaRPr kumimoji="1" lang="zh-CN" altLang="en-US" sz="1600" b="1"/>
              </a:p>
            </p:txBody>
          </p:sp>
          <p:sp>
            <p:nvSpPr>
              <p:cNvPr id="59436" name="Rectangle 44"/>
              <p:cNvSpPr>
                <a:spLocks noChangeArrowheads="1"/>
              </p:cNvSpPr>
              <p:nvPr/>
            </p:nvSpPr>
            <p:spPr bwMode="auto">
              <a:xfrm>
                <a:off x="1296" y="1948"/>
                <a:ext cx="2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1600" b="1"/>
                  <a:t>La</a:t>
                </a:r>
                <a:endParaRPr kumimoji="1" lang="zh-CN" altLang="en-US" sz="1600" b="1"/>
              </a:p>
            </p:txBody>
          </p:sp>
          <p:sp>
            <p:nvSpPr>
              <p:cNvPr id="59437" name="Rectangle 45"/>
              <p:cNvSpPr>
                <a:spLocks noChangeArrowheads="1"/>
              </p:cNvSpPr>
              <p:nvPr/>
            </p:nvSpPr>
            <p:spPr bwMode="auto">
              <a:xfrm>
                <a:off x="1463" y="2232"/>
                <a:ext cx="2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1600" b="1"/>
                  <a:t>Ce</a:t>
                </a:r>
                <a:endParaRPr kumimoji="1" lang="zh-CN" altLang="en-US" sz="1600" b="1"/>
              </a:p>
            </p:txBody>
          </p:sp>
          <p:sp>
            <p:nvSpPr>
              <p:cNvPr id="59438" name="Rectangle 46"/>
              <p:cNvSpPr>
                <a:spLocks noChangeArrowheads="1"/>
              </p:cNvSpPr>
              <p:nvPr/>
            </p:nvSpPr>
            <p:spPr bwMode="auto">
              <a:xfrm>
                <a:off x="1824" y="1600"/>
                <a:ext cx="2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1600" b="1"/>
                  <a:t>Pr</a:t>
                </a:r>
                <a:endParaRPr kumimoji="1" lang="zh-CN" altLang="en-US" sz="1600" b="1"/>
              </a:p>
            </p:txBody>
          </p:sp>
          <p:sp>
            <p:nvSpPr>
              <p:cNvPr id="59439" name="Rectangle 47"/>
              <p:cNvSpPr>
                <a:spLocks noChangeArrowheads="1"/>
              </p:cNvSpPr>
              <p:nvPr/>
            </p:nvSpPr>
            <p:spPr bwMode="auto">
              <a:xfrm>
                <a:off x="1824" y="2236"/>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1600" b="1"/>
                  <a:t>Nd  Pm</a:t>
                </a:r>
                <a:endParaRPr kumimoji="1" lang="zh-CN" altLang="en-US" sz="1600" b="1"/>
              </a:p>
            </p:txBody>
          </p:sp>
          <p:sp>
            <p:nvSpPr>
              <p:cNvPr id="59440" name="Rectangle 48"/>
              <p:cNvSpPr>
                <a:spLocks noChangeArrowheads="1"/>
              </p:cNvSpPr>
              <p:nvPr/>
            </p:nvSpPr>
            <p:spPr bwMode="auto">
              <a:xfrm>
                <a:off x="2256" y="2688"/>
                <a:ext cx="51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1600" b="1"/>
                  <a:t>Sm  Eu</a:t>
                </a:r>
                <a:endParaRPr kumimoji="1" lang="zh-CN" altLang="en-US" sz="1600" b="1"/>
              </a:p>
            </p:txBody>
          </p:sp>
          <p:sp>
            <p:nvSpPr>
              <p:cNvPr id="59441" name="Rectangle 49"/>
              <p:cNvSpPr>
                <a:spLocks noChangeArrowheads="1"/>
              </p:cNvSpPr>
              <p:nvPr/>
            </p:nvSpPr>
            <p:spPr bwMode="auto">
              <a:xfrm>
                <a:off x="2736" y="2208"/>
                <a:ext cx="2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1600" b="1"/>
                  <a:t>Gd</a:t>
                </a:r>
                <a:endParaRPr kumimoji="1" lang="zh-CN" altLang="en-US" sz="1600" b="1"/>
              </a:p>
            </p:txBody>
          </p:sp>
          <p:sp>
            <p:nvSpPr>
              <p:cNvPr id="59442" name="Rectangle 50"/>
              <p:cNvSpPr>
                <a:spLocks noChangeArrowheads="1"/>
              </p:cNvSpPr>
              <p:nvPr/>
            </p:nvSpPr>
            <p:spPr bwMode="auto">
              <a:xfrm>
                <a:off x="3120" y="1584"/>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1600" b="1"/>
                  <a:t>Tb</a:t>
                </a:r>
                <a:endParaRPr kumimoji="1" lang="zh-CN" altLang="en-US" sz="1600" b="1"/>
              </a:p>
            </p:txBody>
          </p:sp>
          <p:sp>
            <p:nvSpPr>
              <p:cNvPr id="59443" name="Rectangle 51"/>
              <p:cNvSpPr>
                <a:spLocks noChangeArrowheads="1"/>
              </p:cNvSpPr>
              <p:nvPr/>
            </p:nvSpPr>
            <p:spPr bwMode="auto">
              <a:xfrm>
                <a:off x="3984" y="2688"/>
                <a:ext cx="27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1600" b="1"/>
                  <a:t>Yb</a:t>
                </a:r>
                <a:endParaRPr kumimoji="1" lang="zh-CN" altLang="en-US" sz="1600" b="1"/>
              </a:p>
            </p:txBody>
          </p:sp>
          <p:sp>
            <p:nvSpPr>
              <p:cNvPr id="59444" name="Rectangle 52"/>
              <p:cNvSpPr>
                <a:spLocks noChangeArrowheads="1"/>
              </p:cNvSpPr>
              <p:nvPr/>
            </p:nvSpPr>
            <p:spPr bwMode="auto">
              <a:xfrm>
                <a:off x="4224" y="2208"/>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zh-CN" sz="1600" b="1"/>
                  <a:t>Lu</a:t>
                </a:r>
                <a:endParaRPr kumimoji="1" lang="zh-CN" altLang="en-US" sz="1600" b="1"/>
              </a:p>
            </p:txBody>
          </p:sp>
        </p:grpSp>
        <p:sp>
          <p:nvSpPr>
            <p:cNvPr id="59445" name="Text Box 53"/>
            <p:cNvSpPr txBox="1">
              <a:spLocks noChangeArrowheads="1"/>
            </p:cNvSpPr>
            <p:nvPr/>
          </p:nvSpPr>
          <p:spPr bwMode="auto">
            <a:xfrm>
              <a:off x="480" y="2832"/>
              <a:ext cx="4848" cy="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30000"/>
                </a:lnSpc>
                <a:spcBef>
                  <a:spcPct val="50000"/>
                </a:spcBef>
              </a:pPr>
              <a:r>
                <a:rPr lang="en-US" altLang="zh-CN" sz="2000" b="1"/>
                <a:t>        La</a:t>
              </a:r>
              <a:r>
                <a:rPr lang="en-US" altLang="zh-CN" sz="2000" b="1" baseline="30000"/>
                <a:t>3+</a:t>
              </a:r>
              <a:r>
                <a:rPr lang="en-US" altLang="zh-CN" sz="2000" b="1"/>
                <a:t>(4</a:t>
              </a:r>
              <a:r>
                <a:rPr lang="en-US" altLang="zh-CN" sz="2000" b="1" i="1"/>
                <a:t>f </a:t>
              </a:r>
              <a:r>
                <a:rPr lang="en-US" altLang="zh-CN" sz="2000" b="1" baseline="30000"/>
                <a:t>0</a:t>
              </a:r>
              <a:r>
                <a:rPr lang="en-US" altLang="zh-CN" sz="2000" b="1"/>
                <a:t>), Gd</a:t>
              </a:r>
              <a:r>
                <a:rPr lang="en-US" altLang="zh-CN" sz="2000" b="1" baseline="30000"/>
                <a:t>3+</a:t>
              </a:r>
              <a:r>
                <a:rPr lang="en-US" altLang="zh-CN" sz="2000" b="1"/>
                <a:t>(4</a:t>
              </a:r>
              <a:r>
                <a:rPr lang="en-US" altLang="zh-CN" sz="2000" b="1" i="1"/>
                <a:t>f </a:t>
              </a:r>
              <a:r>
                <a:rPr lang="en-US" altLang="zh-CN" sz="2000" b="1" baseline="30000"/>
                <a:t>7</a:t>
              </a:r>
              <a:r>
                <a:rPr lang="en-US" altLang="zh-CN" sz="2000" b="1"/>
                <a:t>)  </a:t>
              </a:r>
              <a:r>
                <a:rPr lang="zh-CN" altLang="en-US" sz="2000" b="1"/>
                <a:t>和 </a:t>
              </a:r>
              <a:r>
                <a:rPr lang="en-US" altLang="zh-CN" sz="2000" b="1"/>
                <a:t>Lu</a:t>
              </a:r>
              <a:r>
                <a:rPr lang="en-US" altLang="zh-CN" sz="2000" b="1" baseline="30000"/>
                <a:t>3+</a:t>
              </a:r>
              <a:r>
                <a:rPr lang="en-US" altLang="zh-CN" sz="2000" b="1"/>
                <a:t>(4</a:t>
              </a:r>
              <a:r>
                <a:rPr lang="en-US" altLang="zh-CN" sz="2000" b="1" i="1"/>
                <a:t>f </a:t>
              </a:r>
              <a:r>
                <a:rPr lang="en-US" altLang="zh-CN" sz="2000" b="1" baseline="30000"/>
                <a:t>14</a:t>
              </a:r>
              <a:r>
                <a:rPr lang="en-US" altLang="zh-CN" sz="2000" b="1"/>
                <a:t>) </a:t>
              </a:r>
              <a:r>
                <a:rPr lang="zh-CN" altLang="en-US" sz="2000" b="1"/>
                <a:t>已处于稳定结构，获得 +2 和 +4 氧化态是相当困难的； </a:t>
              </a:r>
              <a:r>
                <a:rPr lang="en-US" altLang="zh-CN" sz="2000" b="1"/>
                <a:t>Ce</a:t>
              </a:r>
              <a:r>
                <a:rPr lang="en-US" altLang="zh-CN" sz="2000" b="1" baseline="30000"/>
                <a:t>3+</a:t>
              </a:r>
              <a:r>
                <a:rPr lang="en-US" altLang="zh-CN" sz="2000" b="1"/>
                <a:t>(4</a:t>
              </a:r>
              <a:r>
                <a:rPr lang="en-US" altLang="zh-CN" sz="2000" b="1" i="1"/>
                <a:t>f </a:t>
              </a:r>
              <a:r>
                <a:rPr lang="en-US" altLang="zh-CN" sz="2000" b="1" baseline="30000"/>
                <a:t>1</a:t>
              </a:r>
              <a:r>
                <a:rPr lang="en-US" altLang="zh-CN" sz="2000" b="1"/>
                <a:t>) </a:t>
              </a:r>
              <a:r>
                <a:rPr lang="zh-CN" altLang="en-US" sz="2000" b="1"/>
                <a:t>和 </a:t>
              </a:r>
              <a:r>
                <a:rPr lang="en-US" altLang="zh-CN" sz="2000" b="1"/>
                <a:t>Tb</a:t>
              </a:r>
              <a:r>
                <a:rPr lang="en-US" altLang="zh-CN" sz="2000" b="1" baseline="30000"/>
                <a:t>3+</a:t>
              </a:r>
              <a:r>
                <a:rPr lang="en-US" altLang="zh-CN" sz="2000" b="1"/>
                <a:t>(4</a:t>
              </a:r>
              <a:r>
                <a:rPr lang="en-US" altLang="zh-CN" sz="2000" b="1" i="1"/>
                <a:t>f </a:t>
              </a:r>
              <a:r>
                <a:rPr lang="en-US" altLang="zh-CN" sz="2000" b="1" baseline="30000"/>
                <a:t>8</a:t>
              </a:r>
              <a:r>
                <a:rPr lang="en-US" altLang="zh-CN" sz="2000" b="1"/>
                <a:t>) </a:t>
              </a:r>
              <a:r>
                <a:rPr lang="zh-CN" altLang="en-US" sz="2000" b="1"/>
                <a:t>失去一个电子即达稳定结构，因而出现 +4 氧化态；</a:t>
              </a:r>
              <a:r>
                <a:rPr lang="en-US" altLang="zh-CN" sz="2000" b="1"/>
                <a:t>Eu</a:t>
              </a:r>
              <a:r>
                <a:rPr lang="en-US" altLang="zh-CN" sz="2000" b="1" baseline="30000"/>
                <a:t>3+</a:t>
              </a:r>
              <a:r>
                <a:rPr lang="en-US" altLang="zh-CN" sz="2000" b="1"/>
                <a:t>(4</a:t>
              </a:r>
              <a:r>
                <a:rPr lang="en-US" altLang="zh-CN" sz="2000" b="1" i="1"/>
                <a:t>f </a:t>
              </a:r>
              <a:r>
                <a:rPr lang="en-US" altLang="zh-CN" sz="2000" b="1" baseline="30000"/>
                <a:t>6</a:t>
              </a:r>
              <a:r>
                <a:rPr lang="en-US" altLang="zh-CN" sz="2000" b="1"/>
                <a:t>) </a:t>
              </a:r>
              <a:r>
                <a:rPr lang="zh-CN" altLang="en-US" sz="2000" b="1"/>
                <a:t>和 </a:t>
              </a:r>
              <a:r>
                <a:rPr lang="en-US" altLang="zh-CN" sz="2000" b="1"/>
                <a:t>Yb</a:t>
              </a:r>
              <a:r>
                <a:rPr lang="en-US" altLang="zh-CN" sz="2000" b="1" baseline="30000"/>
                <a:t>3+</a:t>
              </a:r>
              <a:r>
                <a:rPr lang="en-US" altLang="zh-CN" sz="2000" b="1"/>
                <a:t>(4</a:t>
              </a:r>
              <a:r>
                <a:rPr lang="en-US" altLang="zh-CN" sz="2000" b="1" i="1"/>
                <a:t>f </a:t>
              </a:r>
              <a:r>
                <a:rPr lang="en-US" altLang="zh-CN" sz="2000" b="1" baseline="30000"/>
                <a:t>13</a:t>
              </a:r>
              <a:r>
                <a:rPr lang="en-US" altLang="zh-CN" sz="2000" b="1"/>
                <a:t>) </a:t>
              </a:r>
              <a:r>
                <a:rPr lang="zh-CN" altLang="en-US" sz="2000" b="1"/>
                <a:t>接受一个电子即达稳定结构，因而易出现 +2 氧化态 .</a:t>
              </a:r>
              <a:endParaRPr lang="en-US" altLang="zh-CN" sz="2000" b="1"/>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685800" y="332656"/>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dirty="0">
                <a:solidFill>
                  <a:srgbClr val="FF0000"/>
                </a:solidFill>
              </a:rPr>
              <a:t>4.</a:t>
            </a:r>
            <a:r>
              <a:rPr kumimoji="1" lang="zh-CN" altLang="en-US" sz="2000" b="1" dirty="0">
                <a:solidFill>
                  <a:srgbClr val="FFCC99"/>
                </a:solidFill>
              </a:rPr>
              <a:t>  </a:t>
            </a:r>
            <a:r>
              <a:rPr kumimoji="1" lang="zh-CN" altLang="en-US" sz="2000" b="1" dirty="0">
                <a:solidFill>
                  <a:srgbClr val="0000FF"/>
                </a:solidFill>
                <a:ea typeface="黑体" pitchFamily="2" charset="-122"/>
              </a:rPr>
              <a:t>镧系收缩</a:t>
            </a:r>
            <a:endParaRPr kumimoji="1" lang="en-US" altLang="zh-CN" sz="2000" b="1" dirty="0">
              <a:solidFill>
                <a:srgbClr val="0000FF"/>
              </a:solidFill>
              <a:ea typeface="黑体" pitchFamily="2" charset="-122"/>
            </a:endParaRPr>
          </a:p>
        </p:txBody>
      </p:sp>
      <p:sp>
        <p:nvSpPr>
          <p:cNvPr id="60421" name="Rectangle 5"/>
          <p:cNvSpPr>
            <a:spLocks noChangeArrowheads="1"/>
          </p:cNvSpPr>
          <p:nvPr/>
        </p:nvSpPr>
        <p:spPr bwMode="auto">
          <a:xfrm>
            <a:off x="685800" y="895375"/>
            <a:ext cx="75438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pPr>
            <a:r>
              <a:rPr kumimoji="1" lang="zh-CN" altLang="en-US" sz="2000" b="1" dirty="0">
                <a:solidFill>
                  <a:srgbClr val="663300"/>
                </a:solidFill>
                <a:latin typeface="黑体" pitchFamily="2" charset="-122"/>
                <a:ea typeface="黑体" pitchFamily="2" charset="-122"/>
              </a:rPr>
              <a:t>定    义</a:t>
            </a:r>
            <a:r>
              <a:rPr kumimoji="1" lang="zh-CN" altLang="en-US" sz="2000" b="1" dirty="0"/>
              <a:t>   指镧系元素的离子半径随原子序数的增加而依次</a:t>
            </a:r>
          </a:p>
          <a:p>
            <a:pPr eaLnBrk="0" hangingPunct="0">
              <a:lnSpc>
                <a:spcPct val="80000"/>
              </a:lnSpc>
              <a:spcBef>
                <a:spcPct val="50000"/>
              </a:spcBef>
            </a:pPr>
            <a:r>
              <a:rPr kumimoji="1" lang="zh-CN" altLang="en-US" sz="2000" b="1" dirty="0"/>
              <a:t>                   减小的现象 . 有人也把这叫做 “单向变化”.</a:t>
            </a:r>
            <a:endParaRPr kumimoji="1" lang="en-US" altLang="zh-CN" sz="2000" b="1" dirty="0"/>
          </a:p>
        </p:txBody>
      </p:sp>
      <p:sp>
        <p:nvSpPr>
          <p:cNvPr id="60422" name="Rectangle 6"/>
          <p:cNvSpPr>
            <a:spLocks noChangeArrowheads="1"/>
          </p:cNvSpPr>
          <p:nvPr/>
        </p:nvSpPr>
        <p:spPr bwMode="auto">
          <a:xfrm>
            <a:off x="685800" y="1841500"/>
            <a:ext cx="7990656"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50000"/>
              </a:spcBef>
            </a:pPr>
            <a:r>
              <a:rPr kumimoji="1" lang="zh-CN" altLang="en-US" sz="2000" b="1" dirty="0">
                <a:solidFill>
                  <a:srgbClr val="663300"/>
                </a:solidFill>
                <a:latin typeface="黑体" pitchFamily="2" charset="-122"/>
                <a:ea typeface="黑体" pitchFamily="2" charset="-122"/>
              </a:rPr>
              <a:t>产生原因</a:t>
            </a:r>
            <a:r>
              <a:rPr kumimoji="1" lang="zh-CN" altLang="en-US" sz="2000" b="1" dirty="0"/>
              <a:t>   随原子序数增大，电子填入4 </a:t>
            </a:r>
            <a:r>
              <a:rPr kumimoji="1" lang="en-US" altLang="zh-CN" sz="2000" b="1" i="1" dirty="0"/>
              <a:t>f  </a:t>
            </a:r>
            <a:r>
              <a:rPr kumimoji="1" lang="zh-CN" altLang="en-US" sz="2000" b="1" dirty="0"/>
              <a:t>层，</a:t>
            </a:r>
            <a:r>
              <a:rPr kumimoji="1" lang="en-US" altLang="zh-CN" sz="2000" b="1" i="1" dirty="0"/>
              <a:t>f  </a:t>
            </a:r>
            <a:r>
              <a:rPr kumimoji="1" lang="zh-CN" altLang="en-US" sz="2000" b="1" dirty="0"/>
              <a:t>电子云较分散，对</a:t>
            </a:r>
          </a:p>
          <a:p>
            <a:pPr>
              <a:lnSpc>
                <a:spcPct val="80000"/>
              </a:lnSpc>
              <a:spcBef>
                <a:spcPct val="50000"/>
              </a:spcBef>
            </a:pPr>
            <a:r>
              <a:rPr kumimoji="1" lang="zh-CN" altLang="en-US" sz="2000" b="1" dirty="0"/>
              <a:t>                   5</a:t>
            </a:r>
            <a:r>
              <a:rPr kumimoji="1" lang="en-US" altLang="zh-CN" sz="2000" b="1" i="1" dirty="0"/>
              <a:t>d</a:t>
            </a:r>
            <a:r>
              <a:rPr kumimoji="1" lang="en-US" altLang="zh-CN" sz="2000" b="1" dirty="0"/>
              <a:t>  </a:t>
            </a:r>
            <a:r>
              <a:rPr kumimoji="1" lang="zh-CN" altLang="en-US" sz="2000" b="1" dirty="0"/>
              <a:t>和 6</a:t>
            </a:r>
            <a:r>
              <a:rPr kumimoji="1" lang="en-US" altLang="zh-CN" sz="2000" b="1" i="1" dirty="0"/>
              <a:t>s</a:t>
            </a:r>
            <a:r>
              <a:rPr kumimoji="1" lang="en-US" altLang="zh-CN" sz="2000" b="1" dirty="0"/>
              <a:t> </a:t>
            </a:r>
            <a:r>
              <a:rPr kumimoji="1" lang="zh-CN" altLang="en-US" sz="2000" b="1" dirty="0"/>
              <a:t>电子屏蔽不完全，</a:t>
            </a:r>
            <a:r>
              <a:rPr kumimoji="1" lang="en-US" altLang="zh-CN" sz="2000" b="1" dirty="0"/>
              <a:t>Z*  </a:t>
            </a:r>
            <a:r>
              <a:rPr kumimoji="1" lang="zh-CN" altLang="en-US" sz="2000" b="1" dirty="0"/>
              <a:t>增大，对外层电子吸引力</a:t>
            </a:r>
          </a:p>
          <a:p>
            <a:pPr>
              <a:lnSpc>
                <a:spcPct val="80000"/>
              </a:lnSpc>
              <a:spcBef>
                <a:spcPct val="50000"/>
              </a:spcBef>
            </a:pPr>
            <a:r>
              <a:rPr kumimoji="1" lang="zh-CN" altLang="en-US" sz="2000" b="1" dirty="0"/>
              <a:t>                   增大 ，使电子云更靠近核 ，造成了半径逐渐减小而产生</a:t>
            </a:r>
          </a:p>
          <a:p>
            <a:pPr>
              <a:lnSpc>
                <a:spcPct val="80000"/>
              </a:lnSpc>
              <a:spcBef>
                <a:spcPct val="50000"/>
              </a:spcBef>
            </a:pPr>
            <a:r>
              <a:rPr kumimoji="1" lang="zh-CN" altLang="en-US" sz="2000" b="1" dirty="0"/>
              <a:t>                                                                          了所谓 “</a:t>
            </a:r>
            <a:r>
              <a:rPr kumimoji="1" lang="zh-CN" altLang="en-US" sz="2000" b="1" dirty="0">
                <a:solidFill>
                  <a:srgbClr val="0000FF"/>
                </a:solidFill>
              </a:rPr>
              <a:t>镧系收 缩效应</a:t>
            </a:r>
            <a:r>
              <a:rPr kumimoji="1" lang="zh-CN" altLang="en-US" sz="2000" b="1" dirty="0"/>
              <a:t>”.</a:t>
            </a:r>
          </a:p>
        </p:txBody>
      </p:sp>
      <p:sp>
        <p:nvSpPr>
          <p:cNvPr id="60424" name="Line 8"/>
          <p:cNvSpPr>
            <a:spLocks noChangeShapeType="1"/>
          </p:cNvSpPr>
          <p:nvPr/>
        </p:nvSpPr>
        <p:spPr bwMode="auto">
          <a:xfrm>
            <a:off x="4343400" y="4419600"/>
            <a:ext cx="228600" cy="76200"/>
          </a:xfrm>
          <a:prstGeom prst="line">
            <a:avLst/>
          </a:prstGeom>
          <a:noFill/>
          <a:ln w="38100" cap="sq">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60425" name="Text Box 9"/>
          <p:cNvSpPr txBox="1">
            <a:spLocks noChangeArrowheads="1"/>
          </p:cNvSpPr>
          <p:nvPr/>
        </p:nvSpPr>
        <p:spPr bwMode="auto">
          <a:xfrm>
            <a:off x="4008438" y="5915025"/>
            <a:ext cx="117633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原子序数</a:t>
            </a:r>
          </a:p>
        </p:txBody>
      </p:sp>
      <p:sp>
        <p:nvSpPr>
          <p:cNvPr id="60426" name="Text Box 10"/>
          <p:cNvSpPr txBox="1">
            <a:spLocks noChangeArrowheads="1"/>
          </p:cNvSpPr>
          <p:nvPr/>
        </p:nvSpPr>
        <p:spPr bwMode="auto">
          <a:xfrm rot="-5391626">
            <a:off x="1248569" y="4104481"/>
            <a:ext cx="1068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离子半径/</a:t>
            </a:r>
            <a:r>
              <a:rPr lang="en-US" altLang="zh-CN" sz="1400" b="1">
                <a:ea typeface="楷体_GB2312" pitchFamily="49" charset="-122"/>
              </a:rPr>
              <a:t>pm</a:t>
            </a:r>
          </a:p>
        </p:txBody>
      </p:sp>
      <p:sp>
        <p:nvSpPr>
          <p:cNvPr id="60427" name="Line 11"/>
          <p:cNvSpPr>
            <a:spLocks noChangeShapeType="1"/>
          </p:cNvSpPr>
          <p:nvPr/>
        </p:nvSpPr>
        <p:spPr bwMode="auto">
          <a:xfrm>
            <a:off x="5861050" y="5232400"/>
            <a:ext cx="341313" cy="68263"/>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28" name="Line 12"/>
          <p:cNvSpPr>
            <a:spLocks noChangeShapeType="1"/>
          </p:cNvSpPr>
          <p:nvPr/>
        </p:nvSpPr>
        <p:spPr bwMode="auto">
          <a:xfrm>
            <a:off x="5321300" y="4959350"/>
            <a:ext cx="411163" cy="204788"/>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29" name="Line 13"/>
          <p:cNvSpPr>
            <a:spLocks noChangeShapeType="1"/>
          </p:cNvSpPr>
          <p:nvPr/>
        </p:nvSpPr>
        <p:spPr bwMode="auto">
          <a:xfrm>
            <a:off x="4781550" y="4686300"/>
            <a:ext cx="411163" cy="273050"/>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0" name="Line 14"/>
          <p:cNvSpPr>
            <a:spLocks noChangeShapeType="1"/>
          </p:cNvSpPr>
          <p:nvPr/>
        </p:nvSpPr>
        <p:spPr bwMode="auto">
          <a:xfrm>
            <a:off x="4572000" y="4495800"/>
            <a:ext cx="184150" cy="190500"/>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1" name="Line 15"/>
          <p:cNvSpPr>
            <a:spLocks noChangeShapeType="1"/>
          </p:cNvSpPr>
          <p:nvPr/>
        </p:nvSpPr>
        <p:spPr bwMode="auto">
          <a:xfrm>
            <a:off x="3933825" y="4194175"/>
            <a:ext cx="333375" cy="225425"/>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2" name="Line 16"/>
          <p:cNvSpPr>
            <a:spLocks noChangeShapeType="1"/>
          </p:cNvSpPr>
          <p:nvPr/>
        </p:nvSpPr>
        <p:spPr bwMode="auto">
          <a:xfrm>
            <a:off x="3625850" y="4003675"/>
            <a:ext cx="136525" cy="136525"/>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3" name="Line 17"/>
          <p:cNvSpPr>
            <a:spLocks noChangeShapeType="1"/>
          </p:cNvSpPr>
          <p:nvPr/>
        </p:nvSpPr>
        <p:spPr bwMode="auto">
          <a:xfrm>
            <a:off x="3162300" y="3525838"/>
            <a:ext cx="411163" cy="477837"/>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4" name="Line 18"/>
          <p:cNvSpPr>
            <a:spLocks noChangeShapeType="1"/>
          </p:cNvSpPr>
          <p:nvPr/>
        </p:nvSpPr>
        <p:spPr bwMode="auto">
          <a:xfrm>
            <a:off x="2932113" y="3184525"/>
            <a:ext cx="204787" cy="341313"/>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5" name="Line 19"/>
          <p:cNvSpPr>
            <a:spLocks noChangeShapeType="1"/>
          </p:cNvSpPr>
          <p:nvPr/>
        </p:nvSpPr>
        <p:spPr bwMode="auto">
          <a:xfrm>
            <a:off x="2527300" y="5648325"/>
            <a:ext cx="3962400" cy="12700"/>
          </a:xfrm>
          <a:prstGeom prst="line">
            <a:avLst/>
          </a:prstGeom>
          <a:noFill/>
          <a:ln w="28575"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6" name="Line 20"/>
          <p:cNvSpPr>
            <a:spLocks noChangeShapeType="1"/>
          </p:cNvSpPr>
          <p:nvPr/>
        </p:nvSpPr>
        <p:spPr bwMode="auto">
          <a:xfrm>
            <a:off x="2913063" y="5581650"/>
            <a:ext cx="1587"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7" name="Line 21"/>
          <p:cNvSpPr>
            <a:spLocks noChangeShapeType="1"/>
          </p:cNvSpPr>
          <p:nvPr/>
        </p:nvSpPr>
        <p:spPr bwMode="auto">
          <a:xfrm>
            <a:off x="3375025" y="5581650"/>
            <a:ext cx="1588"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8" name="Line 22"/>
          <p:cNvSpPr>
            <a:spLocks noChangeShapeType="1"/>
          </p:cNvSpPr>
          <p:nvPr/>
        </p:nvSpPr>
        <p:spPr bwMode="auto">
          <a:xfrm>
            <a:off x="3836988" y="5581650"/>
            <a:ext cx="1587"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9" name="Line 23"/>
          <p:cNvSpPr>
            <a:spLocks noChangeShapeType="1"/>
          </p:cNvSpPr>
          <p:nvPr/>
        </p:nvSpPr>
        <p:spPr bwMode="auto">
          <a:xfrm>
            <a:off x="4298950" y="5581650"/>
            <a:ext cx="3175"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40" name="Line 24"/>
          <p:cNvSpPr>
            <a:spLocks noChangeShapeType="1"/>
          </p:cNvSpPr>
          <p:nvPr/>
        </p:nvSpPr>
        <p:spPr bwMode="auto">
          <a:xfrm>
            <a:off x="4762500" y="5581650"/>
            <a:ext cx="1588"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41" name="Line 25"/>
          <p:cNvSpPr>
            <a:spLocks noChangeShapeType="1"/>
          </p:cNvSpPr>
          <p:nvPr/>
        </p:nvSpPr>
        <p:spPr bwMode="auto">
          <a:xfrm>
            <a:off x="5224463" y="5581650"/>
            <a:ext cx="1587"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42" name="Line 26"/>
          <p:cNvSpPr>
            <a:spLocks noChangeShapeType="1"/>
          </p:cNvSpPr>
          <p:nvPr/>
        </p:nvSpPr>
        <p:spPr bwMode="auto">
          <a:xfrm>
            <a:off x="5764213" y="5581650"/>
            <a:ext cx="1587"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43" name="Line 27"/>
          <p:cNvSpPr>
            <a:spLocks noChangeShapeType="1"/>
          </p:cNvSpPr>
          <p:nvPr/>
        </p:nvSpPr>
        <p:spPr bwMode="auto">
          <a:xfrm>
            <a:off x="6226175" y="5581650"/>
            <a:ext cx="1588" cy="66675"/>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44" name="Line 28"/>
          <p:cNvSpPr>
            <a:spLocks noChangeShapeType="1"/>
          </p:cNvSpPr>
          <p:nvPr/>
        </p:nvSpPr>
        <p:spPr bwMode="auto">
          <a:xfrm flipH="1">
            <a:off x="2528888" y="3048000"/>
            <a:ext cx="15875" cy="2600325"/>
          </a:xfrm>
          <a:prstGeom prst="line">
            <a:avLst/>
          </a:prstGeom>
          <a:noFill/>
          <a:ln w="28575"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45" name="Line 29"/>
          <p:cNvSpPr>
            <a:spLocks noChangeShapeType="1"/>
          </p:cNvSpPr>
          <p:nvPr/>
        </p:nvSpPr>
        <p:spPr bwMode="auto">
          <a:xfrm>
            <a:off x="2527300" y="5314950"/>
            <a:ext cx="138113" cy="1588"/>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46" name="Line 30"/>
          <p:cNvSpPr>
            <a:spLocks noChangeShapeType="1"/>
          </p:cNvSpPr>
          <p:nvPr/>
        </p:nvSpPr>
        <p:spPr bwMode="auto">
          <a:xfrm>
            <a:off x="2527300" y="4914900"/>
            <a:ext cx="138113" cy="1588"/>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47" name="Line 31"/>
          <p:cNvSpPr>
            <a:spLocks noChangeShapeType="1"/>
          </p:cNvSpPr>
          <p:nvPr/>
        </p:nvSpPr>
        <p:spPr bwMode="auto">
          <a:xfrm>
            <a:off x="2527300" y="4514850"/>
            <a:ext cx="138113" cy="1588"/>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48" name="Line 32"/>
          <p:cNvSpPr>
            <a:spLocks noChangeShapeType="1"/>
          </p:cNvSpPr>
          <p:nvPr/>
        </p:nvSpPr>
        <p:spPr bwMode="auto">
          <a:xfrm>
            <a:off x="2527300" y="4116388"/>
            <a:ext cx="138113" cy="1587"/>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49" name="Line 33"/>
          <p:cNvSpPr>
            <a:spLocks noChangeShapeType="1"/>
          </p:cNvSpPr>
          <p:nvPr/>
        </p:nvSpPr>
        <p:spPr bwMode="auto">
          <a:xfrm>
            <a:off x="2527300" y="3714750"/>
            <a:ext cx="173038" cy="1588"/>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50" name="Line 34"/>
          <p:cNvSpPr>
            <a:spLocks noChangeShapeType="1"/>
          </p:cNvSpPr>
          <p:nvPr/>
        </p:nvSpPr>
        <p:spPr bwMode="auto">
          <a:xfrm>
            <a:off x="2527300" y="3316288"/>
            <a:ext cx="138113" cy="1587"/>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51" name="Text Box 35"/>
          <p:cNvSpPr txBox="1">
            <a:spLocks noChangeArrowheads="1"/>
          </p:cNvSpPr>
          <p:nvPr/>
        </p:nvSpPr>
        <p:spPr bwMode="auto">
          <a:xfrm>
            <a:off x="2759075" y="5649913"/>
            <a:ext cx="3871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t>57      59      61      63       65      67       69       71</a:t>
            </a:r>
          </a:p>
        </p:txBody>
      </p:sp>
      <p:sp>
        <p:nvSpPr>
          <p:cNvPr id="60452" name="Text Box 36"/>
          <p:cNvSpPr txBox="1">
            <a:spLocks noChangeArrowheads="1"/>
          </p:cNvSpPr>
          <p:nvPr/>
        </p:nvSpPr>
        <p:spPr bwMode="auto">
          <a:xfrm>
            <a:off x="2065338" y="3114675"/>
            <a:ext cx="481012" cy="266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60000"/>
              </a:lnSpc>
              <a:spcBef>
                <a:spcPct val="50000"/>
              </a:spcBef>
            </a:pPr>
            <a:r>
              <a:rPr lang="zh-CN" altLang="en-US" sz="1400" b="1"/>
              <a:t>105</a:t>
            </a:r>
          </a:p>
          <a:p>
            <a:pPr eaLnBrk="0" hangingPunct="0">
              <a:lnSpc>
                <a:spcPct val="160000"/>
              </a:lnSpc>
              <a:spcBef>
                <a:spcPct val="50000"/>
              </a:spcBef>
            </a:pPr>
            <a:r>
              <a:rPr lang="zh-CN" altLang="en-US" sz="1400" b="1"/>
              <a:t>100</a:t>
            </a:r>
          </a:p>
          <a:p>
            <a:pPr eaLnBrk="0" hangingPunct="0">
              <a:lnSpc>
                <a:spcPct val="160000"/>
              </a:lnSpc>
              <a:spcBef>
                <a:spcPct val="50000"/>
              </a:spcBef>
            </a:pPr>
            <a:r>
              <a:rPr lang="zh-CN" altLang="en-US" sz="1400" b="1"/>
              <a:t>95</a:t>
            </a:r>
          </a:p>
          <a:p>
            <a:pPr eaLnBrk="0" hangingPunct="0">
              <a:lnSpc>
                <a:spcPct val="160000"/>
              </a:lnSpc>
              <a:spcBef>
                <a:spcPct val="50000"/>
              </a:spcBef>
            </a:pPr>
            <a:r>
              <a:rPr lang="zh-CN" altLang="en-US" sz="1400" b="1"/>
              <a:t>90</a:t>
            </a:r>
          </a:p>
          <a:p>
            <a:pPr eaLnBrk="0" hangingPunct="0">
              <a:lnSpc>
                <a:spcPct val="160000"/>
              </a:lnSpc>
              <a:spcBef>
                <a:spcPct val="50000"/>
              </a:spcBef>
            </a:pPr>
            <a:r>
              <a:rPr lang="zh-CN" altLang="en-US" sz="1400" b="1"/>
              <a:t>85</a:t>
            </a:r>
          </a:p>
          <a:p>
            <a:pPr eaLnBrk="0" hangingPunct="0">
              <a:lnSpc>
                <a:spcPct val="160000"/>
              </a:lnSpc>
              <a:spcBef>
                <a:spcPct val="50000"/>
              </a:spcBef>
            </a:pPr>
            <a:r>
              <a:rPr lang="zh-CN" altLang="en-US" sz="1400" b="1"/>
              <a:t>80</a:t>
            </a:r>
          </a:p>
        </p:txBody>
      </p:sp>
      <p:sp>
        <p:nvSpPr>
          <p:cNvPr id="60453" name="Oval 37"/>
          <p:cNvSpPr>
            <a:spLocks noChangeArrowheads="1"/>
          </p:cNvSpPr>
          <p:nvPr/>
        </p:nvSpPr>
        <p:spPr bwMode="auto">
          <a:xfrm>
            <a:off x="4495800" y="4419600"/>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54" name="Oval 38"/>
          <p:cNvSpPr>
            <a:spLocks noChangeArrowheads="1"/>
          </p:cNvSpPr>
          <p:nvPr/>
        </p:nvSpPr>
        <p:spPr bwMode="auto">
          <a:xfrm>
            <a:off x="5397500" y="4959350"/>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55" name="Oval 39"/>
          <p:cNvSpPr>
            <a:spLocks noChangeArrowheads="1"/>
          </p:cNvSpPr>
          <p:nvPr/>
        </p:nvSpPr>
        <p:spPr bwMode="auto">
          <a:xfrm>
            <a:off x="4703763" y="4549775"/>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56" name="Oval 40"/>
          <p:cNvSpPr>
            <a:spLocks noChangeArrowheads="1"/>
          </p:cNvSpPr>
          <p:nvPr/>
        </p:nvSpPr>
        <p:spPr bwMode="auto">
          <a:xfrm>
            <a:off x="3086100" y="3457575"/>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57" name="Oval 41"/>
          <p:cNvSpPr>
            <a:spLocks noChangeArrowheads="1"/>
          </p:cNvSpPr>
          <p:nvPr/>
        </p:nvSpPr>
        <p:spPr bwMode="auto">
          <a:xfrm>
            <a:off x="4935538" y="4757738"/>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58" name="Oval 42"/>
          <p:cNvSpPr>
            <a:spLocks noChangeArrowheads="1"/>
          </p:cNvSpPr>
          <p:nvPr/>
        </p:nvSpPr>
        <p:spPr bwMode="auto">
          <a:xfrm>
            <a:off x="4010025" y="4140200"/>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59" name="Oval 43"/>
          <p:cNvSpPr>
            <a:spLocks noChangeArrowheads="1"/>
          </p:cNvSpPr>
          <p:nvPr/>
        </p:nvSpPr>
        <p:spPr bwMode="auto">
          <a:xfrm>
            <a:off x="3548063" y="3870325"/>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60" name="Oval 44"/>
          <p:cNvSpPr>
            <a:spLocks noChangeArrowheads="1"/>
          </p:cNvSpPr>
          <p:nvPr/>
        </p:nvSpPr>
        <p:spPr bwMode="auto">
          <a:xfrm>
            <a:off x="5705475" y="5099050"/>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61" name="Oval 45"/>
          <p:cNvSpPr>
            <a:spLocks noChangeArrowheads="1"/>
          </p:cNvSpPr>
          <p:nvPr/>
        </p:nvSpPr>
        <p:spPr bwMode="auto">
          <a:xfrm>
            <a:off x="5167313" y="4891088"/>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62" name="Oval 46"/>
          <p:cNvSpPr>
            <a:spLocks noChangeArrowheads="1"/>
          </p:cNvSpPr>
          <p:nvPr/>
        </p:nvSpPr>
        <p:spPr bwMode="auto">
          <a:xfrm>
            <a:off x="4241800" y="4344988"/>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63" name="Oval 47"/>
          <p:cNvSpPr>
            <a:spLocks noChangeArrowheads="1"/>
          </p:cNvSpPr>
          <p:nvPr/>
        </p:nvSpPr>
        <p:spPr bwMode="auto">
          <a:xfrm>
            <a:off x="3779838" y="4071938"/>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64" name="Oval 48"/>
          <p:cNvSpPr>
            <a:spLocks noChangeArrowheads="1"/>
          </p:cNvSpPr>
          <p:nvPr/>
        </p:nvSpPr>
        <p:spPr bwMode="auto">
          <a:xfrm>
            <a:off x="3317875" y="3662363"/>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65" name="Oval 49"/>
          <p:cNvSpPr>
            <a:spLocks noChangeArrowheads="1"/>
          </p:cNvSpPr>
          <p:nvPr/>
        </p:nvSpPr>
        <p:spPr bwMode="auto">
          <a:xfrm>
            <a:off x="2854325" y="3048000"/>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66" name="Oval 50"/>
          <p:cNvSpPr>
            <a:spLocks noChangeArrowheads="1"/>
          </p:cNvSpPr>
          <p:nvPr/>
        </p:nvSpPr>
        <p:spPr bwMode="auto">
          <a:xfrm>
            <a:off x="5937250" y="5167313"/>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67" name="Oval 51"/>
          <p:cNvSpPr>
            <a:spLocks noChangeArrowheads="1"/>
          </p:cNvSpPr>
          <p:nvPr/>
        </p:nvSpPr>
        <p:spPr bwMode="auto">
          <a:xfrm>
            <a:off x="6169025" y="5232400"/>
            <a:ext cx="136525" cy="133350"/>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0-#ppt_w/2"/>
                                          </p:val>
                                        </p:tav>
                                        <p:tav tm="100000">
                                          <p:val>
                                            <p:strVal val="#ppt_x"/>
                                          </p:val>
                                        </p:tav>
                                      </p:tavLst>
                                    </p:anim>
                                    <p:anim calcmode="lin" valueType="num">
                                      <p:cBhvr additive="base">
                                        <p:cTn id="8"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21"/>
                                        </p:tgtEl>
                                        <p:attrNameLst>
                                          <p:attrName>style.visibility</p:attrName>
                                        </p:attrNameLst>
                                      </p:cBhvr>
                                      <p:to>
                                        <p:strVal val="visible"/>
                                      </p:to>
                                    </p:set>
                                    <p:anim calcmode="lin" valueType="num">
                                      <p:cBhvr additive="base">
                                        <p:cTn id="13" dur="500" fill="hold"/>
                                        <p:tgtEl>
                                          <p:spTgt spid="60421"/>
                                        </p:tgtEl>
                                        <p:attrNameLst>
                                          <p:attrName>ppt_x</p:attrName>
                                        </p:attrNameLst>
                                      </p:cBhvr>
                                      <p:tavLst>
                                        <p:tav tm="0">
                                          <p:val>
                                            <p:strVal val="0-#ppt_w/2"/>
                                          </p:val>
                                        </p:tav>
                                        <p:tav tm="100000">
                                          <p:val>
                                            <p:strVal val="#ppt_x"/>
                                          </p:val>
                                        </p:tav>
                                      </p:tavLst>
                                    </p:anim>
                                    <p:anim calcmode="lin" valueType="num">
                                      <p:cBhvr additive="base">
                                        <p:cTn id="14" dur="500" fill="hold"/>
                                        <p:tgtEl>
                                          <p:spTgt spid="6042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22"/>
                                        </p:tgtEl>
                                        <p:attrNameLst>
                                          <p:attrName>style.visibility</p:attrName>
                                        </p:attrNameLst>
                                      </p:cBhvr>
                                      <p:to>
                                        <p:strVal val="visible"/>
                                      </p:to>
                                    </p:set>
                                    <p:anim calcmode="lin" valueType="num">
                                      <p:cBhvr additive="base">
                                        <p:cTn id="19" dur="500" fill="hold"/>
                                        <p:tgtEl>
                                          <p:spTgt spid="60422"/>
                                        </p:tgtEl>
                                        <p:attrNameLst>
                                          <p:attrName>ppt_x</p:attrName>
                                        </p:attrNameLst>
                                      </p:cBhvr>
                                      <p:tavLst>
                                        <p:tav tm="0">
                                          <p:val>
                                            <p:strVal val="0-#ppt_w/2"/>
                                          </p:val>
                                        </p:tav>
                                        <p:tav tm="100000">
                                          <p:val>
                                            <p:strVal val="#ppt_x"/>
                                          </p:val>
                                        </p:tav>
                                      </p:tavLst>
                                    </p:anim>
                                    <p:anim calcmode="lin" valueType="num">
                                      <p:cBhvr additive="base">
                                        <p:cTn id="20" dur="500" fill="hold"/>
                                        <p:tgtEl>
                                          <p:spTgt spid="60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utoUpdateAnimBg="0"/>
      <p:bldP spid="60421" grpId="0" autoUpdateAnimBg="0"/>
      <p:bldP spid="6042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762000" y="4419600"/>
            <a:ext cx="800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zh-CN" sz="2000" b="1"/>
              <a:t>               </a:t>
            </a:r>
            <a:r>
              <a:rPr kumimoji="1" lang="en-US" altLang="zh-CN" sz="2000" b="1">
                <a:solidFill>
                  <a:srgbClr val="FF0000"/>
                </a:solidFill>
              </a:rPr>
              <a:t>● </a:t>
            </a:r>
            <a:r>
              <a:rPr kumimoji="1" lang="en-US" altLang="zh-CN" sz="2000" b="1"/>
              <a:t> </a:t>
            </a:r>
            <a:r>
              <a:rPr kumimoji="1" lang="zh-CN" altLang="en-US" sz="2000" b="1"/>
              <a:t>使 </a:t>
            </a:r>
            <a:r>
              <a:rPr kumimoji="1" lang="en-US" altLang="zh-CN" sz="2000" b="1"/>
              <a:t>Y </a:t>
            </a:r>
            <a:r>
              <a:rPr kumimoji="1" lang="zh-CN" altLang="en-US" sz="2000" b="1"/>
              <a:t>的原子半径处于 </a:t>
            </a:r>
            <a:r>
              <a:rPr kumimoji="1" lang="en-US" altLang="zh-CN" sz="2000" b="1"/>
              <a:t>Ho  </a:t>
            </a:r>
            <a:r>
              <a:rPr kumimoji="1" lang="zh-CN" altLang="en-US" sz="2000" b="1"/>
              <a:t>和 </a:t>
            </a:r>
            <a:r>
              <a:rPr kumimoji="1" lang="en-US" altLang="zh-CN" sz="2000" b="1"/>
              <a:t>Er </a:t>
            </a:r>
            <a:r>
              <a:rPr kumimoji="1" lang="zh-CN" altLang="en-US" sz="2000" b="1"/>
              <a:t>之间，使其化学性质与</a:t>
            </a:r>
          </a:p>
          <a:p>
            <a:pPr eaLnBrk="0" hangingPunct="0">
              <a:spcBef>
                <a:spcPct val="50000"/>
              </a:spcBef>
            </a:pPr>
            <a:r>
              <a:rPr kumimoji="1" lang="zh-CN" altLang="en-US" sz="2000" b="1"/>
              <a:t>                     镧系元素非常相似，在矿物中共生，分离困难故在稀土</a:t>
            </a:r>
          </a:p>
          <a:p>
            <a:pPr eaLnBrk="0" hangingPunct="0">
              <a:spcBef>
                <a:spcPct val="50000"/>
              </a:spcBef>
            </a:pPr>
            <a:r>
              <a:rPr kumimoji="1" lang="zh-CN" altLang="en-US" sz="2000" b="1"/>
              <a:t>                     元素分离中将其归于重稀土一组.</a:t>
            </a:r>
          </a:p>
        </p:txBody>
      </p:sp>
      <p:sp>
        <p:nvSpPr>
          <p:cNvPr id="61445" name="Rectangle 5"/>
          <p:cNvSpPr>
            <a:spLocks noChangeArrowheads="1"/>
          </p:cNvSpPr>
          <p:nvPr/>
        </p:nvSpPr>
        <p:spPr bwMode="auto">
          <a:xfrm>
            <a:off x="685800" y="609600"/>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000">
                <a:solidFill>
                  <a:srgbClr val="0000FF"/>
                </a:solidFill>
                <a:ea typeface="黑体" pitchFamily="2" charset="-122"/>
              </a:rPr>
              <a:t>产生影响</a:t>
            </a:r>
          </a:p>
        </p:txBody>
      </p:sp>
      <p:sp>
        <p:nvSpPr>
          <p:cNvPr id="61446" name="Rectangle 6"/>
          <p:cNvSpPr>
            <a:spLocks noChangeArrowheads="1"/>
          </p:cNvSpPr>
          <p:nvPr/>
        </p:nvSpPr>
        <p:spPr bwMode="auto">
          <a:xfrm>
            <a:off x="1689100" y="990600"/>
            <a:ext cx="65405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zh-CN" sz="2000" b="1">
                <a:solidFill>
                  <a:srgbClr val="FF0000"/>
                </a:solidFill>
              </a:rPr>
              <a:t>●</a:t>
            </a:r>
            <a:r>
              <a:rPr kumimoji="1" lang="en-US" altLang="zh-CN" sz="2000" b="1"/>
              <a:t>  </a:t>
            </a:r>
            <a:r>
              <a:rPr kumimoji="1" lang="zh-CN" altLang="en-US" sz="2000" b="1"/>
              <a:t>收缩缓慢是指相邻两个元素而言，两两之间的减小幅</a:t>
            </a:r>
          </a:p>
          <a:p>
            <a:pPr eaLnBrk="0" hangingPunct="0">
              <a:spcBef>
                <a:spcPct val="50000"/>
              </a:spcBef>
            </a:pPr>
            <a:r>
              <a:rPr kumimoji="1" lang="zh-CN" altLang="en-US" sz="2000" b="1"/>
              <a:t>      度不如其他过渡元素两两之间的减小幅度大，使镧系</a:t>
            </a:r>
          </a:p>
          <a:p>
            <a:pPr eaLnBrk="0" hangingPunct="0">
              <a:spcBef>
                <a:spcPct val="50000"/>
              </a:spcBef>
            </a:pPr>
            <a:r>
              <a:rPr kumimoji="1" lang="zh-CN" altLang="en-US" sz="2000" b="1"/>
              <a:t>      元素内部性质太相似，增加了分离困难 ；   </a:t>
            </a:r>
          </a:p>
        </p:txBody>
      </p:sp>
      <p:sp>
        <p:nvSpPr>
          <p:cNvPr id="61447" name="Rectangle 7"/>
          <p:cNvSpPr>
            <a:spLocks noChangeArrowheads="1"/>
          </p:cNvSpPr>
          <p:nvPr/>
        </p:nvSpPr>
        <p:spPr bwMode="auto">
          <a:xfrm>
            <a:off x="1676400" y="2422525"/>
            <a:ext cx="6553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zh-CN" sz="2000" b="1">
                <a:solidFill>
                  <a:srgbClr val="FF0000"/>
                </a:solidFill>
              </a:rPr>
              <a:t>● </a:t>
            </a:r>
            <a:r>
              <a:rPr kumimoji="1" lang="en-US" altLang="zh-CN" sz="2000" b="1"/>
              <a:t> </a:t>
            </a:r>
            <a:r>
              <a:rPr kumimoji="1" lang="zh-CN" altLang="en-US" sz="2000" b="1"/>
              <a:t>也使镧系元素后的第三过渡系的离子半径接近于第二</a:t>
            </a:r>
          </a:p>
          <a:p>
            <a:pPr eaLnBrk="0" hangingPunct="0">
              <a:spcBef>
                <a:spcPct val="50000"/>
              </a:spcBef>
            </a:pPr>
            <a:r>
              <a:rPr kumimoji="1" lang="zh-CN" altLang="en-US" sz="2000" b="1"/>
              <a:t>      过渡系同族，如 </a:t>
            </a:r>
            <a:r>
              <a:rPr kumimoji="1" lang="en-US" altLang="zh-CN" sz="2000" b="1"/>
              <a:t>Zr</a:t>
            </a:r>
            <a:r>
              <a:rPr kumimoji="1" lang="en-US" altLang="zh-CN" sz="2000" b="1" baseline="30000"/>
              <a:t>4+</a:t>
            </a:r>
            <a:r>
              <a:rPr kumimoji="1" lang="en-US" altLang="zh-CN" sz="2000" b="1"/>
              <a:t>(80 pm) </a:t>
            </a:r>
            <a:r>
              <a:rPr kumimoji="1" lang="zh-CN" altLang="en-US" sz="2000" b="1"/>
              <a:t>和 </a:t>
            </a:r>
            <a:r>
              <a:rPr kumimoji="1" lang="en-US" altLang="zh-CN" sz="2000" b="1"/>
              <a:t>Hf</a:t>
            </a:r>
            <a:r>
              <a:rPr kumimoji="1" lang="en-US" altLang="zh-CN" sz="2000" b="1" baseline="30000"/>
              <a:t>4+</a:t>
            </a:r>
            <a:r>
              <a:rPr kumimoji="1" lang="en-US" altLang="zh-CN" sz="2000" b="1"/>
              <a:t>(81 pm), Nb</a:t>
            </a:r>
            <a:r>
              <a:rPr kumimoji="1" lang="en-US" altLang="zh-CN" sz="2000" b="1" baseline="30000"/>
              <a:t>5+</a:t>
            </a:r>
            <a:r>
              <a:rPr kumimoji="1" lang="en-US" altLang="zh-CN" sz="2000" b="1"/>
              <a:t>(70 </a:t>
            </a:r>
          </a:p>
          <a:p>
            <a:pPr eaLnBrk="0" hangingPunct="0">
              <a:spcBef>
                <a:spcPct val="50000"/>
              </a:spcBef>
            </a:pPr>
            <a:r>
              <a:rPr kumimoji="1" lang="en-US" altLang="zh-CN" sz="2000" b="1"/>
              <a:t>       pm) </a:t>
            </a:r>
            <a:r>
              <a:rPr kumimoji="1" lang="zh-CN" altLang="en-US" sz="2000" b="1"/>
              <a:t>和 </a:t>
            </a:r>
            <a:r>
              <a:rPr kumimoji="1" lang="en-US" altLang="zh-CN" sz="2000" b="1"/>
              <a:t>Ta</a:t>
            </a:r>
            <a:r>
              <a:rPr kumimoji="1" lang="en-US" altLang="zh-CN" sz="2000" b="1" baseline="30000"/>
              <a:t>5+</a:t>
            </a:r>
            <a:r>
              <a:rPr kumimoji="1" lang="en-US" altLang="zh-CN" sz="2000" b="1"/>
              <a:t>(73 pm)，Mo</a:t>
            </a:r>
            <a:r>
              <a:rPr kumimoji="1" lang="en-US" altLang="zh-CN" sz="2000" b="1" baseline="30000"/>
              <a:t>6+ </a:t>
            </a:r>
            <a:r>
              <a:rPr kumimoji="1" lang="en-US" altLang="zh-CN" sz="2000" b="1"/>
              <a:t>(62 pm) </a:t>
            </a:r>
            <a:r>
              <a:rPr kumimoji="1" lang="zh-CN" altLang="en-US" sz="2000" b="1"/>
              <a:t>和 </a:t>
            </a:r>
            <a:r>
              <a:rPr kumimoji="1" lang="en-US" altLang="zh-CN" sz="2000" b="1"/>
              <a:t>W</a:t>
            </a:r>
            <a:r>
              <a:rPr kumimoji="1" lang="en-US" altLang="zh-CN" sz="2000" b="1" baseline="30000"/>
              <a:t>6+</a:t>
            </a:r>
            <a:r>
              <a:rPr kumimoji="1" lang="en-US" altLang="zh-CN" sz="2000" b="1"/>
              <a:t>(65 pm), </a:t>
            </a:r>
            <a:r>
              <a:rPr kumimoji="1" lang="zh-CN" altLang="en-US" sz="2000" b="1"/>
              <a:t>使</a:t>
            </a:r>
          </a:p>
          <a:p>
            <a:pPr eaLnBrk="0" hangingPunct="0">
              <a:spcBef>
                <a:spcPct val="50000"/>
              </a:spcBef>
            </a:pPr>
            <a:r>
              <a:rPr kumimoji="1" lang="zh-CN" altLang="en-US" sz="2000" b="1"/>
              <a:t>      其化学性质相似，在矿物中共生，分离困难；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0-#ppt_w/2"/>
                                          </p:val>
                                        </p:tav>
                                        <p:tav tm="100000">
                                          <p:val>
                                            <p:strVal val="#ppt_x"/>
                                          </p:val>
                                        </p:tav>
                                      </p:tavLst>
                                    </p:anim>
                                    <p:anim calcmode="lin" valueType="num">
                                      <p:cBhvr additive="base">
                                        <p:cTn id="8"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6"/>
                                        </p:tgtEl>
                                        <p:attrNameLst>
                                          <p:attrName>style.visibility</p:attrName>
                                        </p:attrNameLst>
                                      </p:cBhvr>
                                      <p:to>
                                        <p:strVal val="visible"/>
                                      </p:to>
                                    </p:set>
                                    <p:anim calcmode="lin" valueType="num">
                                      <p:cBhvr additive="base">
                                        <p:cTn id="13" dur="500" fill="hold"/>
                                        <p:tgtEl>
                                          <p:spTgt spid="61446"/>
                                        </p:tgtEl>
                                        <p:attrNameLst>
                                          <p:attrName>ppt_x</p:attrName>
                                        </p:attrNameLst>
                                      </p:cBhvr>
                                      <p:tavLst>
                                        <p:tav tm="0">
                                          <p:val>
                                            <p:strVal val="0-#ppt_w/2"/>
                                          </p:val>
                                        </p:tav>
                                        <p:tav tm="100000">
                                          <p:val>
                                            <p:strVal val="#ppt_x"/>
                                          </p:val>
                                        </p:tav>
                                      </p:tavLst>
                                    </p:anim>
                                    <p:anim calcmode="lin" valueType="num">
                                      <p:cBhvr additive="base">
                                        <p:cTn id="14" dur="500" fill="hold"/>
                                        <p:tgtEl>
                                          <p:spTgt spid="614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7"/>
                                        </p:tgtEl>
                                        <p:attrNameLst>
                                          <p:attrName>style.visibility</p:attrName>
                                        </p:attrNameLst>
                                      </p:cBhvr>
                                      <p:to>
                                        <p:strVal val="visible"/>
                                      </p:to>
                                    </p:set>
                                    <p:anim calcmode="lin" valueType="num">
                                      <p:cBhvr additive="base">
                                        <p:cTn id="19" dur="500" fill="hold"/>
                                        <p:tgtEl>
                                          <p:spTgt spid="61447"/>
                                        </p:tgtEl>
                                        <p:attrNameLst>
                                          <p:attrName>ppt_x</p:attrName>
                                        </p:attrNameLst>
                                      </p:cBhvr>
                                      <p:tavLst>
                                        <p:tav tm="0">
                                          <p:val>
                                            <p:strVal val="0-#ppt_w/2"/>
                                          </p:val>
                                        </p:tav>
                                        <p:tav tm="100000">
                                          <p:val>
                                            <p:strVal val="#ppt_x"/>
                                          </p:val>
                                        </p:tav>
                                      </p:tavLst>
                                    </p:anim>
                                    <p:anim calcmode="lin" valueType="num">
                                      <p:cBhvr additive="base">
                                        <p:cTn id="20" dur="500" fill="hold"/>
                                        <p:tgtEl>
                                          <p:spTgt spid="6144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4"/>
                                        </p:tgtEl>
                                        <p:attrNameLst>
                                          <p:attrName>style.visibility</p:attrName>
                                        </p:attrNameLst>
                                      </p:cBhvr>
                                      <p:to>
                                        <p:strVal val="visible"/>
                                      </p:to>
                                    </p:set>
                                    <p:anim calcmode="lin" valueType="num">
                                      <p:cBhvr additive="base">
                                        <p:cTn id="25" dur="500" fill="hold"/>
                                        <p:tgtEl>
                                          <p:spTgt spid="61444"/>
                                        </p:tgtEl>
                                        <p:attrNameLst>
                                          <p:attrName>ppt_x</p:attrName>
                                        </p:attrNameLst>
                                      </p:cBhvr>
                                      <p:tavLst>
                                        <p:tav tm="0">
                                          <p:val>
                                            <p:strVal val="0-#ppt_w/2"/>
                                          </p:val>
                                        </p:tav>
                                        <p:tav tm="100000">
                                          <p:val>
                                            <p:strVal val="#ppt_x"/>
                                          </p:val>
                                        </p:tav>
                                      </p:tavLst>
                                    </p:anim>
                                    <p:anim calcmode="lin" valueType="num">
                                      <p:cBhvr additive="base">
                                        <p:cTn id="26" dur="500" fill="hold"/>
                                        <p:tgtEl>
                                          <p:spTgt spid="614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P spid="61445" grpId="0" autoUpdateAnimBg="0"/>
      <p:bldP spid="61446" grpId="0" autoUpdateAnimBg="0"/>
      <p:bldP spid="6144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8" name="Group 4"/>
          <p:cNvGrpSpPr>
            <a:grpSpLocks/>
          </p:cNvGrpSpPr>
          <p:nvPr/>
        </p:nvGrpSpPr>
        <p:grpSpPr bwMode="auto">
          <a:xfrm>
            <a:off x="533400" y="762000"/>
            <a:ext cx="7924800" cy="862013"/>
            <a:chOff x="360" y="480"/>
            <a:chExt cx="4992" cy="543"/>
          </a:xfrm>
        </p:grpSpPr>
        <p:sp>
          <p:nvSpPr>
            <p:cNvPr id="62471" name="Text Box 7"/>
            <p:cNvSpPr txBox="1">
              <a:spLocks noChangeArrowheads="1"/>
            </p:cNvSpPr>
            <p:nvPr/>
          </p:nvSpPr>
          <p:spPr bwMode="auto">
            <a:xfrm>
              <a:off x="360" y="549"/>
              <a:ext cx="11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800" b="1" i="1" dirty="0">
                  <a:solidFill>
                    <a:srgbClr val="990000"/>
                  </a:solidFill>
                  <a:latin typeface="华文新魏" pitchFamily="2" charset="-122"/>
                  <a:ea typeface="华文新魏" pitchFamily="2" charset="-122"/>
                </a:rPr>
                <a:t>Question 1</a:t>
              </a:r>
            </a:p>
          </p:txBody>
        </p:sp>
        <p:pic>
          <p:nvPicPr>
            <p:cNvPr id="62472" name="Picture 8" descr="26.gif (3664 字节)"/>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32" y="480"/>
              <a:ext cx="3672" cy="7"/>
            </a:xfrm>
            <a:prstGeom prst="rect">
              <a:avLst/>
            </a:prstGeom>
            <a:noFill/>
            <a:extLst>
              <a:ext uri="{909E8E84-426E-40DD-AFC4-6F175D3DCCD1}">
                <a14:hiddenFill xmlns:a14="http://schemas.microsoft.com/office/drawing/2010/main">
                  <a:solidFill>
                    <a:srgbClr val="FFFFFF"/>
                  </a:solidFill>
                </a14:hiddenFill>
              </a:ext>
            </a:extLst>
          </p:spPr>
        </p:pic>
        <p:sp>
          <p:nvSpPr>
            <p:cNvPr id="62474" name="Rectangle 10"/>
            <p:cNvSpPr>
              <a:spLocks noChangeArrowheads="1"/>
            </p:cNvSpPr>
            <p:nvPr/>
          </p:nvSpPr>
          <p:spPr bwMode="auto">
            <a:xfrm>
              <a:off x="2016" y="581"/>
              <a:ext cx="33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a:solidFill>
                    <a:srgbClr val="FF0000"/>
                  </a:solidFill>
                </a:rPr>
                <a:t>为什么在镧系中离子半径会出现单向变化呢？</a:t>
              </a:r>
            </a:p>
            <a:p>
              <a:pPr eaLnBrk="0" hangingPunct="0"/>
              <a:r>
                <a:rPr kumimoji="1" lang="zh-CN" altLang="en-US" sz="2000" b="1">
                  <a:solidFill>
                    <a:srgbClr val="FF0000"/>
                  </a:solidFill>
                </a:rPr>
                <a:t>为什么在 </a:t>
              </a:r>
              <a:r>
                <a:rPr kumimoji="1" lang="en-US" altLang="zh-CN" sz="2000" b="1">
                  <a:solidFill>
                    <a:srgbClr val="FF0000"/>
                  </a:solidFill>
                </a:rPr>
                <a:t>Gd </a:t>
              </a:r>
              <a:r>
                <a:rPr kumimoji="1" lang="zh-CN" altLang="en-US" sz="2000" b="1">
                  <a:solidFill>
                    <a:srgbClr val="FF0000"/>
                  </a:solidFill>
                </a:rPr>
                <a:t>处出现一种不连续性呢？</a:t>
              </a:r>
            </a:p>
          </p:txBody>
        </p:sp>
      </p:grpSp>
      <p:sp>
        <p:nvSpPr>
          <p:cNvPr id="62475" name="Text Box 11"/>
          <p:cNvSpPr txBox="1">
            <a:spLocks noChangeArrowheads="1"/>
          </p:cNvSpPr>
          <p:nvPr/>
        </p:nvSpPr>
        <p:spPr bwMode="auto">
          <a:xfrm>
            <a:off x="762000" y="1828800"/>
            <a:ext cx="7620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t>         由于镧系元素三价离子的外围电子很有规律，由 </a:t>
            </a:r>
            <a:r>
              <a:rPr kumimoji="1" lang="en-US" altLang="zh-CN" sz="2000" b="1"/>
              <a:t>La </a:t>
            </a:r>
            <a:r>
              <a:rPr kumimoji="1" lang="zh-CN" altLang="en-US" sz="2000" b="1"/>
              <a:t>至 </a:t>
            </a:r>
            <a:r>
              <a:rPr kumimoji="1" lang="en-US" altLang="zh-CN" sz="2000" b="1"/>
              <a:t>Lu </a:t>
            </a:r>
            <a:r>
              <a:rPr kumimoji="1" lang="zh-CN" altLang="en-US" sz="2000" b="1"/>
              <a:t>其离子结构为 </a:t>
            </a:r>
            <a:r>
              <a:rPr lang="en-US" altLang="zh-CN" sz="2000" b="1" i="1"/>
              <a:t>f </a:t>
            </a:r>
            <a:r>
              <a:rPr lang="en-US" altLang="zh-CN" sz="2000" b="1" baseline="30000"/>
              <a:t>0 </a:t>
            </a:r>
            <a:r>
              <a:rPr kumimoji="1" lang="zh-CN" altLang="en-US" sz="2000" b="1"/>
              <a:t>至 </a:t>
            </a:r>
            <a:r>
              <a:rPr lang="en-US" altLang="zh-CN" sz="2000" b="1" i="1"/>
              <a:t>f </a:t>
            </a:r>
            <a:r>
              <a:rPr lang="en-US" altLang="zh-CN" sz="2000" b="1" baseline="30000"/>
              <a:t>14</a:t>
            </a:r>
            <a:r>
              <a:rPr kumimoji="1" lang="zh-CN" altLang="en-US" sz="1600" b="1"/>
              <a:t> ，因此</a:t>
            </a:r>
            <a:r>
              <a:rPr kumimoji="1" lang="zh-CN" altLang="en-US" sz="2000" b="1"/>
              <a:t>离子半径会</a:t>
            </a:r>
            <a:r>
              <a:rPr lang="zh-CN" altLang="en-US" sz="2000" b="1"/>
              <a:t>出现</a:t>
            </a:r>
            <a:r>
              <a:rPr lang="zh-CN" altLang="en-US" sz="2000"/>
              <a:t>“</a:t>
            </a:r>
            <a:r>
              <a:rPr kumimoji="1" lang="zh-CN" altLang="en-US" sz="2000" b="1"/>
              <a:t>单向变化</a:t>
            </a:r>
            <a:r>
              <a:rPr lang="zh-CN" altLang="en-US" sz="2000"/>
              <a:t>”.</a:t>
            </a:r>
          </a:p>
          <a:p>
            <a:pPr eaLnBrk="0" hangingPunct="0">
              <a:spcBef>
                <a:spcPct val="50000"/>
              </a:spcBef>
            </a:pPr>
            <a:r>
              <a:rPr lang="zh-CN" altLang="en-US" sz="2000" b="1"/>
              <a:t>         镧系元素三价离子半径的变化中，</a:t>
            </a:r>
            <a:r>
              <a:rPr kumimoji="1" lang="zh-CN" altLang="en-US" sz="2000" b="1"/>
              <a:t>在 </a:t>
            </a:r>
            <a:r>
              <a:rPr kumimoji="1" lang="en-US" altLang="zh-CN" sz="2000" b="1"/>
              <a:t>Gd </a:t>
            </a:r>
            <a:r>
              <a:rPr kumimoji="1" lang="zh-CN" altLang="en-US" sz="2000" b="1"/>
              <a:t>处出现了微小的可以察觉的不连续性，原因是 </a:t>
            </a:r>
            <a:r>
              <a:rPr kumimoji="1" lang="en-US" altLang="zh-CN" sz="2000" b="1"/>
              <a:t>Gd</a:t>
            </a:r>
            <a:r>
              <a:rPr kumimoji="1" lang="en-US" altLang="zh-CN" sz="2000" b="1" baseline="30000"/>
              <a:t>3+ </a:t>
            </a:r>
            <a:r>
              <a:rPr kumimoji="1" lang="zh-CN" altLang="en-US" sz="2000" b="1"/>
              <a:t>离子具有半充满的 4 </a:t>
            </a:r>
            <a:r>
              <a:rPr lang="en-US" altLang="zh-CN" sz="2000" b="1" i="1"/>
              <a:t>f </a:t>
            </a:r>
            <a:r>
              <a:rPr lang="en-US" altLang="zh-CN" sz="2000" b="1" baseline="30000"/>
              <a:t>7</a:t>
            </a:r>
            <a:r>
              <a:rPr lang="zh-CN" altLang="en-US" sz="2000" b="1"/>
              <a:t>电子结构</a:t>
            </a:r>
            <a:r>
              <a:rPr lang="zh-CN" altLang="en-US" sz="2000" b="1" baseline="30000"/>
              <a:t> </a:t>
            </a:r>
            <a:r>
              <a:rPr lang="zh-CN" altLang="en-US" sz="2000" b="1"/>
              <a:t>，屏蔽能力略有增加，有效核电荷略有减小，所以 </a:t>
            </a:r>
            <a:r>
              <a:rPr kumimoji="1" lang="en-US" altLang="zh-CN" sz="2000" b="1"/>
              <a:t>Gd</a:t>
            </a:r>
            <a:r>
              <a:rPr kumimoji="1" lang="en-US" altLang="zh-CN" sz="2000" b="1" baseline="30000"/>
              <a:t>3+ </a:t>
            </a:r>
            <a:r>
              <a:rPr kumimoji="1" lang="zh-CN" altLang="en-US" sz="2000" b="1"/>
              <a:t>离子</a:t>
            </a:r>
            <a:r>
              <a:rPr lang="zh-CN" altLang="en-US" sz="2000" b="1"/>
              <a:t>半径的减小要略微小些，这叫 “钆断效应”.</a:t>
            </a:r>
            <a:endParaRPr kumimoji="1" lang="zh-CN" altLang="en-US" sz="1600" b="1"/>
          </a:p>
        </p:txBody>
      </p:sp>
      <p:sp>
        <p:nvSpPr>
          <p:cNvPr id="62476" name="Text Box 12"/>
          <p:cNvSpPr txBox="1">
            <a:spLocks noChangeArrowheads="1"/>
          </p:cNvSpPr>
          <p:nvPr/>
        </p:nvSpPr>
        <p:spPr bwMode="auto">
          <a:xfrm>
            <a:off x="762000" y="4030663"/>
            <a:ext cx="7620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a:t>        正是由于镧系离子的电子结构</a:t>
            </a:r>
            <a:r>
              <a:rPr lang="zh-CN" altLang="en-US" sz="2000" b="1" baseline="30000"/>
              <a:t> </a:t>
            </a:r>
            <a:r>
              <a:rPr lang="zh-CN" altLang="en-US" sz="2000" b="1"/>
              <a:t>，凡是与 </a:t>
            </a:r>
            <a:r>
              <a:rPr lang="en-US" altLang="zh-CN" sz="2000" b="1"/>
              <a:t>Ln</a:t>
            </a:r>
            <a:r>
              <a:rPr lang="en-US" altLang="zh-CN" sz="2000" b="1" baseline="30000"/>
              <a:t>3+</a:t>
            </a:r>
            <a:r>
              <a:rPr lang="zh-CN" altLang="en-US" sz="2000" b="1"/>
              <a:t>离子密切联系的性质，也常呈现单向变化的规律. 而且，在镧系元素化合物的有些性质中，也常常会出现 “钆断效应”，即所谓的 “两分组现象”.</a:t>
            </a:r>
            <a:endParaRPr lang="en-US" altLang="zh-CN" sz="20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additive="base">
                                        <p:cTn id="7" dur="500" fill="hold"/>
                                        <p:tgtEl>
                                          <p:spTgt spid="62468"/>
                                        </p:tgtEl>
                                        <p:attrNameLst>
                                          <p:attrName>ppt_x</p:attrName>
                                        </p:attrNameLst>
                                      </p:cBhvr>
                                      <p:tavLst>
                                        <p:tav tm="0">
                                          <p:val>
                                            <p:strVal val="0-#ppt_w/2"/>
                                          </p:val>
                                        </p:tav>
                                        <p:tav tm="100000">
                                          <p:val>
                                            <p:strVal val="#ppt_x"/>
                                          </p:val>
                                        </p:tav>
                                      </p:tavLst>
                                    </p:anim>
                                    <p:anim calcmode="lin" valueType="num">
                                      <p:cBhvr additive="base">
                                        <p:cTn id="8" dur="500" fill="hold"/>
                                        <p:tgtEl>
                                          <p:spTgt spid="624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75"/>
                                        </p:tgtEl>
                                        <p:attrNameLst>
                                          <p:attrName>style.visibility</p:attrName>
                                        </p:attrNameLst>
                                      </p:cBhvr>
                                      <p:to>
                                        <p:strVal val="visible"/>
                                      </p:to>
                                    </p:set>
                                    <p:anim calcmode="lin" valueType="num">
                                      <p:cBhvr additive="base">
                                        <p:cTn id="13" dur="500" fill="hold"/>
                                        <p:tgtEl>
                                          <p:spTgt spid="62475"/>
                                        </p:tgtEl>
                                        <p:attrNameLst>
                                          <p:attrName>ppt_x</p:attrName>
                                        </p:attrNameLst>
                                      </p:cBhvr>
                                      <p:tavLst>
                                        <p:tav tm="0">
                                          <p:val>
                                            <p:strVal val="0-#ppt_w/2"/>
                                          </p:val>
                                        </p:tav>
                                        <p:tav tm="100000">
                                          <p:val>
                                            <p:strVal val="#ppt_x"/>
                                          </p:val>
                                        </p:tav>
                                      </p:tavLst>
                                    </p:anim>
                                    <p:anim calcmode="lin" valueType="num">
                                      <p:cBhvr additive="base">
                                        <p:cTn id="14" dur="500" fill="hold"/>
                                        <p:tgtEl>
                                          <p:spTgt spid="624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76"/>
                                        </p:tgtEl>
                                        <p:attrNameLst>
                                          <p:attrName>style.visibility</p:attrName>
                                        </p:attrNameLst>
                                      </p:cBhvr>
                                      <p:to>
                                        <p:strVal val="visible"/>
                                      </p:to>
                                    </p:set>
                                    <p:anim calcmode="lin" valueType="num">
                                      <p:cBhvr additive="base">
                                        <p:cTn id="19" dur="500" fill="hold"/>
                                        <p:tgtEl>
                                          <p:spTgt spid="62476"/>
                                        </p:tgtEl>
                                        <p:attrNameLst>
                                          <p:attrName>ppt_x</p:attrName>
                                        </p:attrNameLst>
                                      </p:cBhvr>
                                      <p:tavLst>
                                        <p:tav tm="0">
                                          <p:val>
                                            <p:strVal val="0-#ppt_w/2"/>
                                          </p:val>
                                        </p:tav>
                                        <p:tav tm="100000">
                                          <p:val>
                                            <p:strVal val="#ppt_x"/>
                                          </p:val>
                                        </p:tav>
                                      </p:tavLst>
                                    </p:anim>
                                    <p:anim calcmode="lin" valueType="num">
                                      <p:cBhvr additive="base">
                                        <p:cTn id="20" dur="500" fill="hold"/>
                                        <p:tgtEl>
                                          <p:spTgt spid="62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autoUpdateAnimBg="0"/>
      <p:bldP spid="6247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685800" y="1441301"/>
            <a:ext cx="77724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lnSpc>
                <a:spcPct val="130000"/>
              </a:lnSpc>
            </a:pPr>
            <a:r>
              <a:rPr kumimoji="1" lang="zh-CN" altLang="en-US" sz="2200" b="1" dirty="0">
                <a:latin typeface="宋体" pitchFamily="2" charset="-122"/>
              </a:rPr>
              <a:t>    </a:t>
            </a:r>
            <a:r>
              <a:rPr kumimoji="1" lang="zh-CN" altLang="en-US" sz="2200" b="1" dirty="0"/>
              <a:t>镧系原子4</a:t>
            </a:r>
            <a:r>
              <a:rPr kumimoji="1" lang="en-US" altLang="zh-CN" sz="2200" b="1" i="1" dirty="0"/>
              <a:t>f </a:t>
            </a:r>
            <a:r>
              <a:rPr kumimoji="1" lang="zh-CN" altLang="en-US" sz="2200" b="1" dirty="0"/>
              <a:t>电子受核束缚，只有 5</a:t>
            </a:r>
            <a:r>
              <a:rPr kumimoji="1" lang="en-US" altLang="zh-CN" sz="2200" b="1" i="1" dirty="0"/>
              <a:t>d</a:t>
            </a:r>
            <a:r>
              <a:rPr kumimoji="1" lang="en-US" altLang="zh-CN" sz="2200" b="1" dirty="0"/>
              <a:t> </a:t>
            </a:r>
            <a:r>
              <a:rPr kumimoji="1" lang="zh-CN" altLang="en-US" sz="2200" b="1" dirty="0"/>
              <a:t>和 6</a:t>
            </a:r>
            <a:r>
              <a:rPr kumimoji="1" lang="en-US" altLang="zh-CN" sz="2200" b="1" i="1" dirty="0"/>
              <a:t>s </a:t>
            </a:r>
            <a:r>
              <a:rPr kumimoji="1" lang="zh-CN" altLang="en-US" sz="2200" b="1" dirty="0"/>
              <a:t>电子才能成为自由电子，</a:t>
            </a:r>
            <a:r>
              <a:rPr kumimoji="1" lang="en-US" altLang="zh-CN" sz="2200" b="1" dirty="0"/>
              <a:t>RE (g) </a:t>
            </a:r>
            <a:r>
              <a:rPr kumimoji="1" lang="zh-CN" altLang="en-US" sz="2200" b="1" dirty="0"/>
              <a:t>有 3 个电子 (5</a:t>
            </a:r>
            <a:r>
              <a:rPr kumimoji="1" lang="en-US" altLang="zh-CN" sz="2200" b="1" i="1" dirty="0"/>
              <a:t>d</a:t>
            </a:r>
            <a:r>
              <a:rPr kumimoji="1" lang="en-US" altLang="zh-CN" sz="2200" b="1" baseline="30000" dirty="0"/>
              <a:t>1</a:t>
            </a:r>
            <a:r>
              <a:rPr kumimoji="1" lang="en-US" altLang="zh-CN" sz="2200" b="1" dirty="0"/>
              <a:t> 6</a:t>
            </a:r>
            <a:r>
              <a:rPr kumimoji="1" lang="en-US" altLang="zh-CN" sz="2200" b="1" i="1" dirty="0"/>
              <a:t>s</a:t>
            </a:r>
            <a:r>
              <a:rPr kumimoji="1" lang="en-US" altLang="zh-CN" sz="2200" b="1" baseline="30000" dirty="0"/>
              <a:t>2</a:t>
            </a:r>
            <a:r>
              <a:rPr kumimoji="1" lang="en-US" altLang="zh-CN" sz="2200" b="1" dirty="0"/>
              <a:t>) </a:t>
            </a:r>
            <a:r>
              <a:rPr kumimoji="1" lang="zh-CN" altLang="en-US" sz="2200" b="1" dirty="0"/>
              <a:t>参与形成金属键，而 </a:t>
            </a:r>
            <a:r>
              <a:rPr kumimoji="1" lang="en-US" altLang="zh-CN" sz="2200" b="1" dirty="0" err="1"/>
              <a:t>Eu</a:t>
            </a:r>
            <a:r>
              <a:rPr kumimoji="1" lang="en-US" altLang="zh-CN" sz="2200" b="1" dirty="0"/>
              <a:t>(g) </a:t>
            </a:r>
            <a:r>
              <a:rPr kumimoji="1" lang="zh-CN" altLang="en-US" sz="2200" b="1" dirty="0"/>
              <a:t>和  </a:t>
            </a:r>
            <a:r>
              <a:rPr kumimoji="1" lang="en-US" altLang="zh-CN" sz="2200" b="1" dirty="0" err="1"/>
              <a:t>Yb</a:t>
            </a:r>
            <a:r>
              <a:rPr kumimoji="1" lang="en-US" altLang="zh-CN" sz="2200" b="1" dirty="0"/>
              <a:t> (g) </a:t>
            </a:r>
            <a:r>
              <a:rPr kumimoji="1" lang="zh-CN" altLang="en-US" sz="2200" b="1" dirty="0"/>
              <a:t>只</a:t>
            </a:r>
          </a:p>
          <a:p>
            <a:pPr algn="just">
              <a:lnSpc>
                <a:spcPct val="130000"/>
              </a:lnSpc>
            </a:pPr>
            <a:r>
              <a:rPr kumimoji="1" lang="zh-CN" altLang="en-US" sz="2200" b="1" dirty="0"/>
              <a:t>有2个电子 (6</a:t>
            </a:r>
            <a:r>
              <a:rPr kumimoji="1" lang="en-US" altLang="zh-CN" sz="2200" b="1" i="1" dirty="0"/>
              <a:t>s</a:t>
            </a:r>
            <a:r>
              <a:rPr kumimoji="1" lang="en-US" altLang="zh-CN" sz="2200" b="1" baseline="30000" dirty="0"/>
              <a:t>2</a:t>
            </a:r>
            <a:r>
              <a:rPr kumimoji="1" lang="en-US" altLang="zh-CN" sz="2200" b="1" dirty="0"/>
              <a:t>) </a:t>
            </a:r>
            <a:r>
              <a:rPr kumimoji="1" lang="zh-CN" altLang="en-US" sz="2200" b="1" dirty="0"/>
              <a:t>参</a:t>
            </a:r>
          </a:p>
          <a:p>
            <a:pPr algn="just">
              <a:lnSpc>
                <a:spcPct val="130000"/>
              </a:lnSpc>
            </a:pPr>
            <a:r>
              <a:rPr kumimoji="1" lang="zh-CN" altLang="en-US" sz="2200" b="1" dirty="0"/>
              <a:t>与，自然金属键弱</a:t>
            </a:r>
          </a:p>
          <a:p>
            <a:pPr algn="just">
              <a:lnSpc>
                <a:spcPct val="130000"/>
              </a:lnSpc>
            </a:pPr>
            <a:r>
              <a:rPr kumimoji="1" lang="zh-CN" altLang="en-US" sz="2200" b="1" dirty="0"/>
              <a:t>些, 显得半径大些 . </a:t>
            </a:r>
          </a:p>
          <a:p>
            <a:pPr algn="just">
              <a:lnSpc>
                <a:spcPct val="130000"/>
              </a:lnSpc>
            </a:pPr>
            <a:r>
              <a:rPr kumimoji="1" lang="zh-CN" altLang="en-US" sz="2200" b="1" dirty="0"/>
              <a:t>有 人 也 把 这叫做 </a:t>
            </a:r>
          </a:p>
          <a:p>
            <a:pPr algn="just">
              <a:lnSpc>
                <a:spcPct val="130000"/>
              </a:lnSpc>
            </a:pPr>
            <a:r>
              <a:rPr kumimoji="1" lang="zh-CN" altLang="en-US" sz="2200" b="1" dirty="0"/>
              <a:t>“双峰效应”.</a:t>
            </a:r>
          </a:p>
        </p:txBody>
      </p:sp>
      <p:grpSp>
        <p:nvGrpSpPr>
          <p:cNvPr id="63493" name="Group 5"/>
          <p:cNvGrpSpPr>
            <a:grpSpLocks/>
          </p:cNvGrpSpPr>
          <p:nvPr/>
        </p:nvGrpSpPr>
        <p:grpSpPr bwMode="auto">
          <a:xfrm>
            <a:off x="533400" y="762000"/>
            <a:ext cx="7848600" cy="628650"/>
            <a:chOff x="360" y="480"/>
            <a:chExt cx="4944" cy="396"/>
          </a:xfrm>
        </p:grpSpPr>
        <p:sp>
          <p:nvSpPr>
            <p:cNvPr id="63496" name="Text Box 8"/>
            <p:cNvSpPr txBox="1">
              <a:spLocks noChangeArrowheads="1"/>
            </p:cNvSpPr>
            <p:nvPr/>
          </p:nvSpPr>
          <p:spPr bwMode="auto">
            <a:xfrm>
              <a:off x="360" y="549"/>
              <a:ext cx="11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800" b="1" i="1">
                  <a:solidFill>
                    <a:srgbClr val="990000"/>
                  </a:solidFill>
                  <a:latin typeface="华文新魏" pitchFamily="2" charset="-122"/>
                  <a:ea typeface="华文新魏" pitchFamily="2" charset="-122"/>
                </a:rPr>
                <a:t>Question 2</a:t>
              </a:r>
            </a:p>
          </p:txBody>
        </p:sp>
        <p:pic>
          <p:nvPicPr>
            <p:cNvPr id="63497" name="Picture 9" descr="26.gif (3664 字节)"/>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32" y="480"/>
              <a:ext cx="3672" cy="7"/>
            </a:xfrm>
            <a:prstGeom prst="rect">
              <a:avLst/>
            </a:prstGeom>
            <a:noFill/>
            <a:extLst>
              <a:ext uri="{909E8E84-426E-40DD-AFC4-6F175D3DCCD1}">
                <a14:hiddenFill xmlns:a14="http://schemas.microsoft.com/office/drawing/2010/main">
                  <a:solidFill>
                    <a:srgbClr val="FFFFFF"/>
                  </a:solidFill>
                </a14:hiddenFill>
              </a:ext>
            </a:extLst>
          </p:spPr>
        </p:pic>
        <p:sp>
          <p:nvSpPr>
            <p:cNvPr id="63499" name="Rectangle 11"/>
            <p:cNvSpPr>
              <a:spLocks noChangeArrowheads="1"/>
            </p:cNvSpPr>
            <p:nvPr/>
          </p:nvSpPr>
          <p:spPr bwMode="auto">
            <a:xfrm>
              <a:off x="2016" y="592"/>
              <a:ext cx="30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000" b="1">
                  <a:solidFill>
                    <a:srgbClr val="FF0000"/>
                  </a:solidFill>
                </a:rPr>
                <a:t>为什么原子半径图中 </a:t>
              </a:r>
              <a:r>
                <a:rPr kumimoji="1" lang="en-US" altLang="zh-CN" sz="2000" b="1">
                  <a:solidFill>
                    <a:srgbClr val="FF0000"/>
                  </a:solidFill>
                </a:rPr>
                <a:t>Eu </a:t>
              </a:r>
              <a:r>
                <a:rPr kumimoji="1" lang="zh-CN" altLang="en-US" sz="2000" b="1">
                  <a:solidFill>
                    <a:srgbClr val="FF0000"/>
                  </a:solidFill>
                </a:rPr>
                <a:t>和 </a:t>
              </a:r>
              <a:r>
                <a:rPr kumimoji="1" lang="en-US" altLang="zh-CN" sz="2000" b="1">
                  <a:solidFill>
                    <a:srgbClr val="FF0000"/>
                  </a:solidFill>
                </a:rPr>
                <a:t>Yb </a:t>
              </a:r>
              <a:r>
                <a:rPr kumimoji="1" lang="zh-CN" altLang="en-US" sz="2000" b="1">
                  <a:solidFill>
                    <a:srgbClr val="FF0000"/>
                  </a:solidFill>
                </a:rPr>
                <a:t>出现峰值？</a:t>
              </a:r>
            </a:p>
          </p:txBody>
        </p:sp>
      </p:grpSp>
      <p:grpSp>
        <p:nvGrpSpPr>
          <p:cNvPr id="63500" name="Group 12"/>
          <p:cNvGrpSpPr>
            <a:grpSpLocks/>
          </p:cNvGrpSpPr>
          <p:nvPr/>
        </p:nvGrpSpPr>
        <p:grpSpPr bwMode="auto">
          <a:xfrm>
            <a:off x="3275013" y="2362200"/>
            <a:ext cx="5030787" cy="3406775"/>
            <a:chOff x="2735" y="1162"/>
            <a:chExt cx="3169" cy="2098"/>
          </a:xfrm>
        </p:grpSpPr>
        <p:sp>
          <p:nvSpPr>
            <p:cNvPr id="63501" name="Line 13"/>
            <p:cNvSpPr>
              <a:spLocks noChangeShapeType="1"/>
            </p:cNvSpPr>
            <p:nvPr/>
          </p:nvSpPr>
          <p:spPr bwMode="auto">
            <a:xfrm>
              <a:off x="3456" y="1906"/>
              <a:ext cx="144" cy="192"/>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02" name="Line 14"/>
            <p:cNvSpPr>
              <a:spLocks noChangeShapeType="1"/>
            </p:cNvSpPr>
            <p:nvPr/>
          </p:nvSpPr>
          <p:spPr bwMode="auto">
            <a:xfrm>
              <a:off x="5489" y="1852"/>
              <a:ext cx="207" cy="699"/>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03" name="Line 15"/>
            <p:cNvSpPr>
              <a:spLocks noChangeShapeType="1"/>
            </p:cNvSpPr>
            <p:nvPr/>
          </p:nvSpPr>
          <p:spPr bwMode="auto">
            <a:xfrm flipH="1">
              <a:off x="5333" y="1852"/>
              <a:ext cx="156" cy="652"/>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04" name="Line 16"/>
            <p:cNvSpPr>
              <a:spLocks noChangeShapeType="1"/>
            </p:cNvSpPr>
            <p:nvPr/>
          </p:nvSpPr>
          <p:spPr bwMode="auto">
            <a:xfrm>
              <a:off x="4752" y="2304"/>
              <a:ext cx="572" cy="186"/>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05" name="Line 17"/>
            <p:cNvSpPr>
              <a:spLocks noChangeShapeType="1"/>
            </p:cNvSpPr>
            <p:nvPr/>
          </p:nvSpPr>
          <p:spPr bwMode="auto">
            <a:xfrm>
              <a:off x="4554" y="2257"/>
              <a:ext cx="156" cy="47"/>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06" name="Line 18"/>
            <p:cNvSpPr>
              <a:spLocks noChangeShapeType="1"/>
            </p:cNvSpPr>
            <p:nvPr/>
          </p:nvSpPr>
          <p:spPr bwMode="auto">
            <a:xfrm>
              <a:off x="4398" y="1559"/>
              <a:ext cx="156" cy="698"/>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07" name="Line 19"/>
            <p:cNvSpPr>
              <a:spLocks noChangeShapeType="1"/>
            </p:cNvSpPr>
            <p:nvPr/>
          </p:nvSpPr>
          <p:spPr bwMode="auto">
            <a:xfrm flipH="1">
              <a:off x="4242" y="1559"/>
              <a:ext cx="156" cy="605"/>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08" name="Line 20"/>
            <p:cNvSpPr>
              <a:spLocks noChangeShapeType="1"/>
            </p:cNvSpPr>
            <p:nvPr/>
          </p:nvSpPr>
          <p:spPr bwMode="auto">
            <a:xfrm>
              <a:off x="3827" y="2024"/>
              <a:ext cx="363" cy="123"/>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09" name="Line 21"/>
            <p:cNvSpPr>
              <a:spLocks noChangeShapeType="1"/>
            </p:cNvSpPr>
            <p:nvPr/>
          </p:nvSpPr>
          <p:spPr bwMode="auto">
            <a:xfrm flipV="1">
              <a:off x="3671" y="2071"/>
              <a:ext cx="52" cy="47"/>
            </a:xfrm>
            <a:prstGeom prst="line">
              <a:avLst/>
            </a:prstGeom>
            <a:noFill/>
            <a:ln w="38100" cap="sq">
              <a:solidFill>
                <a:srgbClr val="CC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0" name="Line 22"/>
            <p:cNvSpPr>
              <a:spLocks noChangeShapeType="1"/>
            </p:cNvSpPr>
            <p:nvPr/>
          </p:nvSpPr>
          <p:spPr bwMode="auto">
            <a:xfrm>
              <a:off x="3196" y="2932"/>
              <a:ext cx="2597" cy="1"/>
            </a:xfrm>
            <a:prstGeom prst="line">
              <a:avLst/>
            </a:prstGeom>
            <a:noFill/>
            <a:ln w="28575"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1" name="Line 23"/>
            <p:cNvSpPr>
              <a:spLocks noChangeShapeType="1"/>
            </p:cNvSpPr>
            <p:nvPr/>
          </p:nvSpPr>
          <p:spPr bwMode="auto">
            <a:xfrm>
              <a:off x="3456" y="2890"/>
              <a:ext cx="1" cy="46"/>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2" name="Line 24"/>
            <p:cNvSpPr>
              <a:spLocks noChangeShapeType="1"/>
            </p:cNvSpPr>
            <p:nvPr/>
          </p:nvSpPr>
          <p:spPr bwMode="auto">
            <a:xfrm>
              <a:off x="3775" y="2886"/>
              <a:ext cx="1" cy="46"/>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3" name="Line 25"/>
            <p:cNvSpPr>
              <a:spLocks noChangeShapeType="1"/>
            </p:cNvSpPr>
            <p:nvPr/>
          </p:nvSpPr>
          <p:spPr bwMode="auto">
            <a:xfrm>
              <a:off x="4086" y="2886"/>
              <a:ext cx="1" cy="46"/>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4" name="Line 26"/>
            <p:cNvSpPr>
              <a:spLocks noChangeShapeType="1"/>
            </p:cNvSpPr>
            <p:nvPr/>
          </p:nvSpPr>
          <p:spPr bwMode="auto">
            <a:xfrm>
              <a:off x="4398" y="2886"/>
              <a:ext cx="1" cy="46"/>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5" name="Line 27"/>
            <p:cNvSpPr>
              <a:spLocks noChangeShapeType="1"/>
            </p:cNvSpPr>
            <p:nvPr/>
          </p:nvSpPr>
          <p:spPr bwMode="auto">
            <a:xfrm>
              <a:off x="4710" y="2886"/>
              <a:ext cx="1" cy="46"/>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6" name="Line 28"/>
            <p:cNvSpPr>
              <a:spLocks noChangeShapeType="1"/>
            </p:cNvSpPr>
            <p:nvPr/>
          </p:nvSpPr>
          <p:spPr bwMode="auto">
            <a:xfrm>
              <a:off x="5021" y="2886"/>
              <a:ext cx="1" cy="46"/>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7" name="Line 29"/>
            <p:cNvSpPr>
              <a:spLocks noChangeShapeType="1"/>
            </p:cNvSpPr>
            <p:nvPr/>
          </p:nvSpPr>
          <p:spPr bwMode="auto">
            <a:xfrm>
              <a:off x="5385" y="2886"/>
              <a:ext cx="1" cy="46"/>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8" name="Line 30"/>
            <p:cNvSpPr>
              <a:spLocks noChangeShapeType="1"/>
            </p:cNvSpPr>
            <p:nvPr/>
          </p:nvSpPr>
          <p:spPr bwMode="auto">
            <a:xfrm>
              <a:off x="5696" y="2886"/>
              <a:ext cx="1" cy="46"/>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9" name="Line 31"/>
            <p:cNvSpPr>
              <a:spLocks noChangeShapeType="1"/>
            </p:cNvSpPr>
            <p:nvPr/>
          </p:nvSpPr>
          <p:spPr bwMode="auto">
            <a:xfrm>
              <a:off x="3209" y="1258"/>
              <a:ext cx="1" cy="1677"/>
            </a:xfrm>
            <a:prstGeom prst="line">
              <a:avLst/>
            </a:prstGeom>
            <a:noFill/>
            <a:ln w="28575"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20" name="Line 32"/>
            <p:cNvSpPr>
              <a:spLocks noChangeShapeType="1"/>
            </p:cNvSpPr>
            <p:nvPr/>
          </p:nvSpPr>
          <p:spPr bwMode="auto">
            <a:xfrm>
              <a:off x="3203" y="2699"/>
              <a:ext cx="104" cy="1"/>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21" name="Line 33"/>
            <p:cNvSpPr>
              <a:spLocks noChangeShapeType="1"/>
            </p:cNvSpPr>
            <p:nvPr/>
          </p:nvSpPr>
          <p:spPr bwMode="auto">
            <a:xfrm>
              <a:off x="3203" y="2420"/>
              <a:ext cx="104" cy="1"/>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22" name="Line 34"/>
            <p:cNvSpPr>
              <a:spLocks noChangeShapeType="1"/>
            </p:cNvSpPr>
            <p:nvPr/>
          </p:nvSpPr>
          <p:spPr bwMode="auto">
            <a:xfrm>
              <a:off x="3203" y="2140"/>
              <a:ext cx="104" cy="1"/>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23" name="Line 35"/>
            <p:cNvSpPr>
              <a:spLocks noChangeShapeType="1"/>
            </p:cNvSpPr>
            <p:nvPr/>
          </p:nvSpPr>
          <p:spPr bwMode="auto">
            <a:xfrm>
              <a:off x="3203" y="1861"/>
              <a:ext cx="104" cy="1"/>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24" name="Line 36"/>
            <p:cNvSpPr>
              <a:spLocks noChangeShapeType="1"/>
            </p:cNvSpPr>
            <p:nvPr/>
          </p:nvSpPr>
          <p:spPr bwMode="auto">
            <a:xfrm>
              <a:off x="3203" y="1581"/>
              <a:ext cx="104" cy="1"/>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25" name="Line 37"/>
            <p:cNvSpPr>
              <a:spLocks noChangeShapeType="1"/>
            </p:cNvSpPr>
            <p:nvPr/>
          </p:nvSpPr>
          <p:spPr bwMode="auto">
            <a:xfrm>
              <a:off x="3203" y="1302"/>
              <a:ext cx="104" cy="1"/>
            </a:xfrm>
            <a:prstGeom prst="line">
              <a:avLst/>
            </a:prstGeom>
            <a:noFill/>
            <a:ln w="127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26" name="Text Box 38"/>
            <p:cNvSpPr txBox="1">
              <a:spLocks noChangeArrowheads="1"/>
            </p:cNvSpPr>
            <p:nvPr/>
          </p:nvSpPr>
          <p:spPr bwMode="auto">
            <a:xfrm>
              <a:off x="3360" y="2932"/>
              <a:ext cx="2544"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dirty="0"/>
                <a:t>57       59       61       63       65       67         69       71</a:t>
              </a:r>
            </a:p>
          </p:txBody>
        </p:sp>
        <p:sp>
          <p:nvSpPr>
            <p:cNvPr id="63527" name="Text Box 39"/>
            <p:cNvSpPr txBox="1">
              <a:spLocks noChangeArrowheads="1"/>
            </p:cNvSpPr>
            <p:nvPr/>
          </p:nvSpPr>
          <p:spPr bwMode="auto">
            <a:xfrm>
              <a:off x="2892" y="1162"/>
              <a:ext cx="363" cy="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60000"/>
                </a:lnSpc>
                <a:spcBef>
                  <a:spcPct val="50000"/>
                </a:spcBef>
              </a:pPr>
              <a:r>
                <a:rPr lang="zh-CN" altLang="en-US" sz="1400" b="1"/>
                <a:t>210</a:t>
              </a:r>
            </a:p>
            <a:p>
              <a:pPr eaLnBrk="0" hangingPunct="0">
                <a:lnSpc>
                  <a:spcPct val="160000"/>
                </a:lnSpc>
                <a:spcBef>
                  <a:spcPct val="50000"/>
                </a:spcBef>
              </a:pPr>
              <a:r>
                <a:rPr lang="zh-CN" altLang="en-US" sz="1400" b="1"/>
                <a:t>200</a:t>
              </a:r>
            </a:p>
            <a:p>
              <a:pPr eaLnBrk="0" hangingPunct="0">
                <a:lnSpc>
                  <a:spcPct val="160000"/>
                </a:lnSpc>
                <a:spcBef>
                  <a:spcPct val="50000"/>
                </a:spcBef>
              </a:pPr>
              <a:r>
                <a:rPr lang="zh-CN" altLang="en-US" sz="1400" b="1"/>
                <a:t>190</a:t>
              </a:r>
            </a:p>
            <a:p>
              <a:pPr eaLnBrk="0" hangingPunct="0">
                <a:lnSpc>
                  <a:spcPct val="160000"/>
                </a:lnSpc>
                <a:spcBef>
                  <a:spcPct val="50000"/>
                </a:spcBef>
              </a:pPr>
              <a:r>
                <a:rPr lang="zh-CN" altLang="en-US" sz="1400" b="1"/>
                <a:t>180</a:t>
              </a:r>
            </a:p>
            <a:p>
              <a:pPr eaLnBrk="0" hangingPunct="0">
                <a:lnSpc>
                  <a:spcPct val="160000"/>
                </a:lnSpc>
                <a:spcBef>
                  <a:spcPct val="50000"/>
                </a:spcBef>
              </a:pPr>
              <a:r>
                <a:rPr lang="zh-CN" altLang="en-US" sz="1400" b="1"/>
                <a:t>170</a:t>
              </a:r>
            </a:p>
            <a:p>
              <a:pPr eaLnBrk="0" hangingPunct="0">
                <a:lnSpc>
                  <a:spcPct val="160000"/>
                </a:lnSpc>
                <a:spcBef>
                  <a:spcPct val="50000"/>
                </a:spcBef>
              </a:pPr>
              <a:r>
                <a:rPr lang="zh-CN" altLang="en-US" sz="1400" b="1"/>
                <a:t>160</a:t>
              </a:r>
            </a:p>
          </p:txBody>
        </p:sp>
        <p:sp>
          <p:nvSpPr>
            <p:cNvPr id="63528" name="Text Box 40"/>
            <p:cNvSpPr txBox="1">
              <a:spLocks noChangeArrowheads="1"/>
            </p:cNvSpPr>
            <p:nvPr/>
          </p:nvSpPr>
          <p:spPr bwMode="auto">
            <a:xfrm rot="-5391626">
              <a:off x="2373" y="1859"/>
              <a:ext cx="91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原子半径/</a:t>
              </a:r>
              <a:r>
                <a:rPr lang="en-US" altLang="zh-CN" sz="1400" b="1">
                  <a:ea typeface="楷体_GB2312" pitchFamily="49" charset="-122"/>
                </a:rPr>
                <a:t>pm</a:t>
              </a:r>
            </a:p>
          </p:txBody>
        </p:sp>
        <p:sp>
          <p:nvSpPr>
            <p:cNvPr id="63529" name="Text Box 41"/>
            <p:cNvSpPr txBox="1">
              <a:spLocks noChangeArrowheads="1"/>
            </p:cNvSpPr>
            <p:nvPr/>
          </p:nvSpPr>
          <p:spPr bwMode="auto">
            <a:xfrm>
              <a:off x="4190" y="3072"/>
              <a:ext cx="623"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1400" b="1">
                  <a:ea typeface="楷体_GB2312" pitchFamily="49" charset="-122"/>
                </a:rPr>
                <a:t>原子序数</a:t>
              </a:r>
            </a:p>
          </p:txBody>
        </p:sp>
        <p:sp>
          <p:nvSpPr>
            <p:cNvPr id="63530" name="Oval 42"/>
            <p:cNvSpPr>
              <a:spLocks noChangeArrowheads="1"/>
            </p:cNvSpPr>
            <p:nvPr/>
          </p:nvSpPr>
          <p:spPr bwMode="auto">
            <a:xfrm>
              <a:off x="3411" y="1899"/>
              <a:ext cx="104" cy="93"/>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31" name="Oval 43"/>
            <p:cNvSpPr>
              <a:spLocks noChangeArrowheads="1"/>
            </p:cNvSpPr>
            <p:nvPr/>
          </p:nvSpPr>
          <p:spPr bwMode="auto">
            <a:xfrm>
              <a:off x="3567" y="2085"/>
              <a:ext cx="104" cy="93"/>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32" name="Oval 44"/>
            <p:cNvSpPr>
              <a:spLocks noChangeArrowheads="1"/>
            </p:cNvSpPr>
            <p:nvPr/>
          </p:nvSpPr>
          <p:spPr bwMode="auto">
            <a:xfrm>
              <a:off x="3723" y="1992"/>
              <a:ext cx="104" cy="93"/>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33" name="Oval 45"/>
            <p:cNvSpPr>
              <a:spLocks noChangeArrowheads="1"/>
            </p:cNvSpPr>
            <p:nvPr/>
          </p:nvSpPr>
          <p:spPr bwMode="auto">
            <a:xfrm>
              <a:off x="3879" y="2024"/>
              <a:ext cx="103" cy="94"/>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34" name="Oval 46"/>
            <p:cNvSpPr>
              <a:spLocks noChangeArrowheads="1"/>
            </p:cNvSpPr>
            <p:nvPr/>
          </p:nvSpPr>
          <p:spPr bwMode="auto">
            <a:xfrm>
              <a:off x="4190" y="2132"/>
              <a:ext cx="104" cy="93"/>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35" name="Oval 47"/>
            <p:cNvSpPr>
              <a:spLocks noChangeArrowheads="1"/>
            </p:cNvSpPr>
            <p:nvPr/>
          </p:nvSpPr>
          <p:spPr bwMode="auto">
            <a:xfrm>
              <a:off x="4346" y="1479"/>
              <a:ext cx="104" cy="94"/>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36" name="Oval 48"/>
            <p:cNvSpPr>
              <a:spLocks noChangeArrowheads="1"/>
            </p:cNvSpPr>
            <p:nvPr/>
          </p:nvSpPr>
          <p:spPr bwMode="auto">
            <a:xfrm>
              <a:off x="5644" y="2504"/>
              <a:ext cx="104" cy="93"/>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37" name="Oval 49"/>
            <p:cNvSpPr>
              <a:spLocks noChangeArrowheads="1"/>
            </p:cNvSpPr>
            <p:nvPr/>
          </p:nvSpPr>
          <p:spPr bwMode="auto">
            <a:xfrm>
              <a:off x="4502" y="2225"/>
              <a:ext cx="104" cy="93"/>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38" name="Oval 50"/>
            <p:cNvSpPr>
              <a:spLocks noChangeArrowheads="1"/>
            </p:cNvSpPr>
            <p:nvPr/>
          </p:nvSpPr>
          <p:spPr bwMode="auto">
            <a:xfrm>
              <a:off x="4658" y="2271"/>
              <a:ext cx="103" cy="94"/>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39" name="Oval 51"/>
            <p:cNvSpPr>
              <a:spLocks noChangeArrowheads="1"/>
            </p:cNvSpPr>
            <p:nvPr/>
          </p:nvSpPr>
          <p:spPr bwMode="auto">
            <a:xfrm>
              <a:off x="4813" y="2318"/>
              <a:ext cx="104" cy="93"/>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40" name="Oval 52"/>
            <p:cNvSpPr>
              <a:spLocks noChangeArrowheads="1"/>
            </p:cNvSpPr>
            <p:nvPr/>
          </p:nvSpPr>
          <p:spPr bwMode="auto">
            <a:xfrm>
              <a:off x="4969" y="2365"/>
              <a:ext cx="104" cy="93"/>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41" name="Oval 53"/>
            <p:cNvSpPr>
              <a:spLocks noChangeArrowheads="1"/>
            </p:cNvSpPr>
            <p:nvPr/>
          </p:nvSpPr>
          <p:spPr bwMode="auto">
            <a:xfrm>
              <a:off x="5437" y="1759"/>
              <a:ext cx="103" cy="93"/>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42" name="Oval 54"/>
            <p:cNvSpPr>
              <a:spLocks noChangeArrowheads="1"/>
            </p:cNvSpPr>
            <p:nvPr/>
          </p:nvSpPr>
          <p:spPr bwMode="auto">
            <a:xfrm>
              <a:off x="5281" y="2458"/>
              <a:ext cx="104" cy="93"/>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43" name="Oval 55"/>
            <p:cNvSpPr>
              <a:spLocks noChangeArrowheads="1"/>
            </p:cNvSpPr>
            <p:nvPr/>
          </p:nvSpPr>
          <p:spPr bwMode="auto">
            <a:xfrm>
              <a:off x="5125" y="2411"/>
              <a:ext cx="104" cy="93"/>
            </a:xfrm>
            <a:prstGeom prst="ellipse">
              <a:avLst/>
            </a:prstGeom>
            <a:solidFill>
              <a:srgbClr val="CC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 calcmode="lin" valueType="num">
                                      <p:cBhvr additive="base">
                                        <p:cTn id="7" dur="500" fill="hold"/>
                                        <p:tgtEl>
                                          <p:spTgt spid="63493"/>
                                        </p:tgtEl>
                                        <p:attrNameLst>
                                          <p:attrName>ppt_x</p:attrName>
                                        </p:attrNameLst>
                                      </p:cBhvr>
                                      <p:tavLst>
                                        <p:tav tm="0">
                                          <p:val>
                                            <p:strVal val="0-#ppt_w/2"/>
                                          </p:val>
                                        </p:tav>
                                        <p:tav tm="100000">
                                          <p:val>
                                            <p:strVal val="#ppt_x"/>
                                          </p:val>
                                        </p:tav>
                                      </p:tavLst>
                                    </p:anim>
                                    <p:anim calcmode="lin" valueType="num">
                                      <p:cBhvr additive="base">
                                        <p:cTn id="8" dur="500" fill="hold"/>
                                        <p:tgtEl>
                                          <p:spTgt spid="634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3500"/>
                                        </p:tgtEl>
                                        <p:attrNameLst>
                                          <p:attrName>style.visibility</p:attrName>
                                        </p:attrNameLst>
                                      </p:cBhvr>
                                      <p:to>
                                        <p:strVal val="visible"/>
                                      </p:to>
                                    </p:set>
                                    <p:anim calcmode="lin" valueType="num">
                                      <p:cBhvr additive="base">
                                        <p:cTn id="13" dur="500" fill="hold"/>
                                        <p:tgtEl>
                                          <p:spTgt spid="63500"/>
                                        </p:tgtEl>
                                        <p:attrNameLst>
                                          <p:attrName>ppt_x</p:attrName>
                                        </p:attrNameLst>
                                      </p:cBhvr>
                                      <p:tavLst>
                                        <p:tav tm="0">
                                          <p:val>
                                            <p:strVal val="0-#ppt_w/2"/>
                                          </p:val>
                                        </p:tav>
                                        <p:tav tm="100000">
                                          <p:val>
                                            <p:strVal val="#ppt_x"/>
                                          </p:val>
                                        </p:tav>
                                      </p:tavLst>
                                    </p:anim>
                                    <p:anim calcmode="lin" valueType="num">
                                      <p:cBhvr additive="base">
                                        <p:cTn id="14" dur="500" fill="hold"/>
                                        <p:tgtEl>
                                          <p:spTgt spid="635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2"/>
                                        </p:tgtEl>
                                        <p:attrNameLst>
                                          <p:attrName>style.visibility</p:attrName>
                                        </p:attrNameLst>
                                      </p:cBhvr>
                                      <p:to>
                                        <p:strVal val="visible"/>
                                      </p:to>
                                    </p:set>
                                    <p:anim calcmode="lin" valueType="num">
                                      <p:cBhvr additive="base">
                                        <p:cTn id="19" dur="500" fill="hold"/>
                                        <p:tgtEl>
                                          <p:spTgt spid="63492"/>
                                        </p:tgtEl>
                                        <p:attrNameLst>
                                          <p:attrName>ppt_x</p:attrName>
                                        </p:attrNameLst>
                                      </p:cBhvr>
                                      <p:tavLst>
                                        <p:tav tm="0">
                                          <p:val>
                                            <p:strVal val="0-#ppt_w/2"/>
                                          </p:val>
                                        </p:tav>
                                        <p:tav tm="100000">
                                          <p:val>
                                            <p:strVal val="#ppt_x"/>
                                          </p:val>
                                        </p:tav>
                                      </p:tavLst>
                                    </p:anim>
                                    <p:anim calcmode="lin" valueType="num">
                                      <p:cBhvr additive="base">
                                        <p:cTn id="20" dur="500" fill="hold"/>
                                        <p:tgtEl>
                                          <p:spTgt spid="63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utoUpdateAnimBg="0"/>
    </p:bld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102</TotalTime>
  <Words>5780</Words>
  <Application>Microsoft Office PowerPoint</Application>
  <PresentationFormat>全屏显示(4:3)</PresentationFormat>
  <Paragraphs>956</Paragraphs>
  <Slides>48</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48</vt:i4>
      </vt:variant>
    </vt:vector>
  </HeadingPairs>
  <TitlesOfParts>
    <vt:vector size="51" baseType="lpstr">
      <vt:lpstr>自定义设计方案</vt:lpstr>
      <vt:lpstr>Microsoft 公式 3.0</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China</cp:lastModifiedBy>
  <cp:revision>11</cp:revision>
  <dcterms:created xsi:type="dcterms:W3CDTF">1601-01-01T00:00:00Z</dcterms:created>
  <dcterms:modified xsi:type="dcterms:W3CDTF">2021-04-21T11:47:55Z</dcterms:modified>
</cp:coreProperties>
</file>